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71" r:id="rId2"/>
  </p:sldMasterIdLst>
  <p:notesMasterIdLst>
    <p:notesMasterId r:id="rId44"/>
  </p:notesMasterIdLst>
  <p:sldIdLst>
    <p:sldId id="2602" r:id="rId3"/>
    <p:sldId id="330" r:id="rId4"/>
    <p:sldId id="2608" r:id="rId5"/>
    <p:sldId id="2619" r:id="rId6"/>
    <p:sldId id="264" r:id="rId7"/>
    <p:sldId id="272" r:id="rId8"/>
    <p:sldId id="273" r:id="rId9"/>
    <p:sldId id="275" r:id="rId10"/>
    <p:sldId id="277" r:id="rId11"/>
    <p:sldId id="276" r:id="rId12"/>
    <p:sldId id="278" r:id="rId13"/>
    <p:sldId id="344" r:id="rId14"/>
    <p:sldId id="345" r:id="rId15"/>
    <p:sldId id="346" r:id="rId16"/>
    <p:sldId id="347" r:id="rId17"/>
    <p:sldId id="348" r:id="rId18"/>
    <p:sldId id="349" r:id="rId19"/>
    <p:sldId id="350" r:id="rId20"/>
    <p:sldId id="351" r:id="rId21"/>
    <p:sldId id="352" r:id="rId22"/>
    <p:sldId id="353" r:id="rId23"/>
    <p:sldId id="1483" r:id="rId24"/>
    <p:sldId id="2620" r:id="rId25"/>
    <p:sldId id="2621" r:id="rId26"/>
    <p:sldId id="2622" r:id="rId27"/>
    <p:sldId id="331" r:id="rId28"/>
    <p:sldId id="332" r:id="rId29"/>
    <p:sldId id="2623" r:id="rId30"/>
    <p:sldId id="2624" r:id="rId31"/>
    <p:sldId id="339" r:id="rId32"/>
    <p:sldId id="2614" r:id="rId33"/>
    <p:sldId id="614" r:id="rId34"/>
    <p:sldId id="616" r:id="rId35"/>
    <p:sldId id="2618" r:id="rId36"/>
    <p:sldId id="327" r:id="rId37"/>
    <p:sldId id="328" r:id="rId38"/>
    <p:sldId id="329" r:id="rId39"/>
    <p:sldId id="387" r:id="rId40"/>
    <p:sldId id="333" r:id="rId41"/>
    <p:sldId id="334" r:id="rId42"/>
    <p:sldId id="3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96327"/>
  </p:normalViewPr>
  <p:slideViewPr>
    <p:cSldViewPr snapToGrid="0" snapToObjects="1">
      <p:cViewPr varScale="1">
        <p:scale>
          <a:sx n="139" d="100"/>
          <a:sy n="139" d="100"/>
        </p:scale>
        <p:origin x="792" y="17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93BED-D6B3-334D-9CE3-F2869B7E72EB}" type="datetimeFigureOut">
              <a:rPr lang="en-US" smtClean="0"/>
              <a:t>11/23/20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8242-73CB-2B43-8C76-644A7A8E898C}" type="slidenum">
              <a:rPr lang="en-US" smtClean="0"/>
              <a:t>‹#›</a:t>
            </a:fld>
            <a:endParaRPr lang="en-US"/>
          </a:p>
        </p:txBody>
      </p:sp>
    </p:spTree>
    <p:extLst>
      <p:ext uri="{BB962C8B-B14F-4D97-AF65-F5344CB8AC3E}">
        <p14:creationId xmlns:p14="http://schemas.microsoft.com/office/powerpoint/2010/main" val="154262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C12D16-B200-9E47-8C8B-8F25E2B46380}" type="slidenum">
              <a:rPr lang="en-US"/>
              <a:pPr>
                <a:defRPr/>
              </a:pPr>
              <a:t>5</a:t>
            </a:fld>
            <a:endParaRPr lang="en-US"/>
          </a:p>
        </p:txBody>
      </p:sp>
      <p:sp>
        <p:nvSpPr>
          <p:cNvPr id="7475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7475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316779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15</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extLst>
      <p:ext uri="{BB962C8B-B14F-4D97-AF65-F5344CB8AC3E}">
        <p14:creationId xmlns:p14="http://schemas.microsoft.com/office/powerpoint/2010/main" val="330382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16</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181628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17</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046727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18</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394092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19</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extLst>
      <p:ext uri="{BB962C8B-B14F-4D97-AF65-F5344CB8AC3E}">
        <p14:creationId xmlns:p14="http://schemas.microsoft.com/office/powerpoint/2010/main" val="409557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20</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extLst>
      <p:ext uri="{BB962C8B-B14F-4D97-AF65-F5344CB8AC3E}">
        <p14:creationId xmlns:p14="http://schemas.microsoft.com/office/powerpoint/2010/main" val="4225096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87BC-43C3-D949-B3BC-6F5B4D6BCD00}" type="slidenum">
              <a:rPr lang="en-US"/>
              <a:pPr/>
              <a:t>21</a:t>
            </a:fld>
            <a:endParaRPr lang="en-US"/>
          </a:p>
        </p:txBody>
      </p:sp>
      <p:sp>
        <p:nvSpPr>
          <p:cNvPr id="141312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13123" name="Rectangle 3"/>
          <p:cNvSpPr>
            <a:spLocks noGrp="1" noChangeArrowheads="1"/>
          </p:cNvSpPr>
          <p:nvPr>
            <p:ph type="body" idx="1"/>
          </p:nvPr>
        </p:nvSpPr>
        <p:spPr/>
        <p:txBody>
          <a:bodyPr/>
          <a:lstStyle/>
          <a:p>
            <a:r>
              <a:rPr lang="en-US"/>
              <a:t>Syncache:  global hash table for all half open connections on all sockets.</a:t>
            </a:r>
          </a:p>
        </p:txBody>
      </p:sp>
    </p:spTree>
    <p:extLst>
      <p:ext uri="{BB962C8B-B14F-4D97-AF65-F5344CB8AC3E}">
        <p14:creationId xmlns:p14="http://schemas.microsoft.com/office/powerpoint/2010/main" val="8908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E7036E8-6A70-5742-9E51-BEBE5E9E7346}" type="slidenum">
              <a:rPr lang="en-US" smtClean="0"/>
              <a:t>22</a:t>
            </a:fld>
            <a:endParaRPr lang="en-US"/>
          </a:p>
        </p:txBody>
      </p:sp>
    </p:spTree>
    <p:extLst>
      <p:ext uri="{BB962C8B-B14F-4D97-AF65-F5344CB8AC3E}">
        <p14:creationId xmlns:p14="http://schemas.microsoft.com/office/powerpoint/2010/main" val="137774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 picked top few devices on amazon, tried to pick different manufacturers. </a:t>
            </a:r>
          </a:p>
        </p:txBody>
      </p:sp>
    </p:spTree>
    <p:extLst>
      <p:ext uri="{BB962C8B-B14F-4D97-AF65-F5344CB8AC3E}">
        <p14:creationId xmlns:p14="http://schemas.microsoft.com/office/powerpoint/2010/main" val="3461100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02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F33E90-1502-0A48-BF4D-A679CAD03773}" type="slidenum">
              <a:rPr lang="en-US"/>
              <a:pPr>
                <a:defRPr/>
              </a:pPr>
              <a:t>6</a:t>
            </a:fld>
            <a:endParaRPr lang="en-US"/>
          </a:p>
        </p:txBody>
      </p:sp>
      <p:sp>
        <p:nvSpPr>
          <p:cNvPr id="11266"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393170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5714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noStrike" dirty="0"/>
          </a:p>
        </p:txBody>
      </p:sp>
      <p:sp>
        <p:nvSpPr>
          <p:cNvPr id="4" name="Slide Number Placeholder 3"/>
          <p:cNvSpPr>
            <a:spLocks noGrp="1"/>
          </p:cNvSpPr>
          <p:nvPr>
            <p:ph type="sldNum" sz="quarter" idx="10"/>
          </p:nvPr>
        </p:nvSpPr>
        <p:spPr/>
        <p:txBody>
          <a:bodyPr/>
          <a:lstStyle/>
          <a:p>
            <a:fld id="{387D656D-43A4-B04C-9493-934C0D43B551}" type="slidenum">
              <a:rPr lang="en-US" smtClean="0"/>
              <a:t>32</a:t>
            </a:fld>
            <a:endParaRPr lang="en-US"/>
          </a:p>
        </p:txBody>
      </p:sp>
    </p:spTree>
    <p:extLst>
      <p:ext uri="{BB962C8B-B14F-4D97-AF65-F5344CB8AC3E}">
        <p14:creationId xmlns:p14="http://schemas.microsoft.com/office/powerpoint/2010/main" val="13694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87D656D-43A4-B04C-9493-934C0D43B551}" type="slidenum">
              <a:rPr lang="en-US" smtClean="0"/>
              <a:t>33</a:t>
            </a:fld>
            <a:endParaRPr lang="en-US"/>
          </a:p>
        </p:txBody>
      </p:sp>
    </p:spTree>
    <p:extLst>
      <p:ext uri="{BB962C8B-B14F-4D97-AF65-F5344CB8AC3E}">
        <p14:creationId xmlns:p14="http://schemas.microsoft.com/office/powerpoint/2010/main" val="477486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3E5AE5-A90E-0948-8D20-6A8BA642CFB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61B8F5-004D-EC42-85A4-E3591D1DEFCD}" type="slidenum">
              <a:rPr lang="en-US" altLang="en-US" sz="1200"/>
              <a:pPr eaLnBrk="1" hangingPunct="1"/>
              <a:t>35</a:t>
            </a:fld>
            <a:endParaRPr lang="en-US" altLang="en-US" sz="1200"/>
          </a:p>
        </p:txBody>
      </p:sp>
      <p:sp>
        <p:nvSpPr>
          <p:cNvPr id="62466" name="Rectangle 2">
            <a:extLst>
              <a:ext uri="{FF2B5EF4-FFF2-40B4-BE49-F238E27FC236}">
                <a16:creationId xmlns:a16="http://schemas.microsoft.com/office/drawing/2014/main" id="{F9C11675-C114-5D4C-A109-F0FC799DCA87}"/>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2467" name="Rectangle 3">
            <a:extLst>
              <a:ext uri="{FF2B5EF4-FFF2-40B4-BE49-F238E27FC236}">
                <a16:creationId xmlns:a16="http://schemas.microsoft.com/office/drawing/2014/main" id="{D9F14970-7902-7B44-AB9E-32530182CD2E}"/>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404077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888A99-1426-0045-9988-B2BC2B9CDB7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C9DE19D-9B40-7847-9A58-F52591C05BAE}" type="slidenum">
              <a:rPr lang="en-US" altLang="en-US" sz="1200"/>
              <a:pPr eaLnBrk="1" hangingPunct="1"/>
              <a:t>36</a:t>
            </a:fld>
            <a:endParaRPr lang="en-US" altLang="en-US" sz="1200"/>
          </a:p>
        </p:txBody>
      </p:sp>
      <p:sp>
        <p:nvSpPr>
          <p:cNvPr id="64514" name="Rectangle 2">
            <a:extLst>
              <a:ext uri="{FF2B5EF4-FFF2-40B4-BE49-F238E27FC236}">
                <a16:creationId xmlns:a16="http://schemas.microsoft.com/office/drawing/2014/main" id="{11A9D2C2-AFB1-874C-B85B-45195BD37EF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515" name="Rectangle 3">
            <a:extLst>
              <a:ext uri="{FF2B5EF4-FFF2-40B4-BE49-F238E27FC236}">
                <a16:creationId xmlns:a16="http://schemas.microsoft.com/office/drawing/2014/main" id="{84FCE86E-284A-1743-9326-F1C4E0B1741D}"/>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405128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E8EE5B-0F39-EE49-A57E-94795DB9C63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2BE740-23C5-4C4A-8230-C1F311387EFA}" type="slidenum">
              <a:rPr lang="en-US" altLang="en-US" sz="1200"/>
              <a:pPr eaLnBrk="1" hangingPunct="1"/>
              <a:t>37</a:t>
            </a:fld>
            <a:endParaRPr lang="en-US" altLang="en-US" sz="1200"/>
          </a:p>
        </p:txBody>
      </p:sp>
      <p:sp>
        <p:nvSpPr>
          <p:cNvPr id="66562" name="Rectangle 2">
            <a:extLst>
              <a:ext uri="{FF2B5EF4-FFF2-40B4-BE49-F238E27FC236}">
                <a16:creationId xmlns:a16="http://schemas.microsoft.com/office/drawing/2014/main" id="{8B314E2B-C1FD-324B-98E6-2D5741ACFA5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3" name="Rectangle 3">
            <a:extLst>
              <a:ext uri="{FF2B5EF4-FFF2-40B4-BE49-F238E27FC236}">
                <a16:creationId xmlns:a16="http://schemas.microsoft.com/office/drawing/2014/main" id="{D35A7A0F-BC4A-184F-8B30-1367D1C3D99F}"/>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98447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3D50FCD7-70ED-014A-869E-C6201D1DAD2D}"/>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1FA9F32C-936B-F246-9A5C-E2045A15C13B}"/>
              </a:ext>
            </a:extLst>
          </p:cNvPr>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defRPr/>
            </a:pPr>
            <a:endParaRPr lang="th-TH">
              <a:latin typeface="Times New Roman" charset="0"/>
              <a:cs typeface="Cordia New" charset="0"/>
            </a:endParaRPr>
          </a:p>
        </p:txBody>
      </p:sp>
      <p:sp>
        <p:nvSpPr>
          <p:cNvPr id="57348" name="Slide Number Placeholder 3">
            <a:extLst>
              <a:ext uri="{FF2B5EF4-FFF2-40B4-BE49-F238E27FC236}">
                <a16:creationId xmlns:a16="http://schemas.microsoft.com/office/drawing/2014/main" id="{44A3E4BF-08BA-914C-A722-6A8A1C61F928}"/>
              </a:ext>
            </a:extLst>
          </p:cNvPr>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4875"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487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4875"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4875"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4875"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0846C9C-CF94-DA4C-AE32-8A861D380810}" type="slidenum">
              <a:rPr lang="en-US" altLang="en-US" sz="1200">
                <a:latin typeface="Times New Roman" panose="02020603050405020304" pitchFamily="18" charset="0"/>
              </a:rPr>
              <a:pPr eaLnBrk="1" hangingPunct="1"/>
              <a:t>38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8934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8FB35D-C254-7144-A449-9520A57FEF6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7C2E85-FE12-204A-AADB-562146A9F638}" type="slidenum">
              <a:rPr lang="en-US" altLang="en-US" sz="1200"/>
              <a:pPr eaLnBrk="1" hangingPunct="1"/>
              <a:t>39</a:t>
            </a:fld>
            <a:endParaRPr lang="en-US" altLang="en-US" sz="1200"/>
          </a:p>
        </p:txBody>
      </p:sp>
      <p:sp>
        <p:nvSpPr>
          <p:cNvPr id="68610" name="Rectangle 2">
            <a:extLst>
              <a:ext uri="{FF2B5EF4-FFF2-40B4-BE49-F238E27FC236}">
                <a16:creationId xmlns:a16="http://schemas.microsoft.com/office/drawing/2014/main" id="{1588257C-8C91-4945-8D52-B699675DF15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8611" name="Rectangle 3">
            <a:extLst>
              <a:ext uri="{FF2B5EF4-FFF2-40B4-BE49-F238E27FC236}">
                <a16:creationId xmlns:a16="http://schemas.microsoft.com/office/drawing/2014/main" id="{E5668D0B-6E81-6846-84DB-1D9EDC31DEFB}"/>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644296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A499D4-69F7-5246-96F5-E599FFAE264D}"/>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FDD75D-BB7E-FA4C-A2C8-FD3487504C0F}" type="slidenum">
              <a:rPr lang="en-US" altLang="en-US" sz="1200"/>
              <a:pPr eaLnBrk="1" hangingPunct="1"/>
              <a:t>40</a:t>
            </a:fld>
            <a:endParaRPr lang="en-US" altLang="en-US" sz="1200"/>
          </a:p>
        </p:txBody>
      </p:sp>
      <p:sp>
        <p:nvSpPr>
          <p:cNvPr id="70658" name="Rectangle 2">
            <a:extLst>
              <a:ext uri="{FF2B5EF4-FFF2-40B4-BE49-F238E27FC236}">
                <a16:creationId xmlns:a16="http://schemas.microsoft.com/office/drawing/2014/main" id="{22424E64-966B-F04B-B5DC-D20451C58DD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659" name="Rectangle 3">
            <a:extLst>
              <a:ext uri="{FF2B5EF4-FFF2-40B4-BE49-F238E27FC236}">
                <a16:creationId xmlns:a16="http://schemas.microsoft.com/office/drawing/2014/main" id="{D3C93277-4F24-AB46-A36E-90A508153961}"/>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9169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26C4BD-77E8-6143-810E-BB44103A5E4E}" type="slidenum">
              <a:rPr lang="en-US"/>
              <a:pPr>
                <a:defRPr/>
              </a:pPr>
              <a:t>7</a:t>
            </a:fld>
            <a:endParaRPr lang="en-US"/>
          </a:p>
        </p:txBody>
      </p:sp>
      <p:sp>
        <p:nvSpPr>
          <p:cNvPr id="13314"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275303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27A0B9-0A17-E645-B183-1A9CD2C3F6F0}" type="slidenum">
              <a:rPr lang="en-US"/>
              <a:pPr>
                <a:defRPr/>
              </a:pPr>
              <a:t>8</a:t>
            </a:fld>
            <a:endParaRPr lang="en-US"/>
          </a:p>
        </p:txBody>
      </p:sp>
      <p:sp>
        <p:nvSpPr>
          <p:cNvPr id="8294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235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A90726-A4F2-A540-8CD3-0E8F0746DA6D}" type="slidenum">
              <a:rPr lang="en-US"/>
              <a:pPr>
                <a:defRPr/>
              </a:pPr>
              <a:t>9</a:t>
            </a:fld>
            <a:endParaRPr lang="en-US"/>
          </a:p>
        </p:txBody>
      </p:sp>
      <p:sp>
        <p:nvSpPr>
          <p:cNvPr id="17410"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1"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7301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745045-D07B-D845-80DA-23C934EE41D9}" type="slidenum">
              <a:rPr lang="en-US"/>
              <a:pPr>
                <a:defRPr/>
              </a:pPr>
              <a:t>10</a:t>
            </a:fld>
            <a:endParaRPr lang="en-US"/>
          </a:p>
        </p:txBody>
      </p:sp>
      <p:sp>
        <p:nvSpPr>
          <p:cNvPr id="15362"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85797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2528CB-634F-024E-AF49-ABBE003F6455}" type="slidenum">
              <a:rPr lang="en-US"/>
              <a:pPr>
                <a:defRPr/>
              </a:pPr>
              <a:t>11</a:t>
            </a:fld>
            <a:endParaRPr lang="en-US"/>
          </a:p>
        </p:txBody>
      </p:sp>
      <p:sp>
        <p:nvSpPr>
          <p:cNvPr id="19458" name="Rectangle 2"/>
          <p:cNvSpPr>
            <a:spLocks noGrp="1" noRot="1" noChangeAspect="1" noChangeArrowheads="1" noTextEdit="1"/>
          </p:cNvSpPr>
          <p:nvPr>
            <p:ph type="sldImg"/>
          </p:nvPr>
        </p:nvSpPr>
        <p:spPr>
          <a:xfrm>
            <a:off x="381000" y="685800"/>
            <a:ext cx="6096000" cy="3429000"/>
          </a:xfr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9" name="Rectangle 3"/>
          <p:cNvSpPr>
            <a:spLocks noGrp="1" noChangeArrowheads="1"/>
          </p:cNvSpPr>
          <p:nvPr>
            <p:ph type="body" idx="1"/>
          </p:nvPr>
        </p:nvSpPr>
        <p:spPr>
          <a:xfrm>
            <a:off x="914400" y="4343400"/>
            <a:ext cx="5029200" cy="4114800"/>
          </a:xfrm>
          <a:ln/>
        </p:spPr>
        <p:txBody>
          <a:bodyPr lIns="92075" tIns="46038" rIns="92075" bIns="46038"/>
          <a:lstStyle/>
          <a:p>
            <a:pPr eaLnBrk="1" hangingPunct="1">
              <a:defRPr/>
            </a:pPr>
            <a:endParaRPr lang="en-US">
              <a:cs typeface="+mn-cs"/>
            </a:endParaRPr>
          </a:p>
        </p:txBody>
      </p:sp>
    </p:spTree>
    <p:extLst>
      <p:ext uri="{BB962C8B-B14F-4D97-AF65-F5344CB8AC3E}">
        <p14:creationId xmlns:p14="http://schemas.microsoft.com/office/powerpoint/2010/main" val="40360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12</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1024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13</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26086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160395"/>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529581"/>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3200" y="290513"/>
            <a:ext cx="11684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90CF4-5805-2B4D-A47C-9C70FA5E4D6C}"/>
              </a:ext>
            </a:extLst>
          </p:cNvPr>
          <p:cNvSpPr>
            <a:spLocks noGrp="1" noChangeArrowheads="1"/>
          </p:cNvSpPr>
          <p:nvPr>
            <p:ph type="dt" sz="half" idx="10"/>
          </p:nvPr>
        </p:nvSpPr>
        <p:spPr/>
        <p:txBody>
          <a:bodyPr rtlCol="0"/>
          <a:lstStyle>
            <a:lvl1pPr>
              <a:defRPr>
                <a:solidFill>
                  <a:schemeClr val="tx1">
                    <a:tint val="75000"/>
                  </a:schemeClr>
                </a:solidFill>
                <a:latin typeface="Arial" charset="0"/>
                <a:ea typeface="ＭＳ Ｐゴシック" charset="0"/>
                <a:cs typeface="ＭＳ Ｐゴシック" charset="0"/>
              </a:defRPr>
            </a:lvl1pPr>
          </a:lstStyle>
          <a:p>
            <a:pPr>
              <a:defRPr/>
            </a:pPr>
            <a:endParaRPr lang="en-US"/>
          </a:p>
        </p:txBody>
      </p:sp>
      <p:sp>
        <p:nvSpPr>
          <p:cNvPr id="6" name="Footer Placeholder 5">
            <a:extLst>
              <a:ext uri="{FF2B5EF4-FFF2-40B4-BE49-F238E27FC236}">
                <a16:creationId xmlns:a16="http://schemas.microsoft.com/office/drawing/2014/main" id="{5D0FFFE5-0095-8F41-80B6-7D8FE3916F73}"/>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38CDD7E-73E3-5646-B9EA-5ED042E681EF}"/>
              </a:ext>
            </a:extLst>
          </p:cNvPr>
          <p:cNvSpPr>
            <a:spLocks noGrp="1" noChangeArrowheads="1"/>
          </p:cNvSpPr>
          <p:nvPr>
            <p:ph type="sldNum" sz="quarter" idx="12"/>
          </p:nvPr>
        </p:nvSpPr>
        <p:spPr/>
        <p:txBody>
          <a:bodyPr/>
          <a:lstStyle>
            <a:lvl1pPr>
              <a:defRPr/>
            </a:lvl1pPr>
          </a:lstStyle>
          <a:p>
            <a:fld id="{E7DB1524-DACB-F64C-8C14-499F54F3B643}" type="slidenum">
              <a:rPr lang="en-US" altLang="en-US"/>
              <a:pPr/>
              <a:t>‹#›</a:t>
            </a:fld>
            <a:endParaRPr lang="en-US" altLang="en-US"/>
          </a:p>
        </p:txBody>
      </p:sp>
    </p:spTree>
    <p:extLst>
      <p:ext uri="{BB962C8B-B14F-4D97-AF65-F5344CB8AC3E}">
        <p14:creationId xmlns:p14="http://schemas.microsoft.com/office/powerpoint/2010/main" val="247339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6" y="593370"/>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6"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5"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54360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577691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12418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92EBA-42DD-B247-A5CA-4B9F9327C47E}" type="datetimeFigureOut">
              <a:rPr lang="en-US" smtClean="0"/>
              <a:t>11/23/20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56555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2EBA-42DD-B247-A5CA-4B9F9327C47E}" type="datetimeFigureOut">
              <a:rPr lang="en-US" smtClean="0"/>
              <a:t>11/23/20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056433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72881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3060207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39383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276968"/>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058523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2031689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692837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3977553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2862906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506419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730326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4678038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400935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152312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947298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7375938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253854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531285" y="1303338"/>
            <a:ext cx="11129433" cy="4640262"/>
          </a:xfrm>
        </p:spPr>
        <p:txBody>
          <a:bodyPr/>
          <a:lstStyle>
            <a:lvl1pPr>
              <a:defRPr sz="2600">
                <a:latin typeface="Arial"/>
                <a:cs typeface="Arial"/>
              </a:defRPr>
            </a:lvl1pPr>
            <a:lvl2pPr>
              <a:defRPr sz="2400">
                <a:latin typeface="Arial"/>
                <a:cs typeface="Arial"/>
              </a:defRPr>
            </a:lvl2pPr>
            <a:lvl3pPr>
              <a:defRPr sz="2300">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3"/>
          </p:nvPr>
        </p:nvSpPr>
        <p:spPr>
          <a:xfrm>
            <a:off x="355605" y="19052"/>
            <a:ext cx="2285995" cy="393192"/>
          </a:xfrm>
          <a:solidFill>
            <a:schemeClr val="bg1">
              <a:lumMod val="75000"/>
            </a:schemeClr>
          </a:solidFill>
        </p:spPr>
        <p:txBody>
          <a:bodyPr/>
          <a:lstStyle>
            <a:lvl1pPr>
              <a:buNone/>
              <a:defRPr sz="1800">
                <a:solidFill>
                  <a:schemeClr val="bg1"/>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0" name="Text Placeholder 7"/>
          <p:cNvSpPr>
            <a:spLocks noGrp="1"/>
          </p:cNvSpPr>
          <p:nvPr>
            <p:ph type="body" sz="quarter" idx="14"/>
          </p:nvPr>
        </p:nvSpPr>
        <p:spPr>
          <a:xfrm>
            <a:off x="2683939" y="19050"/>
            <a:ext cx="4428061" cy="393192"/>
          </a:xfrm>
          <a:solidFill>
            <a:schemeClr val="bg1"/>
          </a:solidFill>
        </p:spPr>
        <p:txBody>
          <a:bodyPr/>
          <a:lstStyle>
            <a:lvl1pPr>
              <a:buNone/>
              <a:defRPr sz="1800" baseline="0">
                <a:solidFill>
                  <a:schemeClr val="bg1">
                    <a:lumMod val="75000"/>
                  </a:schemeClr>
                </a:solidFill>
                <a:latin typeface="Arial"/>
                <a:cs typeface="Aria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endParaRPr lang="en-US" dirty="0"/>
          </a:p>
        </p:txBody>
      </p:sp>
      <p:sp>
        <p:nvSpPr>
          <p:cNvPr id="14" name="Rectangle 13"/>
          <p:cNvSpPr/>
          <p:nvPr userDrawn="1"/>
        </p:nvSpPr>
        <p:spPr>
          <a:xfrm>
            <a:off x="372533" y="482600"/>
            <a:ext cx="11052079" cy="685800"/>
          </a:xfrm>
          <a:prstGeom prst="rect">
            <a:avLst/>
          </a:prstGeom>
          <a:solidFill>
            <a:srgbClr val="FFFFFF"/>
          </a:solidFill>
          <a:ln w="12700">
            <a:noFill/>
          </a:ln>
          <a:effectLst>
            <a:outerShdw blurRad="50800" dist="38100" dir="6600000" algn="tl" rotWithShape="0">
              <a:schemeClr val="tx1">
                <a:alpha val="43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800"/>
          </a:p>
        </p:txBody>
      </p:sp>
      <p:sp>
        <p:nvSpPr>
          <p:cNvPr id="18" name="Title Placeholder 1"/>
          <p:cNvSpPr>
            <a:spLocks noGrp="1"/>
          </p:cNvSpPr>
          <p:nvPr>
            <p:ph type="title"/>
          </p:nvPr>
        </p:nvSpPr>
        <p:spPr>
          <a:xfrm>
            <a:off x="451812" y="507504"/>
            <a:ext cx="10972800" cy="685800"/>
          </a:xfrm>
          <a:prstGeom prst="rect">
            <a:avLst/>
          </a:prstGeom>
          <a:ln>
            <a:noFill/>
          </a:ln>
        </p:spPr>
        <p:txBody>
          <a:bodyPr vert="horz" lIns="91440" tIns="45720" rIns="91440" bIns="45720" rtlCol="0" anchor="ctr">
            <a:normAutofit/>
          </a:bodyPr>
          <a:lstStyle>
            <a:lvl1pPr algn="l">
              <a:defRPr sz="3000">
                <a:solidFill>
                  <a:srgbClr val="000090"/>
                </a:solidFill>
                <a:latin typeface="Arial"/>
                <a:cs typeface="Arial"/>
              </a:defRPr>
            </a:lvl1pPr>
          </a:lstStyle>
          <a:p>
            <a:r>
              <a:rPr lang="en-US" dirty="0"/>
              <a:t>Click to edit Master title style</a:t>
            </a:r>
          </a:p>
        </p:txBody>
      </p:sp>
      <p:sp>
        <p:nvSpPr>
          <p:cNvPr id="19" name="Slide Number Placeholder 4"/>
          <p:cNvSpPr txBox="1">
            <a:spLocks/>
          </p:cNvSpPr>
          <p:nvPr userDrawn="1"/>
        </p:nvSpPr>
        <p:spPr>
          <a:xfrm>
            <a:off x="11266967" y="6459220"/>
            <a:ext cx="808567" cy="152400"/>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EE979B8-AB26-45F6-A5EB-B8962BD2514C}" type="slidenum">
              <a:rPr lang="en-US" sz="1400" smtClean="0"/>
              <a:pPr/>
              <a:t>‹#›</a:t>
            </a:fld>
            <a:endParaRPr lang="en-US" sz="1400" dirty="0"/>
          </a:p>
        </p:txBody>
      </p:sp>
    </p:spTree>
    <p:extLst>
      <p:ext uri="{BB962C8B-B14F-4D97-AF65-F5344CB8AC3E}">
        <p14:creationId xmlns:p14="http://schemas.microsoft.com/office/powerpoint/2010/main" val="2136601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6D851A-6E17-AD48-B0E7-6825D31DDA61}" type="slidenum">
              <a:rPr lang="en-US"/>
              <a:pPr>
                <a:defRPr/>
              </a:pPr>
              <a:t>‹#›</a:t>
            </a:fld>
            <a:endParaRPr lang="en-US"/>
          </a:p>
        </p:txBody>
      </p:sp>
    </p:spTree>
    <p:extLst>
      <p:ext uri="{BB962C8B-B14F-4D97-AF65-F5344CB8AC3E}">
        <p14:creationId xmlns:p14="http://schemas.microsoft.com/office/powerpoint/2010/main" val="373450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D02-5D68-2446-BED9-278D1818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08036-1B1E-5E42-8B9A-E37942779DB7}"/>
              </a:ext>
            </a:extLst>
          </p:cNvPr>
          <p:cNvSpPr>
            <a:spLocks noGrp="1"/>
          </p:cNvSpPr>
          <p:nvPr>
            <p:ph type="dt" sz="half" idx="10"/>
          </p:nvPr>
        </p:nvSpPr>
        <p:spPr/>
        <p:txBody>
          <a:bodyPr/>
          <a:lstStyle/>
          <a:p>
            <a:fld id="{2AAA8945-93FC-CD4D-85EF-05021FBA20E6}" type="datetimeFigureOut">
              <a:rPr lang="en-US" smtClean="0"/>
              <a:t>11/23/20</a:t>
            </a:fld>
            <a:endParaRPr lang="en-US"/>
          </a:p>
        </p:txBody>
      </p:sp>
      <p:sp>
        <p:nvSpPr>
          <p:cNvPr id="4" name="Footer Placeholder 3">
            <a:extLst>
              <a:ext uri="{FF2B5EF4-FFF2-40B4-BE49-F238E27FC236}">
                <a16:creationId xmlns:a16="http://schemas.microsoft.com/office/drawing/2014/main" id="{75E26A52-DAA8-9C48-A3A0-D2054EC34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D854F-03E4-DE46-8F59-BE835B91C52A}"/>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80033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B9CD-4A62-3F4D-AD12-EDA3029F3BF6}"/>
              </a:ext>
            </a:extLst>
          </p:cNvPr>
          <p:cNvSpPr>
            <a:spLocks noGrp="1"/>
          </p:cNvSpPr>
          <p:nvPr>
            <p:ph type="dt" sz="half" idx="10"/>
          </p:nvPr>
        </p:nvSpPr>
        <p:spPr/>
        <p:txBody>
          <a:bodyPr/>
          <a:lstStyle/>
          <a:p>
            <a:fld id="{2AAA8945-93FC-CD4D-85EF-05021FBA20E6}" type="datetimeFigureOut">
              <a:rPr lang="en-US" smtClean="0"/>
              <a:t>11/23/20</a:t>
            </a:fld>
            <a:endParaRPr lang="en-US"/>
          </a:p>
        </p:txBody>
      </p:sp>
      <p:sp>
        <p:nvSpPr>
          <p:cNvPr id="3" name="Footer Placeholder 2">
            <a:extLst>
              <a:ext uri="{FF2B5EF4-FFF2-40B4-BE49-F238E27FC236}">
                <a16:creationId xmlns:a16="http://schemas.microsoft.com/office/drawing/2014/main" id="{EEB70D28-17B4-484F-B9CF-8FB2A7D9F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56DA1-CF47-554F-AA8D-FC1CAB4B23ED}"/>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62109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190869"/>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75682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35055-56D4-C74A-A431-BA6678FFA969}" type="slidenum">
              <a:rPr lang="en-US"/>
              <a:pPr>
                <a:defRPr/>
              </a:pPr>
              <a:t>‹#›</a:t>
            </a:fld>
            <a:endParaRPr lang="en-US"/>
          </a:p>
        </p:txBody>
      </p:sp>
    </p:spTree>
    <p:extLst>
      <p:ext uri="{BB962C8B-B14F-4D97-AF65-F5344CB8AC3E}">
        <p14:creationId xmlns:p14="http://schemas.microsoft.com/office/powerpoint/2010/main" val="262106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34414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4.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14"/>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97974605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60" r:id="rId9"/>
    <p:sldLayoutId id="2147483661" r:id="rId10"/>
    <p:sldLayoutId id="2147483693" r:id="rId11"/>
    <p:sldLayoutId id="2147483695" r:id="rId12"/>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23"/>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58480648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4" r:id="rId21"/>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762953" y="1041400"/>
            <a:ext cx="8362422" cy="238760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3600" dirty="0">
                <a:latin typeface="Arial" panose="020B0604020202020204" pitchFamily="34" charset="0"/>
                <a:cs typeface="Arial" panose="020B0604020202020204" pitchFamily="34" charset="0"/>
              </a:rPr>
              <a:t>Module 3:</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Security</a:t>
            </a:r>
          </a:p>
          <a:p>
            <a:pPr algn="l"/>
            <a:r>
              <a:rPr lang="en-US" sz="3600" b="0" dirty="0">
                <a:latin typeface="Arial" panose="020B0604020202020204" pitchFamily="34" charset="0"/>
                <a:cs typeface="Arial" panose="020B0604020202020204" pitchFamily="34" charset="0"/>
              </a:rPr>
              <a:t>Overview and Attacks</a:t>
            </a:r>
          </a:p>
          <a:p>
            <a:pPr algn="l">
              <a:lnSpc>
                <a:spcPct val="100000"/>
              </a:lnSpc>
            </a:pPr>
            <a:endParaRPr lang="en-US" sz="3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Fall 2020</a:t>
            </a:r>
          </a:p>
        </p:txBody>
      </p:sp>
    </p:spTree>
    <p:extLst>
      <p:ext uri="{BB962C8B-B14F-4D97-AF65-F5344CB8AC3E}">
        <p14:creationId xmlns:p14="http://schemas.microsoft.com/office/powerpoint/2010/main" val="209698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vert="horz" wrap="square" lIns="92075" tIns="46039" rIns="92075" bIns="46039" numCol="1" anchor="ctr" anchorCtr="0" compatLnSpc="1">
            <a:prstTxWarp prst="textNoShape">
              <a:avLst/>
            </a:prstTxWarp>
          </a:bodyPr>
          <a:lstStyle/>
          <a:p>
            <a:pPr eaLnBrk="1" hangingPunct="1">
              <a:defRPr/>
            </a:pPr>
            <a:r>
              <a:rPr lang="en-US">
                <a:cs typeface="+mj-cs"/>
              </a:rPr>
              <a:t>Integrity Attack - Tampering</a:t>
            </a:r>
          </a:p>
        </p:txBody>
      </p:sp>
      <p:sp>
        <p:nvSpPr>
          <p:cNvPr id="54275" name="Rectangle 3"/>
          <p:cNvSpPr>
            <a:spLocks noGrp="1" noChangeArrowheads="1"/>
          </p:cNvSpPr>
          <p:nvPr>
            <p:ph idx="1"/>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cs typeface="+mn-cs"/>
            </a:endParaRPr>
          </a:p>
        </p:txBody>
      </p:sp>
      <p:sp>
        <p:nvSpPr>
          <p:cNvPr id="54276" name="Rectangle 4"/>
          <p:cNvSpPr>
            <a:spLocks noChangeArrowheads="1"/>
          </p:cNvSpPr>
          <p:nvPr/>
        </p:nvSpPr>
        <p:spPr bwMode="auto">
          <a:xfrm>
            <a:off x="3282951" y="4044951"/>
            <a:ext cx="6540500" cy="2425700"/>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4277" name="Oval 5"/>
          <p:cNvSpPr>
            <a:spLocks noChangeArrowheads="1"/>
          </p:cNvSpPr>
          <p:nvPr/>
        </p:nvSpPr>
        <p:spPr bwMode="auto">
          <a:xfrm>
            <a:off x="39687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4278" name="Oval 6"/>
          <p:cNvSpPr>
            <a:spLocks noChangeArrowheads="1"/>
          </p:cNvSpPr>
          <p:nvPr/>
        </p:nvSpPr>
        <p:spPr bwMode="auto">
          <a:xfrm>
            <a:off x="80835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4279" name="Line 7"/>
          <p:cNvSpPr>
            <a:spLocks noChangeShapeType="1"/>
          </p:cNvSpPr>
          <p:nvPr/>
        </p:nvSpPr>
        <p:spPr bwMode="auto">
          <a:xfrm>
            <a:off x="5029200" y="4876801"/>
            <a:ext cx="762000" cy="1588"/>
          </a:xfrm>
          <a:prstGeom prst="line">
            <a:avLst/>
          </a:prstGeom>
          <a:noFill/>
          <a:ln w="12700">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47111" name="Rectangle 8"/>
          <p:cNvSpPr>
            <a:spLocks noChangeArrowheads="1"/>
          </p:cNvSpPr>
          <p:nvPr/>
        </p:nvSpPr>
        <p:spPr bwMode="auto">
          <a:xfrm>
            <a:off x="4327526" y="4632325"/>
            <a:ext cx="408766"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A</a:t>
            </a:r>
          </a:p>
        </p:txBody>
      </p:sp>
      <p:sp>
        <p:nvSpPr>
          <p:cNvPr id="47112" name="Rectangle 9"/>
          <p:cNvSpPr>
            <a:spLocks noChangeArrowheads="1"/>
          </p:cNvSpPr>
          <p:nvPr/>
        </p:nvSpPr>
        <p:spPr bwMode="auto">
          <a:xfrm>
            <a:off x="8442326" y="4556125"/>
            <a:ext cx="391133"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54282" name="Arc 10"/>
          <p:cNvSpPr>
            <a:spLocks/>
          </p:cNvSpPr>
          <p:nvPr/>
        </p:nvSpPr>
        <p:spPr bwMode="auto">
          <a:xfrm>
            <a:off x="5638801" y="4878388"/>
            <a:ext cx="763588" cy="9906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47114" name="Rectangle 11"/>
          <p:cNvSpPr>
            <a:spLocks noChangeArrowheads="1"/>
          </p:cNvSpPr>
          <p:nvPr/>
        </p:nvSpPr>
        <p:spPr bwMode="auto">
          <a:xfrm>
            <a:off x="5851526" y="5927725"/>
            <a:ext cx="1551707"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Perpetrator</a:t>
            </a:r>
          </a:p>
        </p:txBody>
      </p:sp>
      <p:sp>
        <p:nvSpPr>
          <p:cNvPr id="54284" name="Line 12"/>
          <p:cNvSpPr>
            <a:spLocks noChangeShapeType="1"/>
          </p:cNvSpPr>
          <p:nvPr/>
        </p:nvSpPr>
        <p:spPr bwMode="auto">
          <a:xfrm>
            <a:off x="7315200" y="4876801"/>
            <a:ext cx="762000" cy="1588"/>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4285" name="Arc 13"/>
          <p:cNvSpPr>
            <a:spLocks/>
          </p:cNvSpPr>
          <p:nvPr/>
        </p:nvSpPr>
        <p:spPr bwMode="auto">
          <a:xfrm>
            <a:off x="6783388" y="4878388"/>
            <a:ext cx="533400" cy="914400"/>
          </a:xfrm>
          <a:custGeom>
            <a:avLst/>
            <a:gdLst>
              <a:gd name="G0" fmla="+- 21600 0 0"/>
              <a:gd name="G1" fmla="+- 21600 0 0"/>
              <a:gd name="G2" fmla="+- 21600 0 0"/>
              <a:gd name="T0" fmla="*/ 0 w 21600"/>
              <a:gd name="T1" fmla="*/ 21600 h 21600"/>
              <a:gd name="T2" fmla="*/ 2153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12700" cap="rnd">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Tree>
    <p:extLst>
      <p:ext uri="{BB962C8B-B14F-4D97-AF65-F5344CB8AC3E}">
        <p14:creationId xmlns:p14="http://schemas.microsoft.com/office/powerpoint/2010/main" val="157249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2075" tIns="46039" rIns="92075" bIns="46039" numCol="1" anchor="ctr" anchorCtr="0" compatLnSpc="1">
            <a:prstTxWarp prst="textNoShape">
              <a:avLst/>
            </a:prstTxWarp>
          </a:bodyPr>
          <a:lstStyle/>
          <a:p>
            <a:pPr eaLnBrk="1" hangingPunct="1">
              <a:defRPr/>
            </a:pPr>
            <a:r>
              <a:rPr lang="en-US">
                <a:cs typeface="+mj-cs"/>
              </a:rPr>
              <a:t>Attack on Availability</a:t>
            </a:r>
          </a:p>
        </p:txBody>
      </p:sp>
      <p:sp>
        <p:nvSpPr>
          <p:cNvPr id="52227" name="Rectangle 3"/>
          <p:cNvSpPr>
            <a:spLocks noGrp="1" noChangeArrowheads="1"/>
          </p:cNvSpPr>
          <p:nvPr>
            <p:ph idx="1"/>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203" name="Group 4"/>
          <p:cNvGrpSpPr>
            <a:grpSpLocks/>
          </p:cNvGrpSpPr>
          <p:nvPr/>
        </p:nvGrpSpPr>
        <p:grpSpPr bwMode="auto">
          <a:xfrm>
            <a:off x="2971801" y="3746501"/>
            <a:ext cx="6540500" cy="1663700"/>
            <a:chOff x="1108" y="3028"/>
            <a:chExt cx="4120" cy="1048"/>
          </a:xfrm>
        </p:grpSpPr>
        <p:sp>
          <p:nvSpPr>
            <p:cNvPr id="52229" name="Rectangle 5"/>
            <p:cNvSpPr>
              <a:spLocks noChangeArrowheads="1"/>
            </p:cNvSpPr>
            <p:nvPr/>
          </p:nvSpPr>
          <p:spPr bwMode="auto">
            <a:xfrm>
              <a:off x="1108" y="3028"/>
              <a:ext cx="4120" cy="1048"/>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0" name="Oval 6"/>
            <p:cNvSpPr>
              <a:spLocks noChangeArrowheads="1"/>
            </p:cNvSpPr>
            <p:nvPr/>
          </p:nvSpPr>
          <p:spPr bwMode="auto">
            <a:xfrm>
              <a:off x="1540"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1" name="Oval 7"/>
            <p:cNvSpPr>
              <a:spLocks noChangeArrowheads="1"/>
            </p:cNvSpPr>
            <p:nvPr/>
          </p:nvSpPr>
          <p:spPr bwMode="auto">
            <a:xfrm>
              <a:off x="4132" y="3172"/>
              <a:ext cx="664" cy="664"/>
            </a:xfrm>
            <a:prstGeom prst="ellipse">
              <a:avLst/>
            </a:prstGeom>
            <a:solidFill>
              <a:schemeClr val="bg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2232" name="Line 8"/>
            <p:cNvSpPr>
              <a:spLocks noChangeShapeType="1"/>
            </p:cNvSpPr>
            <p:nvPr/>
          </p:nvSpPr>
          <p:spPr bwMode="auto">
            <a:xfrm>
              <a:off x="2208" y="3552"/>
              <a:ext cx="816" cy="0"/>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1208" name="Rectangle 9"/>
            <p:cNvSpPr>
              <a:spLocks noChangeArrowheads="1"/>
            </p:cNvSpPr>
            <p:nvPr/>
          </p:nvSpPr>
          <p:spPr bwMode="auto">
            <a:xfrm>
              <a:off x="1766" y="3398"/>
              <a:ext cx="25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A</a:t>
              </a:r>
            </a:p>
          </p:txBody>
        </p:sp>
        <p:sp>
          <p:nvSpPr>
            <p:cNvPr id="51209" name="Rectangle 10"/>
            <p:cNvSpPr>
              <a:spLocks noChangeArrowheads="1"/>
            </p:cNvSpPr>
            <p:nvPr/>
          </p:nvSpPr>
          <p:spPr bwMode="auto">
            <a:xfrm>
              <a:off x="4358" y="3350"/>
              <a:ext cx="246"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52235" name="Line 11"/>
            <p:cNvSpPr>
              <a:spLocks noChangeShapeType="1"/>
            </p:cNvSpPr>
            <p:nvPr/>
          </p:nvSpPr>
          <p:spPr bwMode="auto">
            <a:xfrm>
              <a:off x="3024" y="3360"/>
              <a:ext cx="0" cy="384"/>
            </a:xfrm>
            <a:prstGeom prst="line">
              <a:avLst/>
            </a:prstGeom>
            <a:noFill/>
            <a:ln w="12700">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grpSp>
    </p:spTree>
    <p:extLst>
      <p:ext uri="{BB962C8B-B14F-4D97-AF65-F5344CB8AC3E}">
        <p14:creationId xmlns:p14="http://schemas.microsoft.com/office/powerpoint/2010/main" val="88278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idx="1"/>
          </p:nvPr>
        </p:nvSpPr>
        <p:spPr/>
        <p:txBody>
          <a:bodyPr/>
          <a:lstStyle/>
          <a:p>
            <a:pPr eaLnBrk="1" hangingPunct="1">
              <a:defRPr/>
            </a:pPr>
            <a:r>
              <a:rPr lang="en-US" sz="2400">
                <a:cs typeface="+mn-cs"/>
              </a:rPr>
              <a:t>Attempt to </a:t>
            </a:r>
            <a:r>
              <a:rPr lang="en-US" sz="2400" i="1">
                <a:cs typeface="+mn-cs"/>
              </a:rPr>
              <a:t>exhaust resources</a:t>
            </a:r>
          </a:p>
          <a:p>
            <a:pPr lvl="1" eaLnBrk="1" hangingPunct="1">
              <a:defRPr/>
            </a:pPr>
            <a:r>
              <a:rPr lang="en-US" sz="2000" b="1">
                <a:solidFill>
                  <a:srgbClr val="FF0000"/>
                </a:solidFill>
              </a:rPr>
              <a:t>Network:</a:t>
            </a:r>
            <a:r>
              <a:rPr lang="en-US" sz="2000"/>
              <a:t> Bandwidth</a:t>
            </a:r>
          </a:p>
          <a:p>
            <a:pPr lvl="1" eaLnBrk="1" hangingPunct="1">
              <a:defRPr/>
            </a:pPr>
            <a:r>
              <a:rPr lang="en-US" sz="2000" b="1">
                <a:solidFill>
                  <a:srgbClr val="FF0000"/>
                </a:solidFill>
              </a:rPr>
              <a:t>Transport:</a:t>
            </a:r>
            <a:r>
              <a:rPr lang="en-US" sz="2000"/>
              <a:t> TCP connections</a:t>
            </a:r>
          </a:p>
          <a:p>
            <a:pPr lvl="1" eaLnBrk="1" hangingPunct="1">
              <a:defRPr/>
            </a:pPr>
            <a:r>
              <a:rPr lang="en-US" sz="2000" b="1">
                <a:solidFill>
                  <a:srgbClr val="FF0000"/>
                </a:solidFill>
              </a:rPr>
              <a:t>Application:</a:t>
            </a:r>
            <a:r>
              <a:rPr lang="en-US" sz="2000"/>
              <a:t> Server resources</a:t>
            </a:r>
          </a:p>
          <a:p>
            <a:pPr eaLnBrk="1" hangingPunct="1">
              <a:defRPr/>
            </a:pPr>
            <a:r>
              <a:rPr lang="en-US" sz="2400">
                <a:cs typeface="+mn-cs"/>
              </a:rPr>
              <a:t>Typically high-rate attacks, but not always</a:t>
            </a:r>
          </a:p>
        </p:txBody>
      </p:sp>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12</a:t>
            </a:fld>
            <a:endParaRPr lang="en-US"/>
          </a:p>
        </p:txBody>
      </p:sp>
      <p:grpSp>
        <p:nvGrpSpPr>
          <p:cNvPr id="17412" name="Group 4"/>
          <p:cNvGrpSpPr>
            <a:grpSpLocks/>
          </p:cNvGrpSpPr>
          <p:nvPr/>
        </p:nvGrpSpPr>
        <p:grpSpPr bwMode="auto">
          <a:xfrm>
            <a:off x="2514600" y="2362200"/>
            <a:ext cx="1905000" cy="838200"/>
            <a:chOff x="864" y="1488"/>
            <a:chExt cx="1200" cy="528"/>
          </a:xfrm>
        </p:grpSpPr>
        <p:sp>
          <p:nvSpPr>
            <p:cNvPr id="2" name="Rectangle 5"/>
            <p:cNvSpPr>
              <a:spLocks noChangeArrowheads="1"/>
            </p:cNvSpPr>
            <p:nvPr/>
          </p:nvSpPr>
          <p:spPr bwMode="auto">
            <a:xfrm>
              <a:off x="864" y="1488"/>
              <a:ext cx="1152"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4" name="Text Box 6"/>
            <p:cNvSpPr txBox="1">
              <a:spLocks noChangeArrowheads="1"/>
            </p:cNvSpPr>
            <p:nvPr/>
          </p:nvSpPr>
          <p:spPr bwMode="auto">
            <a:xfrm>
              <a:off x="1056" y="1632"/>
              <a:ext cx="10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Attacker</a:t>
              </a:r>
            </a:p>
          </p:txBody>
        </p:sp>
      </p:grpSp>
      <p:grpSp>
        <p:nvGrpSpPr>
          <p:cNvPr id="17413" name="Group 7"/>
          <p:cNvGrpSpPr>
            <a:grpSpLocks/>
          </p:cNvGrpSpPr>
          <p:nvPr/>
        </p:nvGrpSpPr>
        <p:grpSpPr bwMode="auto">
          <a:xfrm>
            <a:off x="7315200" y="2362200"/>
            <a:ext cx="2057400" cy="838200"/>
            <a:chOff x="3168" y="1488"/>
            <a:chExt cx="1296" cy="528"/>
          </a:xfrm>
        </p:grpSpPr>
        <p:sp>
          <p:nvSpPr>
            <p:cNvPr id="7176" name="Rectangle 8"/>
            <p:cNvSpPr>
              <a:spLocks noChangeArrowheads="1"/>
            </p:cNvSpPr>
            <p:nvPr/>
          </p:nvSpPr>
          <p:spPr bwMode="auto">
            <a:xfrm>
              <a:off x="3168" y="1488"/>
              <a:ext cx="1152" cy="52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7177" name="Text Box 9"/>
            <p:cNvSpPr txBox="1">
              <a:spLocks noChangeArrowheads="1"/>
            </p:cNvSpPr>
            <p:nvPr/>
          </p:nvSpPr>
          <p:spPr bwMode="auto">
            <a:xfrm>
              <a:off x="3456" y="1632"/>
              <a:ext cx="10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b="1">
                  <a:solidFill>
                    <a:srgbClr val="FF0000"/>
                  </a:solidFill>
                </a:rPr>
                <a:t>Victim</a:t>
              </a:r>
            </a:p>
          </p:txBody>
        </p:sp>
      </p:grpSp>
      <p:sp>
        <p:nvSpPr>
          <p:cNvPr id="7178" name="Line 10"/>
          <p:cNvSpPr>
            <a:spLocks noChangeShapeType="1"/>
          </p:cNvSpPr>
          <p:nvPr/>
        </p:nvSpPr>
        <p:spPr bwMode="auto">
          <a:xfrm>
            <a:off x="4724400" y="24384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79" name="Line 11"/>
          <p:cNvSpPr>
            <a:spLocks noChangeShapeType="1"/>
          </p:cNvSpPr>
          <p:nvPr/>
        </p:nvSpPr>
        <p:spPr bwMode="auto">
          <a:xfrm>
            <a:off x="4724400" y="26670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0" name="Line 12"/>
          <p:cNvSpPr>
            <a:spLocks noChangeShapeType="1"/>
          </p:cNvSpPr>
          <p:nvPr/>
        </p:nvSpPr>
        <p:spPr bwMode="auto">
          <a:xfrm>
            <a:off x="4724400" y="28956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7181" name="Line 13"/>
          <p:cNvSpPr>
            <a:spLocks noChangeShapeType="1"/>
          </p:cNvSpPr>
          <p:nvPr/>
        </p:nvSpPr>
        <p:spPr bwMode="auto">
          <a:xfrm>
            <a:off x="4724400" y="3124200"/>
            <a:ext cx="20574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Tree>
    <p:extLst>
      <p:ext uri="{BB962C8B-B14F-4D97-AF65-F5344CB8AC3E}">
        <p14:creationId xmlns:p14="http://schemas.microsoft.com/office/powerpoint/2010/main" val="105004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idx="1"/>
          </p:nvPr>
        </p:nvSpPr>
        <p:spPr/>
        <p:txBody>
          <a:bodyPr/>
          <a:lstStyle/>
          <a:p>
            <a:pPr marL="338130" lvl="1" indent="-223833">
              <a:buNone/>
              <a:defRPr/>
            </a:pPr>
            <a:r>
              <a:rPr lang="en-US" b="1">
                <a:solidFill>
                  <a:srgbClr val="FF0000"/>
                </a:solidFill>
              </a:rPr>
              <a:t>DoS Tools</a:t>
            </a:r>
          </a:p>
          <a:p>
            <a:pPr marL="693721" lvl="2" indent="-241294">
              <a:defRPr/>
            </a:pPr>
            <a:r>
              <a:rPr lang="en-US"/>
              <a:t>Single-source, single target tools</a:t>
            </a:r>
          </a:p>
          <a:p>
            <a:pPr marL="693721" lvl="2" indent="-241294">
              <a:defRPr/>
            </a:pPr>
            <a:r>
              <a:rPr lang="en-US"/>
              <a:t>IP </a:t>
            </a:r>
            <a:r>
              <a:rPr lang="en-US">
                <a:solidFill>
                  <a:srgbClr val="FF0000"/>
                </a:solidFill>
              </a:rPr>
              <a:t>source address spoofing</a:t>
            </a:r>
          </a:p>
          <a:p>
            <a:pPr marL="693721" lvl="2" indent="-241294">
              <a:defRPr/>
            </a:pPr>
            <a:r>
              <a:rPr lang="en-US"/>
              <a:t>Packet amplification (e.g., smurf)</a:t>
            </a:r>
          </a:p>
          <a:p>
            <a:pPr marL="338130" lvl="1" indent="-223833">
              <a:buNone/>
              <a:defRPr/>
            </a:pPr>
            <a:r>
              <a:rPr lang="en-US" b="1">
                <a:solidFill>
                  <a:srgbClr val="FF0000"/>
                </a:solidFill>
              </a:rPr>
              <a:t>Deployment</a:t>
            </a:r>
          </a:p>
          <a:p>
            <a:pPr marL="693721" lvl="2" indent="-241294">
              <a:defRPr/>
            </a:pPr>
            <a:r>
              <a:rPr lang="en-US"/>
              <a:t>Widespread scanning and exploitation via scripted tools</a:t>
            </a:r>
          </a:p>
          <a:p>
            <a:pPr marL="693721" lvl="2" indent="-241294">
              <a:defRPr/>
            </a:pPr>
            <a:r>
              <a:rPr lang="en-US"/>
              <a:t>Hand-installed tools and toolkits on compromised hosts (unix)</a:t>
            </a:r>
          </a:p>
          <a:p>
            <a:pPr marL="338130" lvl="1" indent="-223833">
              <a:buNone/>
              <a:defRPr/>
            </a:pPr>
            <a:r>
              <a:rPr lang="en-US" b="1">
                <a:solidFill>
                  <a:srgbClr val="FF0000"/>
                </a:solidFill>
              </a:rPr>
              <a:t>Use</a:t>
            </a:r>
          </a:p>
          <a:p>
            <a:pPr marL="693721" lvl="2" indent="-241294">
              <a:defRPr/>
            </a:pPr>
            <a:r>
              <a:rPr lang="en-US"/>
              <a:t>Hand executed on source host</a:t>
            </a:r>
          </a:p>
          <a:p>
            <a:pPr marL="338130" lvl="1" indent="-223833">
              <a:defRPr/>
            </a:pPr>
            <a:endParaRPr lang="en-US"/>
          </a:p>
        </p:txBody>
      </p:sp>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13</a:t>
            </a:fld>
            <a:endParaRPr lang="en-US"/>
          </a:p>
        </p:txBody>
      </p:sp>
    </p:spTree>
    <p:extLst>
      <p:ext uri="{BB962C8B-B14F-4D97-AF65-F5344CB8AC3E}">
        <p14:creationId xmlns:p14="http://schemas.microsoft.com/office/powerpoint/2010/main" val="352308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p:txBody>
          <a:bodyPr/>
          <a:lstStyle/>
          <a:p>
            <a:r>
              <a:rPr lang="en-US"/>
              <a:t>Smurf amplification DoS attack</a:t>
            </a:r>
          </a:p>
        </p:txBody>
      </p:sp>
      <p:sp>
        <p:nvSpPr>
          <p:cNvPr id="1424387" name="Rectangle 3" descr="Rectangle: Click to edit Master text styles&#10;Second level&#10;Third level&#10;Fourth level&#10;Fifth level"/>
          <p:cNvSpPr>
            <a:spLocks noGrp="1" noChangeArrowheads="1"/>
          </p:cNvSpPr>
          <p:nvPr>
            <p:ph idx="1"/>
          </p:nvPr>
        </p:nvSpPr>
        <p:spPr/>
        <p:txBody>
          <a:bodyPr/>
          <a:lstStyle/>
          <a:p>
            <a:endParaRPr lang="en-US"/>
          </a:p>
          <a:p>
            <a:endParaRPr lang="en-US"/>
          </a:p>
          <a:p>
            <a:endParaRPr lang="en-US"/>
          </a:p>
          <a:p>
            <a:endParaRPr lang="en-US"/>
          </a:p>
          <a:p>
            <a:endParaRPr lang="en-US"/>
          </a:p>
          <a:p>
            <a:endParaRPr lang="en-US" sz="2000"/>
          </a:p>
          <a:p>
            <a:endParaRPr lang="en-US" sz="2000"/>
          </a:p>
          <a:p>
            <a:r>
              <a:rPr lang="en-US" sz="2000"/>
              <a:t>Send ping request to broadcast addr (ICMP Echo Req) </a:t>
            </a:r>
          </a:p>
          <a:p>
            <a:r>
              <a:rPr lang="en-US" sz="2000"/>
              <a:t>Lots of responses:</a:t>
            </a:r>
          </a:p>
          <a:p>
            <a:pPr lvl="1"/>
            <a:r>
              <a:rPr lang="en-US"/>
              <a:t>Every host on target network generates a ping reply (ICMP Echo Reply) to victim</a:t>
            </a:r>
          </a:p>
        </p:txBody>
      </p:sp>
      <p:sp>
        <p:nvSpPr>
          <p:cNvPr id="25" name="Slide Number Placeholder 3"/>
          <p:cNvSpPr>
            <a:spLocks noGrp="1"/>
          </p:cNvSpPr>
          <p:nvPr>
            <p:ph type="sldNum" sz="quarter" idx="12"/>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1424388" name="Text Box 4"/>
          <p:cNvSpPr txBox="1">
            <a:spLocks noChangeArrowheads="1"/>
          </p:cNvSpPr>
          <p:nvPr/>
        </p:nvSpPr>
        <p:spPr bwMode="auto">
          <a:xfrm>
            <a:off x="2550794" y="6324600"/>
            <a:ext cx="594265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kumimoji="1" lang="en-US">
                <a:solidFill>
                  <a:schemeClr val="hlink"/>
                </a:solidFill>
              </a:rPr>
              <a:t>Prevention: reject external packets to broadcast address</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473450"/>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392" name="Rectangle 8"/>
          <p:cNvSpPr>
            <a:spLocks noChangeArrowheads="1"/>
          </p:cNvSpPr>
          <p:nvPr/>
        </p:nvSpPr>
        <p:spPr bwMode="auto">
          <a:xfrm>
            <a:off x="5181600" y="25146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gateway</a:t>
            </a:r>
          </a:p>
        </p:txBody>
      </p:sp>
      <p:sp>
        <p:nvSpPr>
          <p:cNvPr id="1424393" name="Line 9"/>
          <p:cNvSpPr>
            <a:spLocks noChangeShapeType="1"/>
          </p:cNvSpPr>
          <p:nvPr/>
        </p:nvSpPr>
        <p:spPr bwMode="auto">
          <a:xfrm>
            <a:off x="5943600" y="2971800"/>
            <a:ext cx="0" cy="5016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4" name="Line 10"/>
          <p:cNvSpPr>
            <a:spLocks noChangeShapeType="1"/>
          </p:cNvSpPr>
          <p:nvPr/>
        </p:nvSpPr>
        <p:spPr bwMode="auto">
          <a:xfrm flipV="1">
            <a:off x="5105400" y="3200400"/>
            <a:ext cx="0" cy="2730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5" name="Line 11"/>
          <p:cNvSpPr>
            <a:spLocks noChangeShapeType="1"/>
          </p:cNvSpPr>
          <p:nvPr/>
        </p:nvSpPr>
        <p:spPr bwMode="auto">
          <a:xfrm>
            <a:off x="5105400" y="3200400"/>
            <a:ext cx="16764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396" name="Line 12"/>
          <p:cNvSpPr>
            <a:spLocks noChangeShapeType="1"/>
          </p:cNvSpPr>
          <p:nvPr/>
        </p:nvSpPr>
        <p:spPr bwMode="auto">
          <a:xfrm>
            <a:off x="6781800" y="3200400"/>
            <a:ext cx="0" cy="2730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398" name="Text Box 14"/>
          <p:cNvSpPr txBox="1">
            <a:spLocks noChangeArrowheads="1"/>
          </p:cNvSpPr>
          <p:nvPr/>
        </p:nvSpPr>
        <p:spPr bwMode="auto">
          <a:xfrm>
            <a:off x="2002807" y="2711451"/>
            <a:ext cx="91563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20574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4400" name="Text Box 16"/>
          <p:cNvSpPr txBox="1">
            <a:spLocks noChangeArrowheads="1"/>
          </p:cNvSpPr>
          <p:nvPr/>
        </p:nvSpPr>
        <p:spPr bwMode="auto">
          <a:xfrm>
            <a:off x="8981859" y="2635251"/>
            <a:ext cx="82593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4401" name="Group 17"/>
          <p:cNvGrpSpPr>
            <a:grpSpLocks/>
          </p:cNvGrpSpPr>
          <p:nvPr/>
        </p:nvGrpSpPr>
        <p:grpSpPr bwMode="auto">
          <a:xfrm>
            <a:off x="2819400" y="1524002"/>
            <a:ext cx="2590800" cy="990600"/>
            <a:chOff x="816" y="960"/>
            <a:chExt cx="1632" cy="624"/>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4" name="Text Box 20"/>
            <p:cNvSpPr txBox="1">
              <a:spLocks noChangeArrowheads="1"/>
            </p:cNvSpPr>
            <p:nvPr/>
          </p:nvSpPr>
          <p:spPr bwMode="auto">
            <a:xfrm>
              <a:off x="967" y="960"/>
              <a:ext cx="1277" cy="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1 ICMP Echo Req</a:t>
              </a:r>
              <a:br>
                <a:rPr lang="en-US"/>
              </a:br>
              <a:r>
                <a:rPr lang="en-US"/>
                <a:t>Src:  Dos Target</a:t>
              </a:r>
            </a:p>
            <a:p>
              <a:pPr algn="ctr" eaLnBrk="0" hangingPunct="0">
                <a:spcBef>
                  <a:spcPct val="20000"/>
                </a:spcBef>
                <a:buClr>
                  <a:schemeClr val="accent2"/>
                </a:buClr>
              </a:pPr>
              <a:r>
                <a:rPr lang="en-US"/>
                <a:t>Dest:  brdct addr</a:t>
              </a:r>
            </a:p>
          </p:txBody>
        </p:sp>
      </p:grpSp>
      <p:grpSp>
        <p:nvGrpSpPr>
          <p:cNvPr id="1424405" name="Group 21"/>
          <p:cNvGrpSpPr>
            <a:grpSpLocks/>
          </p:cNvGrpSpPr>
          <p:nvPr/>
        </p:nvGrpSpPr>
        <p:grpSpPr bwMode="auto">
          <a:xfrm>
            <a:off x="6477000" y="1524000"/>
            <a:ext cx="2743200" cy="99060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4408" name="Text Box 24"/>
            <p:cNvSpPr txBox="1">
              <a:spLocks noChangeArrowheads="1"/>
            </p:cNvSpPr>
            <p:nvPr/>
          </p:nvSpPr>
          <p:spPr bwMode="auto">
            <a:xfrm>
              <a:off x="3315" y="960"/>
              <a:ext cx="1382"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3 ICMP Echo Reply</a:t>
              </a:r>
              <a:br>
                <a:rPr lang="en-US"/>
              </a:br>
              <a:r>
                <a:rPr lang="en-US"/>
                <a:t>Dest:  Dos Target</a:t>
              </a:r>
            </a:p>
          </p:txBody>
        </p:sp>
      </p:grpSp>
    </p:spTree>
    <p:extLst>
      <p:ext uri="{BB962C8B-B14F-4D97-AF65-F5344CB8AC3E}">
        <p14:creationId xmlns:p14="http://schemas.microsoft.com/office/powerpoint/2010/main" val="4181618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a:t>Modern day example   </a:t>
            </a:r>
            <a:r>
              <a:rPr lang="en-US" sz="2800"/>
              <a:t>(May </a:t>
            </a:r>
            <a:r>
              <a:rPr lang="ja-JP" altLang="en-US" sz="2800">
                <a:latin typeface="Arial"/>
              </a:rPr>
              <a:t>’</a:t>
            </a:r>
            <a:r>
              <a:rPr lang="en-US" sz="2800"/>
              <a:t>06)</a:t>
            </a:r>
          </a:p>
        </p:txBody>
      </p:sp>
      <p:sp>
        <p:nvSpPr>
          <p:cNvPr id="1425411" name="Rectangle 3" descr="Rectangle: Click to edit Master text styles&#10;Second level&#10;Third level&#10;Fourth level&#10;Fifth level"/>
          <p:cNvSpPr>
            <a:spLocks noGrp="1" noChangeArrowheads="1"/>
          </p:cNvSpPr>
          <p:nvPr>
            <p:ph idx="1"/>
          </p:nvPr>
        </p:nvSpPr>
        <p:spPr/>
        <p:txBody>
          <a:bodyPr/>
          <a:lstStyle/>
          <a:p>
            <a:endParaRPr lang="en-US"/>
          </a:p>
          <a:p>
            <a:endParaRPr lang="en-US"/>
          </a:p>
          <a:p>
            <a:endParaRPr lang="en-US"/>
          </a:p>
          <a:p>
            <a:endParaRPr lang="en-US"/>
          </a:p>
          <a:p>
            <a:endParaRPr lang="en-US"/>
          </a:p>
          <a:p>
            <a:pPr>
              <a:buFont typeface="Wingdings" charset="0"/>
              <a:buNone/>
            </a:pPr>
            <a:endParaRPr lang="en-US" sz="2000"/>
          </a:p>
        </p:txBody>
      </p:sp>
      <p:sp>
        <p:nvSpPr>
          <p:cNvPr id="19" name="Slide Number Placeholder 3"/>
          <p:cNvSpPr>
            <a:spLocks noGrp="1"/>
          </p:cNvSpPr>
          <p:nvPr>
            <p:ph type="sldNum" sz="quarter" idx="12"/>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
        <p:nvSpPr>
          <p:cNvPr id="1425412" name="Text Box 4"/>
          <p:cNvSpPr txBox="1">
            <a:spLocks noChangeArrowheads="1"/>
          </p:cNvSpPr>
          <p:nvPr/>
        </p:nvSpPr>
        <p:spPr bwMode="auto">
          <a:xfrm>
            <a:off x="2770189" y="5562601"/>
            <a:ext cx="6983412" cy="8679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20000"/>
              </a:spcBef>
              <a:buClr>
                <a:schemeClr val="accent2"/>
              </a:buClr>
            </a:pPr>
            <a:r>
              <a:rPr kumimoji="1" lang="en-US"/>
              <a:t>580,000 open resolvers on Internet  (Kaminsky-Shiffman</a:t>
            </a:r>
            <a:r>
              <a:rPr kumimoji="1" lang="ja-JP" altLang="en-US">
                <a:latin typeface="Arial"/>
              </a:rPr>
              <a:t>’</a:t>
            </a:r>
            <a:r>
              <a:rPr kumimoji="1" lang="en-US"/>
              <a:t>06)</a:t>
            </a:r>
          </a:p>
          <a:p>
            <a:pPr eaLnBrk="0" hangingPunct="0">
              <a:spcBef>
                <a:spcPct val="80000"/>
              </a:spcBef>
              <a:buClr>
                <a:schemeClr val="accent2"/>
              </a:buClr>
            </a:pPr>
            <a:r>
              <a:rPr kumimoji="1" lang="en-US"/>
              <a:t>Prevention: reject DNS queries from external addresses</a:t>
            </a:r>
          </a:p>
        </p:txBody>
      </p:sp>
      <p:sp>
        <p:nvSpPr>
          <p:cNvPr id="1425413" name="Rectangle 5"/>
          <p:cNvSpPr>
            <a:spLocks noChangeArrowheads="1"/>
          </p:cNvSpPr>
          <p:nvPr/>
        </p:nvSpPr>
        <p:spPr bwMode="auto">
          <a:xfrm>
            <a:off x="5651502" y="4114800"/>
            <a:ext cx="1490663"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sz="2400"/>
              <a:t>DNS</a:t>
            </a:r>
            <a:br>
              <a:rPr lang="en-US" sz="2400"/>
            </a:br>
            <a:r>
              <a:rPr lang="en-US" sz="2400"/>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2396507" y="4235451"/>
            <a:ext cx="91563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300" y="3657601"/>
            <a:ext cx="762000" cy="641351"/>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9375559" y="4235451"/>
            <a:ext cx="82593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a:t>DoS</a:t>
            </a:r>
            <a:br>
              <a:rPr lang="en-US"/>
            </a:br>
            <a:r>
              <a:rPr lang="en-US"/>
              <a:t>Target</a:t>
            </a:r>
          </a:p>
        </p:txBody>
      </p:sp>
      <p:grpSp>
        <p:nvGrpSpPr>
          <p:cNvPr id="1425418" name="Group 10"/>
          <p:cNvGrpSpPr>
            <a:grpSpLocks/>
          </p:cNvGrpSpPr>
          <p:nvPr/>
        </p:nvGrpSpPr>
        <p:grpSpPr bwMode="auto">
          <a:xfrm>
            <a:off x="3213100" y="3124202"/>
            <a:ext cx="2590800" cy="990600"/>
            <a:chOff x="816" y="960"/>
            <a:chExt cx="1632" cy="624"/>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1" name="Text Box 13"/>
            <p:cNvSpPr txBox="1">
              <a:spLocks noChangeArrowheads="1"/>
            </p:cNvSpPr>
            <p:nvPr/>
          </p:nvSpPr>
          <p:spPr bwMode="auto">
            <a:xfrm>
              <a:off x="1003" y="960"/>
              <a:ext cx="1293" cy="6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a:t>DNS Query</a:t>
              </a:r>
              <a:br>
                <a:rPr lang="en-US"/>
              </a:br>
              <a:r>
                <a:rPr lang="en-US"/>
                <a:t>SrcIP:  Dos Target</a:t>
              </a:r>
            </a:p>
            <a:p>
              <a:pPr eaLnBrk="0" hangingPunct="0">
                <a:spcBef>
                  <a:spcPct val="20000"/>
                </a:spcBef>
                <a:buClr>
                  <a:schemeClr val="accent2"/>
                </a:buClr>
              </a:pPr>
              <a:r>
                <a:rPr lang="en-US"/>
                <a:t>    (60 bytes)</a:t>
              </a:r>
            </a:p>
          </p:txBody>
        </p:sp>
      </p:grpSp>
      <p:grpSp>
        <p:nvGrpSpPr>
          <p:cNvPr id="1425422" name="Group 14"/>
          <p:cNvGrpSpPr>
            <a:grpSpLocks/>
          </p:cNvGrpSpPr>
          <p:nvPr/>
        </p:nvGrpSpPr>
        <p:grpSpPr bwMode="auto">
          <a:xfrm>
            <a:off x="6870700" y="3124198"/>
            <a:ext cx="2743200" cy="1033462"/>
            <a:chOff x="3120" y="960"/>
            <a:chExt cx="1728" cy="651"/>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a:p>
          </p:txBody>
        </p:sp>
        <p:sp>
          <p:nvSpPr>
            <p:cNvPr id="1425425" name="Text Box 17"/>
            <p:cNvSpPr txBox="1">
              <a:spLocks noChangeArrowheads="1"/>
            </p:cNvSpPr>
            <p:nvPr/>
          </p:nvSpPr>
          <p:spPr bwMode="auto">
            <a:xfrm>
              <a:off x="3434" y="960"/>
              <a:ext cx="1142" cy="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a:p>
            <a:p>
              <a:pPr algn="ctr" eaLnBrk="0" hangingPunct="0">
                <a:lnSpc>
                  <a:spcPct val="80000"/>
                </a:lnSpc>
                <a:buClr>
                  <a:schemeClr val="accent2"/>
                </a:buClr>
              </a:pPr>
              <a:r>
                <a:rPr lang="en-US"/>
                <a:t>EDNS Reponse</a:t>
              </a:r>
            </a:p>
            <a:p>
              <a:pPr algn="ctr" eaLnBrk="0" hangingPunct="0">
                <a:lnSpc>
                  <a:spcPct val="80000"/>
                </a:lnSpc>
                <a:buClr>
                  <a:schemeClr val="accent2"/>
                </a:buClr>
              </a:pPr>
              <a:endParaRPr lang="en-US"/>
            </a:p>
            <a:p>
              <a:pPr algn="ctr" eaLnBrk="0" hangingPunct="0">
                <a:lnSpc>
                  <a:spcPct val="80000"/>
                </a:lnSpc>
                <a:buClr>
                  <a:schemeClr val="accent2"/>
                </a:buClr>
              </a:pPr>
              <a:r>
                <a:rPr lang="en-US"/>
                <a:t>(3000 bytes)</a:t>
              </a:r>
            </a:p>
          </p:txBody>
        </p:sp>
      </p:grpSp>
      <p:sp>
        <p:nvSpPr>
          <p:cNvPr id="1425426" name="Text Box 18"/>
          <p:cNvSpPr txBox="1">
            <a:spLocks noChangeArrowheads="1"/>
          </p:cNvSpPr>
          <p:nvPr/>
        </p:nvSpPr>
        <p:spPr bwMode="auto">
          <a:xfrm>
            <a:off x="2667001" y="2016126"/>
            <a:ext cx="683616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DNS Amplification attack:     ( </a:t>
            </a:r>
            <a:r>
              <a:rPr lang="en-US" sz="2400">
                <a:sym typeface="Symbol" charset="0"/>
              </a:rPr>
              <a:t>40  amplification )</a:t>
            </a:r>
          </a:p>
        </p:txBody>
      </p:sp>
    </p:spTree>
    <p:extLst>
      <p:ext uri="{BB962C8B-B14F-4D97-AF65-F5344CB8AC3E}">
        <p14:creationId xmlns:p14="http://schemas.microsoft.com/office/powerpoint/2010/main" val="2991650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b" anchorCtr="0" compatLnSpc="1">
            <a:prstTxWarp prst="textNoShape">
              <a:avLst/>
            </a:prstTxWarp>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3-Way Handshake</a:t>
            </a:r>
          </a:p>
        </p:txBody>
      </p:sp>
      <p:sp>
        <p:nvSpPr>
          <p:cNvPr id="2" name="Content Placeholder 1">
            <a:extLst>
              <a:ext uri="{FF2B5EF4-FFF2-40B4-BE49-F238E27FC236}">
                <a16:creationId xmlns:a16="http://schemas.microsoft.com/office/drawing/2014/main" id="{20F2B8DA-9D8B-804B-873C-40BBEBB0D506}"/>
              </a:ext>
            </a:extLst>
          </p:cNvPr>
          <p:cNvSpPr>
            <a:spLocks noGrp="1"/>
          </p:cNvSpPr>
          <p:nvPr>
            <p:ph idx="1"/>
          </p:nvPr>
        </p:nvSpPr>
        <p:spPr/>
        <p:txBody>
          <a:bodyPr/>
          <a:lstStyle/>
          <a:p>
            <a:endParaRPr lang="en-US"/>
          </a:p>
        </p:txBody>
      </p:sp>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16</a:t>
            </a:fld>
            <a:endParaRPr lang="en-US"/>
          </a:p>
        </p:txBody>
      </p:sp>
      <p:sp>
        <p:nvSpPr>
          <p:cNvPr id="21507"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3308351" y="50292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3305176" y="3810000"/>
            <a:ext cx="411956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1510" name="Group 6"/>
          <p:cNvGrpSpPr>
            <a:grpSpLocks/>
          </p:cNvGrpSpPr>
          <p:nvPr/>
        </p:nvGrpSpPr>
        <p:grpSpPr bwMode="auto">
          <a:xfrm>
            <a:off x="3124207" y="1752596"/>
            <a:ext cx="366563" cy="45864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4" name="AutoShape 8"/>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1511" name="Group 9"/>
          <p:cNvGrpSpPr>
            <a:grpSpLocks/>
          </p:cNvGrpSpPr>
          <p:nvPr/>
        </p:nvGrpSpPr>
        <p:grpSpPr bwMode="auto">
          <a:xfrm>
            <a:off x="7245349" y="1806576"/>
            <a:ext cx="353863" cy="457051"/>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2" name="AutoShape 11"/>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1512" name="Group 12"/>
          <p:cNvGrpSpPr>
            <a:grpSpLocks/>
          </p:cNvGrpSpPr>
          <p:nvPr/>
        </p:nvGrpSpPr>
        <p:grpSpPr bwMode="auto">
          <a:xfrm>
            <a:off x="4694241" y="2438402"/>
            <a:ext cx="855515" cy="457051"/>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40" name="AutoShape 14"/>
            <p:cNvSpPr>
              <a:spLocks noChangeArrowheads="1"/>
            </p:cNvSpPr>
            <p:nvPr/>
          </p:nvSpPr>
          <p:spPr bwMode="auto">
            <a:xfrm>
              <a:off x="2205"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a:t>
              </a:r>
            </a:p>
          </p:txBody>
        </p:sp>
      </p:grpSp>
      <p:grpSp>
        <p:nvGrpSpPr>
          <p:cNvPr id="21513" name="Group 15"/>
          <p:cNvGrpSpPr>
            <a:grpSpLocks/>
          </p:cNvGrpSpPr>
          <p:nvPr/>
        </p:nvGrpSpPr>
        <p:grpSpPr bwMode="auto">
          <a:xfrm>
            <a:off x="4259264" y="3581391"/>
            <a:ext cx="1700065" cy="45864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8" name="AutoShape 17"/>
            <p:cNvSpPr>
              <a:spLocks noChangeArrowheads="1"/>
            </p:cNvSpPr>
            <p:nvPr/>
          </p:nvSpPr>
          <p:spPr bwMode="auto">
            <a:xfrm>
              <a:off x="1901" y="2487"/>
              <a:ext cx="1177"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S</a:t>
              </a:r>
              <a:r>
                <a:rPr lang="en-GB" sz="2400">
                  <a:solidFill>
                    <a:srgbClr val="000000"/>
                  </a:solidFill>
                  <a:latin typeface="Tahoma" charset="0"/>
                </a:rPr>
                <a:t>, ACK</a:t>
              </a:r>
              <a:r>
                <a:rPr lang="en-GB" sz="2400" baseline="-25000">
                  <a:solidFill>
                    <a:srgbClr val="000000"/>
                  </a:solidFill>
                  <a:latin typeface="Tahoma" charset="0"/>
                </a:rPr>
                <a:t>C</a:t>
              </a:r>
            </a:p>
          </p:txBody>
        </p:sp>
      </p:grpSp>
      <p:grpSp>
        <p:nvGrpSpPr>
          <p:cNvPr id="21514" name="Group 18"/>
          <p:cNvGrpSpPr>
            <a:grpSpLocks/>
          </p:cNvGrpSpPr>
          <p:nvPr/>
        </p:nvGrpSpPr>
        <p:grpSpPr bwMode="auto">
          <a:xfrm>
            <a:off x="5419727" y="4876804"/>
            <a:ext cx="841227" cy="457051"/>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6" name="AutoShape 20"/>
            <p:cNvSpPr>
              <a:spLocks noChangeArrowheads="1"/>
            </p:cNvSpPr>
            <p:nvPr/>
          </p:nvSpPr>
          <p:spPr bwMode="auto">
            <a:xfrm>
              <a:off x="2709" y="3386"/>
              <a:ext cx="576"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ACK</a:t>
              </a:r>
              <a:r>
                <a:rPr lang="en-GB" sz="2400" baseline="-25000">
                  <a:solidFill>
                    <a:srgbClr val="000000"/>
                  </a:solidFill>
                  <a:latin typeface="Tahoma" charset="0"/>
                </a:rPr>
                <a:t>S</a:t>
              </a:r>
            </a:p>
          </p:txBody>
        </p:sp>
      </p:grpSp>
      <p:sp>
        <p:nvSpPr>
          <p:cNvPr id="21515" name="Line 21"/>
          <p:cNvSpPr>
            <a:spLocks noChangeShapeType="1"/>
          </p:cNvSpPr>
          <p:nvPr/>
        </p:nvSpPr>
        <p:spPr bwMode="auto">
          <a:xfrm>
            <a:off x="7466013" y="3810001"/>
            <a:ext cx="1587" cy="1982788"/>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6" name="Line 22"/>
          <p:cNvSpPr>
            <a:spLocks noChangeShapeType="1"/>
          </p:cNvSpPr>
          <p:nvPr/>
        </p:nvSpPr>
        <p:spPr bwMode="auto">
          <a:xfrm>
            <a:off x="7466013" y="5792789"/>
            <a:ext cx="1587" cy="531812"/>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7" name="Line 23"/>
          <p:cNvSpPr>
            <a:spLocks noChangeShapeType="1"/>
          </p:cNvSpPr>
          <p:nvPr/>
        </p:nvSpPr>
        <p:spPr bwMode="auto">
          <a:xfrm>
            <a:off x="3308351" y="2667000"/>
            <a:ext cx="1588" cy="190500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8" name="Line 24"/>
          <p:cNvSpPr>
            <a:spLocks noChangeShapeType="1"/>
          </p:cNvSpPr>
          <p:nvPr/>
        </p:nvSpPr>
        <p:spPr bwMode="auto">
          <a:xfrm>
            <a:off x="3308351" y="5029200"/>
            <a:ext cx="1588" cy="1293813"/>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9" name="Line 25"/>
          <p:cNvSpPr>
            <a:spLocks noChangeShapeType="1"/>
          </p:cNvSpPr>
          <p:nvPr/>
        </p:nvSpPr>
        <p:spPr bwMode="auto">
          <a:xfrm>
            <a:off x="3308351" y="4572000"/>
            <a:ext cx="1588" cy="4572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0" name="Line 26"/>
          <p:cNvSpPr>
            <a:spLocks noChangeShapeType="1"/>
          </p:cNvSpPr>
          <p:nvPr/>
        </p:nvSpPr>
        <p:spPr bwMode="auto">
          <a:xfrm>
            <a:off x="7466013" y="2362200"/>
            <a:ext cx="1587" cy="10668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1" name="Line 27"/>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22" name="Line 28"/>
          <p:cNvSpPr>
            <a:spLocks noChangeShapeType="1"/>
          </p:cNvSpPr>
          <p:nvPr/>
        </p:nvSpPr>
        <p:spPr bwMode="auto">
          <a:xfrm>
            <a:off x="7466013" y="3429001"/>
            <a:ext cx="1587"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1523" name="Group 29"/>
          <p:cNvGrpSpPr>
            <a:grpSpLocks/>
          </p:cNvGrpSpPr>
          <p:nvPr/>
        </p:nvGrpSpPr>
        <p:grpSpPr bwMode="auto">
          <a:xfrm>
            <a:off x="7624768" y="2514595"/>
            <a:ext cx="1382566" cy="45864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34" name="AutoShape 31"/>
            <p:cNvSpPr>
              <a:spLocks noChangeArrowheads="1"/>
            </p:cNvSpPr>
            <p:nvPr/>
          </p:nvSpPr>
          <p:spPr bwMode="auto">
            <a:xfrm>
              <a:off x="4240" y="1746"/>
              <a:ext cx="955"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FFFF"/>
                  </a:solidFill>
                  <a:latin typeface="Tahoma" charset="0"/>
                </a:rPr>
                <a:t>Listening</a:t>
              </a:r>
            </a:p>
          </p:txBody>
        </p:sp>
      </p:grpSp>
      <p:grpSp>
        <p:nvGrpSpPr>
          <p:cNvPr id="21524" name="Group 32"/>
          <p:cNvGrpSpPr>
            <a:grpSpLocks/>
          </p:cNvGrpSpPr>
          <p:nvPr/>
        </p:nvGrpSpPr>
        <p:grpSpPr bwMode="auto">
          <a:xfrm>
            <a:off x="7624766" y="3352800"/>
            <a:ext cx="1577975" cy="455613"/>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1532" name="AutoShape 34"/>
            <p:cNvSpPr>
              <a:spLocks noChangeArrowheads="1"/>
            </p:cNvSpPr>
            <p:nvPr/>
          </p:nvSpPr>
          <p:spPr bwMode="auto">
            <a:xfrm>
              <a:off x="4241" y="2328"/>
              <a:ext cx="108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grpSp>
        <p:nvGrpSpPr>
          <p:cNvPr id="21525" name="Group 35"/>
          <p:cNvGrpSpPr>
            <a:grpSpLocks/>
          </p:cNvGrpSpPr>
          <p:nvPr/>
        </p:nvGrpSpPr>
        <p:grpSpPr bwMode="auto">
          <a:xfrm>
            <a:off x="7624762" y="4495799"/>
            <a:ext cx="790574" cy="458788"/>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a:p>
          </p:txBody>
        </p:sp>
        <p:sp>
          <p:nvSpPr>
            <p:cNvPr id="21530" name="AutoShape 37"/>
            <p:cNvSpPr>
              <a:spLocks noChangeArrowheads="1"/>
            </p:cNvSpPr>
            <p:nvPr/>
          </p:nvSpPr>
          <p:spPr bwMode="auto">
            <a:xfrm>
              <a:off x="4245" y="3122"/>
              <a:ext cx="532"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chemeClr val="accent2"/>
                  </a:solidFill>
                  <a:latin typeface="Tahoma" charset="0"/>
                </a:rPr>
                <a:t>Wait</a:t>
              </a:r>
            </a:p>
          </p:txBody>
        </p:sp>
      </p:grpSp>
      <p:grpSp>
        <p:nvGrpSpPr>
          <p:cNvPr id="21526" name="Group 38"/>
          <p:cNvGrpSpPr>
            <a:grpSpLocks/>
          </p:cNvGrpSpPr>
          <p:nvPr/>
        </p:nvGrpSpPr>
        <p:grpSpPr bwMode="auto">
          <a:xfrm>
            <a:off x="7624766" y="5791205"/>
            <a:ext cx="1604816" cy="457051"/>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1528" name="AutoShape 40"/>
            <p:cNvSpPr>
              <a:spLocks noChangeArrowheads="1"/>
            </p:cNvSpPr>
            <p:nvPr/>
          </p:nvSpPr>
          <p:spPr bwMode="auto">
            <a:xfrm>
              <a:off x="4240" y="4021"/>
              <a:ext cx="110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Connected</a:t>
              </a:r>
            </a:p>
          </p:txBody>
        </p:sp>
      </p:grpSp>
    </p:spTree>
    <p:extLst>
      <p:ext uri="{BB962C8B-B14F-4D97-AF65-F5344CB8AC3E}">
        <p14:creationId xmlns:p14="http://schemas.microsoft.com/office/powerpoint/2010/main" val="8159366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b" anchorCtr="0" compatLnSpc="1">
            <a:prstTxWarp prst="textNoShape">
              <a:avLst/>
            </a:prstTxWarp>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handshake</a:t>
            </a:r>
          </a:p>
        </p:txBody>
      </p:sp>
      <p:sp>
        <p:nvSpPr>
          <p:cNvPr id="13315" name="Rectangle 3"/>
          <p:cNvSpPr>
            <a:spLocks noGrp="1" noChangeArrowheads="1"/>
          </p:cNvSpPr>
          <p:nvPr>
            <p:ph idx="1"/>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t" anchorCtr="0" compatLnSpc="1">
            <a:prstTxWarp prst="textNoShape">
              <a:avLst/>
            </a:prstTxWarp>
          </a:bodyPr>
          <a:lstStyle/>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Each arriving SYN stores state at the server</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TCP Control Block (TCB) </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 280 bytes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FlowID, timer info, Sequence number, flow control status, out-of-band data, MSS, other options agreed to</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Half-open TCB entries exist until timeout</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Fixed bound on half-open connections</a:t>
            </a:r>
          </a:p>
          <a:p>
            <a:pPr marL="861992" lvl="1" defTabSz="457189">
              <a:spcBef>
                <a:spcPts val="6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spcBef>
                <a:spcPts val="700"/>
              </a:spcBef>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Resources exhausted </a:t>
            </a:r>
            <a:r>
              <a:rPr lang="en-GB">
                <a:latin typeface="Symbol" charset="0"/>
                <a:cs typeface="+mn-cs"/>
              </a:rPr>
              <a:t></a:t>
            </a:r>
            <a:r>
              <a:rPr lang="en-GB">
                <a:cs typeface="+mn-cs"/>
              </a:rPr>
              <a:t> requests rejected</a:t>
            </a:r>
          </a:p>
        </p:txBody>
      </p:sp>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17</a:t>
            </a:fld>
            <a:endParaRPr lang="en-US"/>
          </a:p>
        </p:txBody>
      </p:sp>
    </p:spTree>
    <p:extLst>
      <p:ext uri="{BB962C8B-B14F-4D97-AF65-F5344CB8AC3E}">
        <p14:creationId xmlns:p14="http://schemas.microsoft.com/office/powerpoint/2010/main" val="2924334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ctr" anchorCtr="0" compatLnSpc="1">
            <a:prstTxWarp prst="textNoShape">
              <a:avLst/>
            </a:prstTxWarp>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TCP SYN flooding</a:t>
            </a:r>
          </a:p>
        </p:txBody>
      </p:sp>
      <p:sp>
        <p:nvSpPr>
          <p:cNvPr id="15363" name="Rectangle 3"/>
          <p:cNvSpPr>
            <a:spLocks noGrp="1" noChangeArrowheads="1"/>
          </p:cNvSpPr>
          <p:nvPr>
            <p:ph idx="1"/>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t" anchorCtr="0" compatLnSpc="1">
            <a:prstTxWarp prst="textNoShape">
              <a:avLst/>
            </a:prstTxWarp>
          </a:bodyPr>
          <a:lstStyle/>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b="1">
                <a:solidFill>
                  <a:srgbClr val="FF0000"/>
                </a:solidFill>
                <a:cs typeface="+mn-cs"/>
              </a:rPr>
              <a:t>Problem:</a:t>
            </a:r>
            <a:r>
              <a:rPr lang="en-GB">
                <a:cs typeface="+mn-cs"/>
              </a:rPr>
              <a:t> No client authentication of packets before resources allocated</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endParaRPr lang="en-GB"/>
          </a:p>
          <a:p>
            <a:pPr marL="430203" indent="-323843"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cs typeface="+mn-cs"/>
              </a:rPr>
              <a:t>Attacker sends many connection requests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Spoofed source addresses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RSTs quickly generated if source address exists</a:t>
            </a:r>
          </a:p>
          <a:p>
            <a:pPr marL="861992" lvl="1"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No reply for non-existent sources</a:t>
            </a:r>
          </a:p>
          <a:p>
            <a:pPr marL="1293781" lvl="2" indent="-215895" defTabSz="457189">
              <a:tabLst>
                <a:tab pos="454014" algn="l"/>
                <a:tab pos="911203" algn="l"/>
                <a:tab pos="1368391" algn="l"/>
                <a:tab pos="1825580" algn="l"/>
                <a:tab pos="2282768" algn="l"/>
                <a:tab pos="2739957" algn="l"/>
                <a:tab pos="3197145" algn="l"/>
                <a:tab pos="3654334" algn="l"/>
                <a:tab pos="4111523" algn="l"/>
                <a:tab pos="4568711" algn="l"/>
                <a:tab pos="5025900" algn="l"/>
                <a:tab pos="5483088" algn="l"/>
                <a:tab pos="5940277" algn="l"/>
                <a:tab pos="6397465" algn="l"/>
                <a:tab pos="6854654" algn="l"/>
                <a:tab pos="7311843" algn="l"/>
                <a:tab pos="7769031" algn="l"/>
                <a:tab pos="8226220" algn="l"/>
                <a:tab pos="8683408" algn="l"/>
                <a:tab pos="9140597" algn="l"/>
              </a:tabLst>
              <a:defRPr/>
            </a:pPr>
            <a:r>
              <a:rPr lang="en-GB"/>
              <a:t>Attacker exhausts TCP buffer to w/ half-open connections</a:t>
            </a:r>
          </a:p>
        </p:txBody>
      </p:sp>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18</a:t>
            </a:fld>
            <a:endParaRPr lang="en-US"/>
          </a:p>
        </p:txBody>
      </p:sp>
    </p:spTree>
    <p:extLst>
      <p:ext uri="{BB962C8B-B14F-4D97-AF65-F5344CB8AC3E}">
        <p14:creationId xmlns:p14="http://schemas.microsoft.com/office/powerpoint/2010/main" val="9083879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extLst>
            <a:ext uri="{91240B29-F687-4f45-9708-019B960494DF}">
              <a14:hiddenLine xmlns="" xmlns:a14="http://schemas.microsoft.com/office/drawing/2010/main" w="9525">
                <a:solidFill>
                  <a:srgbClr val="000000"/>
                </a:solidFill>
                <a:miter lim="800000"/>
                <a:headEnd/>
                <a:tailEnd/>
              </a14:hiddenLine>
            </a:ext>
          </a:extLst>
        </p:spPr>
        <p:txBody>
          <a:bodyPr vert="horz" wrap="square" lIns="81639" tIns="42452" rIns="81639" bIns="42452" numCol="1" anchor="b" anchorCtr="0" compatLnSpc="1">
            <a:prstTxWarp prst="textNoShape">
              <a:avLst/>
            </a:prstTxWarp>
          </a:bodyPr>
          <a:lstStyle/>
          <a:p>
            <a:pPr defTabSz="457189">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defRPr/>
            </a:pPr>
            <a:r>
              <a:rPr lang="en-GB">
                <a:cs typeface="+mj-cs"/>
              </a:rPr>
              <a:t>SYN Flooding</a:t>
            </a:r>
          </a:p>
        </p:txBody>
      </p:sp>
      <p:sp>
        <p:nvSpPr>
          <p:cNvPr id="2" name="Content Placeholder 1">
            <a:extLst>
              <a:ext uri="{FF2B5EF4-FFF2-40B4-BE49-F238E27FC236}">
                <a16:creationId xmlns:a16="http://schemas.microsoft.com/office/drawing/2014/main" id="{531EB0FE-007D-594B-B3DC-4B96A6F5D08B}"/>
              </a:ext>
            </a:extLst>
          </p:cNvPr>
          <p:cNvSpPr>
            <a:spLocks noGrp="1"/>
          </p:cNvSpPr>
          <p:nvPr>
            <p:ph idx="1"/>
          </p:nvPr>
        </p:nvSpPr>
        <p:spPr/>
        <p:txBody>
          <a:bodyPr/>
          <a:lstStyle/>
          <a:p>
            <a:endParaRPr lang="en-US"/>
          </a:p>
        </p:txBody>
      </p:sp>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19</a:t>
            </a:fld>
            <a:endParaRPr lang="en-US"/>
          </a:p>
        </p:txBody>
      </p:sp>
      <p:sp>
        <p:nvSpPr>
          <p:cNvPr id="27651" name="Line 3"/>
          <p:cNvSpPr>
            <a:spLocks noChangeShapeType="1"/>
          </p:cNvSpPr>
          <p:nvPr/>
        </p:nvSpPr>
        <p:spPr bwMode="auto">
          <a:xfrm>
            <a:off x="3308351" y="26670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52" name="Group 4"/>
          <p:cNvGrpSpPr>
            <a:grpSpLocks/>
          </p:cNvGrpSpPr>
          <p:nvPr/>
        </p:nvGrpSpPr>
        <p:grpSpPr bwMode="auto">
          <a:xfrm>
            <a:off x="3124207" y="1752596"/>
            <a:ext cx="366563" cy="45864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9" name="AutoShape 6"/>
            <p:cNvSpPr>
              <a:spLocks noChangeArrowheads="1"/>
            </p:cNvSpPr>
            <p:nvPr/>
          </p:nvSpPr>
          <p:spPr bwMode="auto">
            <a:xfrm>
              <a:off x="1118"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C</a:t>
              </a:r>
            </a:p>
          </p:txBody>
        </p:sp>
      </p:grpSp>
      <p:grpSp>
        <p:nvGrpSpPr>
          <p:cNvPr id="27653" name="Group 7"/>
          <p:cNvGrpSpPr>
            <a:grpSpLocks/>
          </p:cNvGrpSpPr>
          <p:nvPr/>
        </p:nvGrpSpPr>
        <p:grpSpPr bwMode="auto">
          <a:xfrm>
            <a:off x="7245349" y="1806576"/>
            <a:ext cx="353863" cy="457051"/>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7" name="AutoShape 9"/>
            <p:cNvSpPr>
              <a:spLocks noChangeArrowheads="1"/>
            </p:cNvSpPr>
            <p:nvPr/>
          </p:nvSpPr>
          <p:spPr bwMode="auto">
            <a:xfrm>
              <a:off x="3979" y="1254"/>
              <a:ext cx="234"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a:t>
              </a:r>
            </a:p>
          </p:txBody>
        </p:sp>
      </p:grpSp>
      <p:grpSp>
        <p:nvGrpSpPr>
          <p:cNvPr id="27654" name="Group 10"/>
          <p:cNvGrpSpPr>
            <a:grpSpLocks/>
          </p:cNvGrpSpPr>
          <p:nvPr/>
        </p:nvGrpSpPr>
        <p:grpSpPr bwMode="auto">
          <a:xfrm>
            <a:off x="4640262" y="2438402"/>
            <a:ext cx="968227" cy="457051"/>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85" name="AutoShape 12"/>
            <p:cNvSpPr>
              <a:spLocks noChangeArrowheads="1"/>
            </p:cNvSpPr>
            <p:nvPr/>
          </p:nvSpPr>
          <p:spPr bwMode="auto">
            <a:xfrm>
              <a:off x="2170" y="1693"/>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C1</a:t>
              </a:r>
            </a:p>
          </p:txBody>
        </p:sp>
      </p:grpSp>
      <p:sp>
        <p:nvSpPr>
          <p:cNvPr id="27655" name="Line 13"/>
          <p:cNvSpPr>
            <a:spLocks noChangeShapeType="1"/>
          </p:cNvSpPr>
          <p:nvPr/>
        </p:nvSpPr>
        <p:spPr bwMode="auto">
          <a:xfrm>
            <a:off x="7466013" y="2362200"/>
            <a:ext cx="1587" cy="10668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6" name="Line 14"/>
          <p:cNvSpPr>
            <a:spLocks noChangeShapeType="1"/>
          </p:cNvSpPr>
          <p:nvPr/>
        </p:nvSpPr>
        <p:spPr bwMode="auto">
          <a:xfrm>
            <a:off x="3308351" y="2286000"/>
            <a:ext cx="1588" cy="379413"/>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7657" name="Group 15"/>
          <p:cNvGrpSpPr>
            <a:grpSpLocks/>
          </p:cNvGrpSpPr>
          <p:nvPr/>
        </p:nvGrpSpPr>
        <p:grpSpPr bwMode="auto">
          <a:xfrm>
            <a:off x="7624766" y="2514599"/>
            <a:ext cx="1382712" cy="458788"/>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3" name="AutoShape 17"/>
            <p:cNvSpPr>
              <a:spLocks noChangeArrowheads="1"/>
            </p:cNvSpPr>
            <p:nvPr/>
          </p:nvSpPr>
          <p:spPr bwMode="auto">
            <a:xfrm>
              <a:off x="4240" y="1746"/>
              <a:ext cx="955"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Listening</a:t>
              </a:r>
            </a:p>
          </p:txBody>
        </p:sp>
      </p:grpSp>
      <p:grpSp>
        <p:nvGrpSpPr>
          <p:cNvPr id="27658" name="Group 18"/>
          <p:cNvGrpSpPr>
            <a:grpSpLocks/>
          </p:cNvGrpSpPr>
          <p:nvPr/>
        </p:nvGrpSpPr>
        <p:grpSpPr bwMode="auto">
          <a:xfrm>
            <a:off x="7624766" y="3352795"/>
            <a:ext cx="1577975" cy="457199"/>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a:p>
          </p:txBody>
        </p:sp>
        <p:sp>
          <p:nvSpPr>
            <p:cNvPr id="27681" name="AutoShape 20"/>
            <p:cNvSpPr>
              <a:spLocks noChangeArrowheads="1"/>
            </p:cNvSpPr>
            <p:nvPr/>
          </p:nvSpPr>
          <p:spPr bwMode="auto">
            <a:xfrm>
              <a:off x="4241" y="2328"/>
              <a:ext cx="1089"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FF0000"/>
                  </a:solidFill>
                  <a:latin typeface="Tahoma" charset="0"/>
                </a:rPr>
                <a:t>Store data</a:t>
              </a:r>
            </a:p>
          </p:txBody>
        </p:sp>
      </p:grpSp>
      <p:sp>
        <p:nvSpPr>
          <p:cNvPr id="27659" name="Line 21"/>
          <p:cNvSpPr>
            <a:spLocks noChangeShapeType="1"/>
          </p:cNvSpPr>
          <p:nvPr/>
        </p:nvSpPr>
        <p:spPr bwMode="auto">
          <a:xfrm flipH="1">
            <a:off x="7462838" y="3429001"/>
            <a:ext cx="6351" cy="29987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0" name="Line 22"/>
          <p:cNvSpPr>
            <a:spLocks noChangeShapeType="1"/>
          </p:cNvSpPr>
          <p:nvPr/>
        </p:nvSpPr>
        <p:spPr bwMode="auto">
          <a:xfrm>
            <a:off x="3308351" y="32766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1" name="Group 23"/>
          <p:cNvGrpSpPr>
            <a:grpSpLocks/>
          </p:cNvGrpSpPr>
          <p:nvPr/>
        </p:nvGrpSpPr>
        <p:grpSpPr bwMode="auto">
          <a:xfrm>
            <a:off x="4640262" y="3048001"/>
            <a:ext cx="968227" cy="457051"/>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9" name="AutoShape 25"/>
            <p:cNvSpPr>
              <a:spLocks noChangeArrowheads="1"/>
            </p:cNvSpPr>
            <p:nvPr/>
          </p:nvSpPr>
          <p:spPr bwMode="auto">
            <a:xfrm>
              <a:off x="2170" y="2116"/>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C2</a:t>
              </a:r>
            </a:p>
          </p:txBody>
        </p:sp>
      </p:grpSp>
      <p:sp>
        <p:nvSpPr>
          <p:cNvPr id="27662" name="Line 26"/>
          <p:cNvSpPr>
            <a:spLocks noChangeShapeType="1"/>
          </p:cNvSpPr>
          <p:nvPr/>
        </p:nvSpPr>
        <p:spPr bwMode="auto">
          <a:xfrm>
            <a:off x="7543801" y="4038601"/>
            <a:ext cx="1588" cy="23891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3" name="Line 27"/>
          <p:cNvSpPr>
            <a:spLocks noChangeShapeType="1"/>
          </p:cNvSpPr>
          <p:nvPr/>
        </p:nvSpPr>
        <p:spPr bwMode="auto">
          <a:xfrm>
            <a:off x="3308351" y="39354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4" name="Group 28"/>
          <p:cNvGrpSpPr>
            <a:grpSpLocks/>
          </p:cNvGrpSpPr>
          <p:nvPr/>
        </p:nvGrpSpPr>
        <p:grpSpPr bwMode="auto">
          <a:xfrm>
            <a:off x="4640262" y="3706803"/>
            <a:ext cx="968227" cy="45864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7" name="AutoShape 30"/>
            <p:cNvSpPr>
              <a:spLocks noChangeArrowheads="1"/>
            </p:cNvSpPr>
            <p:nvPr/>
          </p:nvSpPr>
          <p:spPr bwMode="auto">
            <a:xfrm>
              <a:off x="2170" y="2574"/>
              <a:ext cx="663"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C3</a:t>
              </a:r>
            </a:p>
          </p:txBody>
        </p:sp>
      </p:grpSp>
      <p:sp>
        <p:nvSpPr>
          <p:cNvPr id="27665" name="Line 31"/>
          <p:cNvSpPr>
            <a:spLocks noChangeShapeType="1"/>
          </p:cNvSpPr>
          <p:nvPr/>
        </p:nvSpPr>
        <p:spPr bwMode="auto">
          <a:xfrm>
            <a:off x="7613650" y="4697413"/>
            <a:ext cx="6351" cy="1731963"/>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6" name="Line 32"/>
          <p:cNvSpPr>
            <a:spLocks noChangeShapeType="1"/>
          </p:cNvSpPr>
          <p:nvPr/>
        </p:nvSpPr>
        <p:spPr bwMode="auto">
          <a:xfrm>
            <a:off x="3308351" y="4621213"/>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67" name="Group 33"/>
          <p:cNvGrpSpPr>
            <a:grpSpLocks/>
          </p:cNvGrpSpPr>
          <p:nvPr/>
        </p:nvGrpSpPr>
        <p:grpSpPr bwMode="auto">
          <a:xfrm>
            <a:off x="4640262" y="4392618"/>
            <a:ext cx="968227" cy="457050"/>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5" name="AutoShape 35"/>
            <p:cNvSpPr>
              <a:spLocks noChangeArrowheads="1"/>
            </p:cNvSpPr>
            <p:nvPr/>
          </p:nvSpPr>
          <p:spPr bwMode="auto">
            <a:xfrm>
              <a:off x="2170" y="3050"/>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C4</a:t>
              </a:r>
            </a:p>
          </p:txBody>
        </p:sp>
      </p:grpSp>
      <p:sp>
        <p:nvSpPr>
          <p:cNvPr id="27668" name="Line 36"/>
          <p:cNvSpPr>
            <a:spLocks noChangeShapeType="1"/>
          </p:cNvSpPr>
          <p:nvPr/>
        </p:nvSpPr>
        <p:spPr bwMode="auto">
          <a:xfrm>
            <a:off x="7696201" y="5383214"/>
            <a:ext cx="1588" cy="1044575"/>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9" name="Line 37"/>
          <p:cNvSpPr>
            <a:spLocks noChangeShapeType="1"/>
          </p:cNvSpPr>
          <p:nvPr/>
        </p:nvSpPr>
        <p:spPr bwMode="auto">
          <a:xfrm>
            <a:off x="3308351" y="5257800"/>
            <a:ext cx="4113213" cy="7620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7670" name="Group 38"/>
          <p:cNvGrpSpPr>
            <a:grpSpLocks/>
          </p:cNvGrpSpPr>
          <p:nvPr/>
        </p:nvGrpSpPr>
        <p:grpSpPr bwMode="auto">
          <a:xfrm>
            <a:off x="4640262" y="5029204"/>
            <a:ext cx="968227" cy="457051"/>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27673" name="AutoShape 40"/>
            <p:cNvSpPr>
              <a:spLocks noChangeArrowheads="1"/>
            </p:cNvSpPr>
            <p:nvPr/>
          </p:nvSpPr>
          <p:spPr bwMode="auto">
            <a:xfrm>
              <a:off x="2170" y="3492"/>
              <a:ext cx="663"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1639" tIns="42452" rIns="81639" bIns="42452">
              <a:spAutoFit/>
            </a:bodyPr>
            <a:lstStyle/>
            <a:p>
              <a:pPr algn="ctr" defTabSz="828654" hangingPunct="0">
                <a:spcBef>
                  <a:spcPts val="551"/>
                </a:spcBef>
                <a:buClr>
                  <a:srgbClr val="000000"/>
                </a:buClr>
                <a:buSzPct val="45000"/>
                <a:tabLst>
                  <a:tab pos="0" algn="l"/>
                  <a:tab pos="414328" algn="l"/>
                  <a:tab pos="828654" algn="l"/>
                  <a:tab pos="1244569" algn="l"/>
                  <a:tab pos="1658897" algn="l"/>
                  <a:tab pos="2073223" algn="l"/>
                  <a:tab pos="2487551" algn="l"/>
                  <a:tab pos="2903466" algn="l"/>
                  <a:tab pos="3317792" algn="l"/>
                  <a:tab pos="3732120" algn="l"/>
                  <a:tab pos="4146447" algn="l"/>
                  <a:tab pos="4562361" algn="l"/>
                  <a:tab pos="4976689" algn="l"/>
                  <a:tab pos="5391016" algn="l"/>
                  <a:tab pos="5805343" algn="l"/>
                  <a:tab pos="6221258" algn="l"/>
                  <a:tab pos="6635585" algn="l"/>
                  <a:tab pos="7049912" algn="l"/>
                  <a:tab pos="7464239" algn="l"/>
                  <a:tab pos="7880154" algn="l"/>
                  <a:tab pos="8294481" algn="l"/>
                </a:tabLst>
              </a:pPr>
              <a:r>
                <a:rPr lang="en-GB" sz="2400">
                  <a:solidFill>
                    <a:srgbClr val="000000"/>
                  </a:solidFill>
                  <a:latin typeface="Tahoma" charset="0"/>
                </a:rPr>
                <a:t>SYN</a:t>
              </a:r>
              <a:r>
                <a:rPr lang="en-GB" sz="2400" baseline="-25000">
                  <a:solidFill>
                    <a:srgbClr val="000000"/>
                  </a:solidFill>
                  <a:latin typeface="Tahoma" charset="0"/>
                </a:rPr>
                <a:t>C5</a:t>
              </a:r>
            </a:p>
          </p:txBody>
        </p:sp>
      </p:grpSp>
      <p:sp>
        <p:nvSpPr>
          <p:cNvPr id="27671" name="Line 41"/>
          <p:cNvSpPr>
            <a:spLocks noChangeShapeType="1"/>
          </p:cNvSpPr>
          <p:nvPr/>
        </p:nvSpPr>
        <p:spPr bwMode="auto">
          <a:xfrm>
            <a:off x="7772401" y="6019801"/>
            <a:ext cx="1588" cy="407988"/>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653827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Learning Objective</a:t>
            </a:r>
          </a:p>
        </p:txBody>
      </p:sp>
    </p:spTree>
    <p:extLst>
      <p:ext uri="{BB962C8B-B14F-4D97-AF65-F5344CB8AC3E}">
        <p14:creationId xmlns:p14="http://schemas.microsoft.com/office/powerpoint/2010/main" val="150661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p:txBody>
          <a:bodyPr/>
          <a:lstStyle/>
          <a:p>
            <a:r>
              <a:rPr lang="en-US"/>
              <a:t>A classic SYN flood example</a:t>
            </a:r>
          </a:p>
        </p:txBody>
      </p:sp>
      <p:sp>
        <p:nvSpPr>
          <p:cNvPr id="1431555" name="Rectangle 3" descr="Rectangle: Click to edit Master text styles&#10;Second level&#10;Third level&#10;Fourth level&#10;Fifth level"/>
          <p:cNvSpPr>
            <a:spLocks noGrp="1" noChangeArrowheads="1"/>
          </p:cNvSpPr>
          <p:nvPr>
            <p:ph idx="1"/>
          </p:nvPr>
        </p:nvSpPr>
        <p:spPr/>
        <p:txBody>
          <a:bodyPr/>
          <a:lstStyle/>
          <a:p>
            <a:pPr>
              <a:spcBef>
                <a:spcPct val="80000"/>
              </a:spcBef>
            </a:pPr>
            <a:endParaRPr lang="en-US">
              <a:sym typeface="Symbol" charset="0"/>
            </a:endParaRPr>
          </a:p>
          <a:p>
            <a:pPr>
              <a:spcBef>
                <a:spcPct val="0"/>
              </a:spcBef>
            </a:pPr>
            <a:r>
              <a:rPr lang="en-US" u="sng">
                <a:sym typeface="Symbol" charset="0"/>
              </a:rPr>
              <a:t>MS Blaster worm</a:t>
            </a:r>
            <a:r>
              <a:rPr lang="en-US">
                <a:sym typeface="Symbol" charset="0"/>
              </a:rPr>
              <a:t>    (2003)</a:t>
            </a:r>
          </a:p>
          <a:p>
            <a:pPr lvl="1">
              <a:lnSpc>
                <a:spcPct val="120000"/>
              </a:lnSpc>
            </a:pPr>
            <a:r>
              <a:rPr lang="en-US">
                <a:sym typeface="Symbol" charset="0"/>
              </a:rPr>
              <a:t>Infected machines at noon on Aug 16</a:t>
            </a:r>
            <a:r>
              <a:rPr lang="en-US" baseline="30000">
                <a:sym typeface="Symbol" charset="0"/>
              </a:rPr>
              <a:t>th</a:t>
            </a:r>
            <a:r>
              <a:rPr lang="en-US">
                <a:sym typeface="Symbol" charset="0"/>
              </a:rPr>
              <a:t>:</a:t>
            </a:r>
          </a:p>
          <a:p>
            <a:pPr lvl="2"/>
            <a:r>
              <a:rPr lang="en-US">
                <a:sym typeface="Symbol" charset="0"/>
              </a:rPr>
              <a:t>SYN flood on port 80 to  </a:t>
            </a:r>
            <a:r>
              <a:rPr lang="en-US" b="1">
                <a:solidFill>
                  <a:srgbClr val="009900"/>
                </a:solidFill>
                <a:sym typeface="Symbol" charset="0"/>
              </a:rPr>
              <a:t>windowsupdate.com</a:t>
            </a:r>
          </a:p>
          <a:p>
            <a:pPr lvl="2">
              <a:spcBef>
                <a:spcPct val="40000"/>
              </a:spcBef>
            </a:pPr>
            <a:r>
              <a:rPr lang="en-US">
                <a:sym typeface="Symbol" charset="0"/>
              </a:rPr>
              <a:t>50 SYN packets every second. </a:t>
            </a:r>
          </a:p>
          <a:p>
            <a:pPr lvl="3"/>
            <a:r>
              <a:rPr lang="en-US">
                <a:sym typeface="Symbol" charset="0"/>
              </a:rPr>
              <a:t>each packet is 40 bytes.</a:t>
            </a:r>
          </a:p>
          <a:p>
            <a:pPr lvl="2"/>
            <a:r>
              <a:rPr lang="en-US"/>
              <a:t>Spoofed source IP:  a.b.X.Y   where  X,Y random.</a:t>
            </a:r>
          </a:p>
          <a:p>
            <a:pPr>
              <a:spcBef>
                <a:spcPct val="80000"/>
              </a:spcBef>
            </a:pPr>
            <a:r>
              <a:rPr lang="en-US" u="sng"/>
              <a:t>MS solution</a:t>
            </a:r>
            <a:r>
              <a:rPr lang="en-US"/>
              <a:t>:    </a:t>
            </a:r>
          </a:p>
          <a:p>
            <a:pPr lvl="1">
              <a:spcBef>
                <a:spcPct val="30000"/>
              </a:spcBef>
            </a:pPr>
            <a:r>
              <a:rPr lang="en-US"/>
              <a:t>new name:   </a:t>
            </a:r>
            <a:r>
              <a:rPr lang="en-US">
                <a:solidFill>
                  <a:srgbClr val="009900"/>
                </a:solidFill>
              </a:rPr>
              <a:t>windowsupdate.microsoft.com</a:t>
            </a:r>
            <a:r>
              <a:rPr lang="en-US"/>
              <a:t> </a:t>
            </a:r>
          </a:p>
          <a:p>
            <a:pPr lvl="1"/>
            <a:r>
              <a:rPr lang="en-US"/>
              <a:t>Win update file delivered by Akamai</a:t>
            </a:r>
          </a:p>
          <a:p>
            <a:endParaRPr lang="en-US"/>
          </a:p>
        </p:txBody>
      </p:sp>
      <p:sp>
        <p:nvSpPr>
          <p:cNvPr id="4" name="Slide Number Placeholder 3"/>
          <p:cNvSpPr>
            <a:spLocks noGrp="1"/>
          </p:cNvSpPr>
          <p:nvPr>
            <p:ph type="sldNum" sz="quarter" idx="12"/>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943180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Low rate SYN flood defenses</a:t>
            </a:r>
          </a:p>
        </p:txBody>
      </p:sp>
      <p:sp>
        <p:nvSpPr>
          <p:cNvPr id="1412099" name="Rectangle 3" descr="Rectangle: Click to edit Master text styles&#10;Second level&#10;Third level&#10;Fourth level&#10;Fifth level"/>
          <p:cNvSpPr>
            <a:spLocks noGrp="1" noChangeArrowheads="1"/>
          </p:cNvSpPr>
          <p:nvPr>
            <p:ph idx="1"/>
          </p:nvPr>
        </p:nvSpPr>
        <p:spPr/>
        <p:txBody>
          <a:bodyPr/>
          <a:lstStyle/>
          <a:p>
            <a:endParaRPr lang="en-US"/>
          </a:p>
          <a:p>
            <a:r>
              <a:rPr lang="en-US"/>
              <a:t>Non-solution:</a:t>
            </a:r>
          </a:p>
          <a:p>
            <a:pPr lvl="1"/>
            <a:r>
              <a:rPr lang="en-US"/>
              <a:t>Increase backlog queue size or decrease timeout</a:t>
            </a:r>
          </a:p>
          <a:p>
            <a:endParaRPr lang="en-US"/>
          </a:p>
          <a:p>
            <a:r>
              <a:rPr lang="en-US" u="sng"/>
              <a:t>Correct solution</a:t>
            </a:r>
            <a:r>
              <a:rPr lang="en-US"/>
              <a:t>:   </a:t>
            </a:r>
          </a:p>
          <a:p>
            <a:pPr lvl="1"/>
            <a:r>
              <a:rPr lang="en-US" b="1">
                <a:solidFill>
                  <a:srgbClr val="009900"/>
                </a:solidFill>
              </a:rPr>
              <a:t>Syncookies</a:t>
            </a:r>
            <a:r>
              <a:rPr lang="en-US"/>
              <a:t>:  remove state from server</a:t>
            </a:r>
          </a:p>
          <a:p>
            <a:pPr lvl="1">
              <a:spcBef>
                <a:spcPct val="40000"/>
              </a:spcBef>
            </a:pPr>
            <a:r>
              <a:rPr lang="en-US"/>
              <a:t>Small performance overhead</a:t>
            </a:r>
          </a:p>
        </p:txBody>
      </p:sp>
      <p:sp>
        <p:nvSpPr>
          <p:cNvPr id="4" name="Slide Number Placeholder 3"/>
          <p:cNvSpPr>
            <a:spLocks noGrp="1"/>
          </p:cNvSpPr>
          <p:nvPr>
            <p:ph type="sldNum" sz="quarter" idx="12"/>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0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246544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AA5D-6969-F64B-A854-096B25C37D43}"/>
              </a:ext>
            </a:extLst>
          </p:cNvPr>
          <p:cNvSpPr>
            <a:spLocks noGrp="1"/>
          </p:cNvSpPr>
          <p:nvPr>
            <p:ph type="title"/>
          </p:nvPr>
        </p:nvSpPr>
        <p:spPr/>
        <p:txBody>
          <a:bodyPr>
            <a:normAutofit/>
          </a:bodyPr>
          <a:lstStyle/>
          <a:p>
            <a:r>
              <a:rPr lang="en-US" b="1" dirty="0">
                <a:solidFill>
                  <a:schemeClr val="tx1"/>
                </a:solidFill>
                <a:latin typeface="Helvetica Neue Condensed" charset="0"/>
                <a:ea typeface="Helvetica Neue Condensed" charset="0"/>
                <a:cs typeface="Helvetica Neue Condensed" charset="0"/>
              </a:rPr>
              <a:t>DNS Reflection Attacks</a:t>
            </a:r>
          </a:p>
        </p:txBody>
      </p:sp>
      <p:sp>
        <p:nvSpPr>
          <p:cNvPr id="3" name="Content Placeholder 2">
            <a:extLst>
              <a:ext uri="{FF2B5EF4-FFF2-40B4-BE49-F238E27FC236}">
                <a16:creationId xmlns:a16="http://schemas.microsoft.com/office/drawing/2014/main" id="{7B530424-8F98-AC44-965C-DB06B3AB48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3894EC2-1A01-794B-9E9A-F750AC004141}"/>
              </a:ext>
            </a:extLst>
          </p:cNvPr>
          <p:cNvSpPr>
            <a:spLocks noGrp="1"/>
          </p:cNvSpPr>
          <p:nvPr>
            <p:ph type="sldNum" sz="quarter" idx="12"/>
          </p:nvPr>
        </p:nvSpPr>
        <p:spPr/>
        <p:txBody>
          <a:bodyPr/>
          <a:lstStyle/>
          <a:p>
            <a:fld id="{4748F3B0-5290-A241-88FF-F03DD1126586}" type="slidenum">
              <a:rPr lang="en-US" smtClean="0"/>
              <a:pPr/>
              <a:t>22</a:t>
            </a:fld>
            <a:endParaRPr lang="en-US" dirty="0"/>
          </a:p>
        </p:txBody>
      </p:sp>
      <p:sp>
        <p:nvSpPr>
          <p:cNvPr id="5" name="Cloud 4">
            <a:extLst>
              <a:ext uri="{FF2B5EF4-FFF2-40B4-BE49-F238E27FC236}">
                <a16:creationId xmlns:a16="http://schemas.microsoft.com/office/drawing/2014/main" id="{B466617B-ED54-FD47-AC40-6788CDAE2FB7}"/>
              </a:ext>
            </a:extLst>
          </p:cNvPr>
          <p:cNvSpPr/>
          <p:nvPr/>
        </p:nvSpPr>
        <p:spPr>
          <a:xfrm>
            <a:off x="4573501" y="2636050"/>
            <a:ext cx="3060211" cy="1833135"/>
          </a:xfrm>
          <a:prstGeom prst="cloud">
            <a:avLst/>
          </a:prstGeom>
          <a:solidFill>
            <a:schemeClr val="bg1"/>
          </a:solidFill>
          <a:effectLst>
            <a:outerShdw blurRad="101600" dist="508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i="1" dirty="0">
              <a:solidFill>
                <a:schemeClr val="tx1"/>
              </a:solidFill>
              <a:latin typeface="Helvetica Neue" charset="0"/>
              <a:ea typeface="Helvetica Neue" charset="0"/>
              <a:cs typeface="Helvetica Neue" charset="0"/>
            </a:endParaRPr>
          </a:p>
        </p:txBody>
      </p:sp>
      <p:grpSp>
        <p:nvGrpSpPr>
          <p:cNvPr id="6" name="Group 5">
            <a:extLst>
              <a:ext uri="{FF2B5EF4-FFF2-40B4-BE49-F238E27FC236}">
                <a16:creationId xmlns:a16="http://schemas.microsoft.com/office/drawing/2014/main" id="{68151764-5F7F-EF4A-A5EA-7911EDEBA44F}"/>
              </a:ext>
            </a:extLst>
          </p:cNvPr>
          <p:cNvGrpSpPr/>
          <p:nvPr/>
        </p:nvGrpSpPr>
        <p:grpSpPr>
          <a:xfrm>
            <a:off x="5719535" y="2346417"/>
            <a:ext cx="768143" cy="625131"/>
            <a:chOff x="4857394" y="2350956"/>
            <a:chExt cx="768142" cy="625130"/>
          </a:xfrm>
        </p:grpSpPr>
        <p:pic>
          <p:nvPicPr>
            <p:cNvPr id="7" name="Picture 6">
              <a:extLst>
                <a:ext uri="{FF2B5EF4-FFF2-40B4-BE49-F238E27FC236}">
                  <a16:creationId xmlns:a16="http://schemas.microsoft.com/office/drawing/2014/main" id="{83D8D25B-3450-7942-A057-BB5C518F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8" name="Oval 7">
              <a:extLst>
                <a:ext uri="{FF2B5EF4-FFF2-40B4-BE49-F238E27FC236}">
                  <a16:creationId xmlns:a16="http://schemas.microsoft.com/office/drawing/2014/main" id="{AB39D1E7-963F-AA45-BA68-C7C4553D2C6D}"/>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9" name="Group 8">
            <a:extLst>
              <a:ext uri="{FF2B5EF4-FFF2-40B4-BE49-F238E27FC236}">
                <a16:creationId xmlns:a16="http://schemas.microsoft.com/office/drawing/2014/main" id="{730D0E91-1A33-3B42-BA0F-9ACE65B46440}"/>
              </a:ext>
            </a:extLst>
          </p:cNvPr>
          <p:cNvGrpSpPr/>
          <p:nvPr/>
        </p:nvGrpSpPr>
        <p:grpSpPr>
          <a:xfrm>
            <a:off x="5711930" y="4133685"/>
            <a:ext cx="768143" cy="625131"/>
            <a:chOff x="4857394" y="2350956"/>
            <a:chExt cx="768142" cy="625130"/>
          </a:xfrm>
        </p:grpSpPr>
        <p:pic>
          <p:nvPicPr>
            <p:cNvPr id="10" name="Picture 9">
              <a:extLst>
                <a:ext uri="{FF2B5EF4-FFF2-40B4-BE49-F238E27FC236}">
                  <a16:creationId xmlns:a16="http://schemas.microsoft.com/office/drawing/2014/main" id="{EE50A912-C388-874C-BF51-0B7221BE7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1" name="Oval 10">
              <a:extLst>
                <a:ext uri="{FF2B5EF4-FFF2-40B4-BE49-F238E27FC236}">
                  <a16:creationId xmlns:a16="http://schemas.microsoft.com/office/drawing/2014/main" id="{863E6308-239A-EF41-85CB-2E31DE976CD5}"/>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grpSp>
        <p:nvGrpSpPr>
          <p:cNvPr id="12" name="Group 11">
            <a:extLst>
              <a:ext uri="{FF2B5EF4-FFF2-40B4-BE49-F238E27FC236}">
                <a16:creationId xmlns:a16="http://schemas.microsoft.com/office/drawing/2014/main" id="{389DEB22-96F0-C643-8B7E-A1813ED8539A}"/>
              </a:ext>
            </a:extLst>
          </p:cNvPr>
          <p:cNvGrpSpPr/>
          <p:nvPr/>
        </p:nvGrpSpPr>
        <p:grpSpPr>
          <a:xfrm>
            <a:off x="7156677" y="3139584"/>
            <a:ext cx="768143" cy="625131"/>
            <a:chOff x="4857394" y="2350956"/>
            <a:chExt cx="768142" cy="625130"/>
          </a:xfrm>
        </p:grpSpPr>
        <p:pic>
          <p:nvPicPr>
            <p:cNvPr id="13" name="Picture 12">
              <a:extLst>
                <a:ext uri="{FF2B5EF4-FFF2-40B4-BE49-F238E27FC236}">
                  <a16:creationId xmlns:a16="http://schemas.microsoft.com/office/drawing/2014/main" id="{E4A17420-3731-0540-B336-B5A9E6747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94" y="2350956"/>
              <a:ext cx="768142" cy="625130"/>
            </a:xfrm>
            <a:prstGeom prst="rect">
              <a:avLst/>
            </a:prstGeom>
            <a:effectLst>
              <a:outerShdw blurRad="50800" dist="38100" dir="2700000" algn="tl" rotWithShape="0">
                <a:prstClr val="black">
                  <a:alpha val="40000"/>
                </a:prstClr>
              </a:outerShdw>
            </a:effectLst>
          </p:spPr>
        </p:pic>
        <p:sp>
          <p:nvSpPr>
            <p:cNvPr id="14" name="Oval 13">
              <a:extLst>
                <a:ext uri="{FF2B5EF4-FFF2-40B4-BE49-F238E27FC236}">
                  <a16:creationId xmlns:a16="http://schemas.microsoft.com/office/drawing/2014/main" id="{5703C604-DF5A-264D-8917-84D4B81695F0}"/>
                </a:ext>
              </a:extLst>
            </p:cNvPr>
            <p:cNvSpPr/>
            <p:nvPr/>
          </p:nvSpPr>
          <p:spPr>
            <a:xfrm>
              <a:off x="5193979" y="2596390"/>
              <a:ext cx="45719" cy="45719"/>
            </a:xfrm>
            <a:prstGeom prst="ellipse">
              <a:avLst/>
            </a:prstGeom>
            <a:solidFill>
              <a:srgbClr val="3379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Neue" charset="0"/>
                <a:ea typeface="Helvetica Neue" charset="0"/>
                <a:cs typeface="Helvetica Neue" charset="0"/>
              </a:endParaRPr>
            </a:p>
          </p:txBody>
        </p:sp>
      </p:grpSp>
      <p:sp>
        <p:nvSpPr>
          <p:cNvPr id="16" name="TextBox 15">
            <a:extLst>
              <a:ext uri="{FF2B5EF4-FFF2-40B4-BE49-F238E27FC236}">
                <a16:creationId xmlns:a16="http://schemas.microsoft.com/office/drawing/2014/main" id="{BDEF3BD2-86A4-CD49-967C-44F770B2B892}"/>
              </a:ext>
            </a:extLst>
          </p:cNvPr>
          <p:cNvSpPr txBox="1"/>
          <p:nvPr/>
        </p:nvSpPr>
        <p:spPr>
          <a:xfrm>
            <a:off x="2921305" y="3051521"/>
            <a:ext cx="877163" cy="923330"/>
          </a:xfrm>
          <a:prstGeom prst="rect">
            <a:avLst/>
          </a:prstGeom>
          <a:noFill/>
        </p:spPr>
        <p:txBody>
          <a:bodyPr wrap="none" rtlCol="0">
            <a:spAutoFit/>
          </a:bodyPr>
          <a:lstStyle/>
          <a:p>
            <a:r>
              <a:rPr lang="en-US" sz="5400" dirty="0">
                <a:latin typeface="Helvetica Neue" charset="0"/>
                <a:ea typeface="Helvetica Neue" charset="0"/>
                <a:cs typeface="Helvetica Neue" charset="0"/>
              </a:rPr>
              <a:t>👺</a:t>
            </a:r>
          </a:p>
        </p:txBody>
      </p:sp>
      <p:pic>
        <p:nvPicPr>
          <p:cNvPr id="25" name="Picture 24">
            <a:extLst>
              <a:ext uri="{FF2B5EF4-FFF2-40B4-BE49-F238E27FC236}">
                <a16:creationId xmlns:a16="http://schemas.microsoft.com/office/drawing/2014/main" id="{A1657614-E661-164D-B631-6BB40D2D6235}"/>
              </a:ext>
            </a:extLst>
          </p:cNvPr>
          <p:cNvPicPr>
            <a:picLocks noChangeAspect="1"/>
          </p:cNvPicPr>
          <p:nvPr/>
        </p:nvPicPr>
        <p:blipFill>
          <a:blip r:embed="rId4"/>
          <a:stretch>
            <a:fillRect/>
          </a:stretch>
        </p:blipFill>
        <p:spPr>
          <a:xfrm>
            <a:off x="5692790" y="1539997"/>
            <a:ext cx="806423" cy="806423"/>
          </a:xfrm>
          <a:prstGeom prst="rect">
            <a:avLst/>
          </a:prstGeom>
        </p:spPr>
      </p:pic>
      <p:pic>
        <p:nvPicPr>
          <p:cNvPr id="27" name="Picture 26">
            <a:extLst>
              <a:ext uri="{FF2B5EF4-FFF2-40B4-BE49-F238E27FC236}">
                <a16:creationId xmlns:a16="http://schemas.microsoft.com/office/drawing/2014/main" id="{2CD1A9C9-4F2C-124E-AD5D-B21432C24F5C}"/>
              </a:ext>
            </a:extLst>
          </p:cNvPr>
          <p:cNvPicPr>
            <a:picLocks noChangeAspect="1"/>
          </p:cNvPicPr>
          <p:nvPr/>
        </p:nvPicPr>
        <p:blipFill>
          <a:blip r:embed="rId5"/>
          <a:stretch>
            <a:fillRect/>
          </a:stretch>
        </p:blipFill>
        <p:spPr>
          <a:xfrm>
            <a:off x="7970298" y="2910166"/>
            <a:ext cx="806423" cy="806423"/>
          </a:xfrm>
          <a:prstGeom prst="rect">
            <a:avLst/>
          </a:prstGeom>
        </p:spPr>
      </p:pic>
      <p:sp>
        <p:nvSpPr>
          <p:cNvPr id="35" name="Rectangle 34">
            <a:extLst>
              <a:ext uri="{FF2B5EF4-FFF2-40B4-BE49-F238E27FC236}">
                <a16:creationId xmlns:a16="http://schemas.microsoft.com/office/drawing/2014/main" id="{49D552AC-6DD0-5D4C-A71C-C95FC6E6529E}"/>
              </a:ext>
            </a:extLst>
          </p:cNvPr>
          <p:cNvSpPr/>
          <p:nvPr/>
        </p:nvSpPr>
        <p:spPr>
          <a:xfrm>
            <a:off x="5584747" y="4923469"/>
            <a:ext cx="1034184" cy="830997"/>
          </a:xfrm>
          <a:prstGeom prst="rect">
            <a:avLst/>
          </a:prstGeom>
        </p:spPr>
        <p:txBody>
          <a:bodyPr wrap="square">
            <a:spAutoFit/>
          </a:bodyPr>
          <a:lstStyle/>
          <a:p>
            <a:pPr algn="ctr"/>
            <a:r>
              <a:rPr lang="en-US" sz="4800" dirty="0">
                <a:latin typeface="Helvetica Neue" charset="0"/>
                <a:ea typeface="Helvetica Neue" charset="0"/>
                <a:cs typeface="Helvetica Neue" charset="0"/>
              </a:rPr>
              <a:t>😵</a:t>
            </a:r>
          </a:p>
        </p:txBody>
      </p:sp>
      <p:grpSp>
        <p:nvGrpSpPr>
          <p:cNvPr id="36" name="Group 35">
            <a:extLst>
              <a:ext uri="{FF2B5EF4-FFF2-40B4-BE49-F238E27FC236}">
                <a16:creationId xmlns:a16="http://schemas.microsoft.com/office/drawing/2014/main" id="{B63BDB28-473E-2C4F-A882-EDC1B9CA631B}"/>
              </a:ext>
            </a:extLst>
          </p:cNvPr>
          <p:cNvGrpSpPr/>
          <p:nvPr/>
        </p:nvGrpSpPr>
        <p:grpSpPr>
          <a:xfrm>
            <a:off x="3896325" y="2646926"/>
            <a:ext cx="1200315" cy="695878"/>
            <a:chOff x="2372325" y="2623778"/>
            <a:chExt cx="1200314" cy="695879"/>
          </a:xfrm>
        </p:grpSpPr>
        <p:grpSp>
          <p:nvGrpSpPr>
            <p:cNvPr id="17" name="Group 16">
              <a:extLst>
                <a:ext uri="{FF2B5EF4-FFF2-40B4-BE49-F238E27FC236}">
                  <a16:creationId xmlns:a16="http://schemas.microsoft.com/office/drawing/2014/main" id="{0B5276B0-FA97-6F4E-9256-8F8E860F493E}"/>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18" name="Rectangle 17">
                <a:extLst>
                  <a:ext uri="{FF2B5EF4-FFF2-40B4-BE49-F238E27FC236}">
                    <a16:creationId xmlns:a16="http://schemas.microsoft.com/office/drawing/2014/main" id="{7659D378-B6DA-6D41-8FBA-863C61FE8770}"/>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19" name="Triangle 18">
                <a:extLst>
                  <a:ext uri="{FF2B5EF4-FFF2-40B4-BE49-F238E27FC236}">
                    <a16:creationId xmlns:a16="http://schemas.microsoft.com/office/drawing/2014/main" id="{D632B2CD-A103-3A42-A7C8-DAB3AD1E17F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20" name="TextBox 19">
              <a:extLst>
                <a:ext uri="{FF2B5EF4-FFF2-40B4-BE49-F238E27FC236}">
                  <a16:creationId xmlns:a16="http://schemas.microsoft.com/office/drawing/2014/main" id="{49B87F3C-D98C-9E4D-AC9A-EA7543C7CD94}"/>
                </a:ext>
              </a:extLst>
            </p:cNvPr>
            <p:cNvSpPr txBox="1"/>
            <p:nvPr/>
          </p:nvSpPr>
          <p:spPr>
            <a:xfrm>
              <a:off x="2372325" y="2625233"/>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endParaRPr lang="en-US" sz="1400" b="1" baseline="-25000" dirty="0">
                <a:solidFill>
                  <a:srgbClr val="FF9300"/>
                </a:solidFill>
                <a:latin typeface="Helvetica Neue" charset="0"/>
                <a:ea typeface="Helvetica Neue" charset="0"/>
                <a:cs typeface="Helvetica Neue" charset="0"/>
              </a:endParaRPr>
            </a:p>
          </p:txBody>
        </p:sp>
      </p:grpSp>
      <p:grpSp>
        <p:nvGrpSpPr>
          <p:cNvPr id="37" name="Group 36">
            <a:extLst>
              <a:ext uri="{FF2B5EF4-FFF2-40B4-BE49-F238E27FC236}">
                <a16:creationId xmlns:a16="http://schemas.microsoft.com/office/drawing/2014/main" id="{9E393CF6-12B3-B641-BAC3-BE6875E05F71}"/>
              </a:ext>
            </a:extLst>
          </p:cNvPr>
          <p:cNvGrpSpPr/>
          <p:nvPr/>
        </p:nvGrpSpPr>
        <p:grpSpPr>
          <a:xfrm>
            <a:off x="3900055" y="3485898"/>
            <a:ext cx="1200315" cy="695878"/>
            <a:chOff x="2376055" y="3462750"/>
            <a:chExt cx="1200314" cy="695879"/>
          </a:xfrm>
        </p:grpSpPr>
        <p:grpSp>
          <p:nvGrpSpPr>
            <p:cNvPr id="28" name="Group 27">
              <a:extLst>
                <a:ext uri="{FF2B5EF4-FFF2-40B4-BE49-F238E27FC236}">
                  <a16:creationId xmlns:a16="http://schemas.microsoft.com/office/drawing/2014/main" id="{7A5ECA65-5DAD-FF40-B647-321BE44902D6}"/>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29" name="Rectangle 28">
                <a:extLst>
                  <a:ext uri="{FF2B5EF4-FFF2-40B4-BE49-F238E27FC236}">
                    <a16:creationId xmlns:a16="http://schemas.microsoft.com/office/drawing/2014/main" id="{755E3AB0-73A6-7149-8F5E-3FA863C613DC}"/>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30" name="Triangle 29">
                <a:extLst>
                  <a:ext uri="{FF2B5EF4-FFF2-40B4-BE49-F238E27FC236}">
                    <a16:creationId xmlns:a16="http://schemas.microsoft.com/office/drawing/2014/main" id="{07F15FA7-9F74-1246-9798-C6E6B8C92B7C}"/>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31" name="TextBox 30">
              <a:extLst>
                <a:ext uri="{FF2B5EF4-FFF2-40B4-BE49-F238E27FC236}">
                  <a16:creationId xmlns:a16="http://schemas.microsoft.com/office/drawing/2014/main" id="{65ED9264-9D22-E047-99A7-A1EDDAA5B5F1}"/>
                </a:ext>
              </a:extLst>
            </p:cNvPr>
            <p:cNvSpPr txBox="1"/>
            <p:nvPr/>
          </p:nvSpPr>
          <p:spPr>
            <a:xfrm>
              <a:off x="2376055" y="3464205"/>
              <a:ext cx="1200314" cy="523220"/>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endParaRPr lang="en-US" sz="1400" b="1" baseline="-25000" dirty="0">
                <a:solidFill>
                  <a:srgbClr val="008000"/>
                </a:solidFill>
                <a:latin typeface="Helvetica Neue" charset="0"/>
                <a:ea typeface="Helvetica Neue" charset="0"/>
                <a:cs typeface="Helvetica Neue" charset="0"/>
              </a:endParaRPr>
            </a:p>
          </p:txBody>
        </p:sp>
      </p:grpSp>
      <p:grpSp>
        <p:nvGrpSpPr>
          <p:cNvPr id="38" name="Group 37">
            <a:extLst>
              <a:ext uri="{FF2B5EF4-FFF2-40B4-BE49-F238E27FC236}">
                <a16:creationId xmlns:a16="http://schemas.microsoft.com/office/drawing/2014/main" id="{F3648A48-BA7F-3047-BDA1-4F62DC2DB4C0}"/>
              </a:ext>
            </a:extLst>
          </p:cNvPr>
          <p:cNvGrpSpPr/>
          <p:nvPr/>
        </p:nvGrpSpPr>
        <p:grpSpPr>
          <a:xfrm>
            <a:off x="7875566" y="3101125"/>
            <a:ext cx="1265359" cy="695878"/>
            <a:chOff x="2372324" y="2623778"/>
            <a:chExt cx="1265359" cy="695879"/>
          </a:xfrm>
        </p:grpSpPr>
        <p:grpSp>
          <p:nvGrpSpPr>
            <p:cNvPr id="39" name="Group 38">
              <a:extLst>
                <a:ext uri="{FF2B5EF4-FFF2-40B4-BE49-F238E27FC236}">
                  <a16:creationId xmlns:a16="http://schemas.microsoft.com/office/drawing/2014/main" id="{3D36B6EE-E55F-E242-AD3C-96CBAEF01965}"/>
                </a:ext>
              </a:extLst>
            </p:cNvPr>
            <p:cNvGrpSpPr/>
            <p:nvPr/>
          </p:nvGrpSpPr>
          <p:grpSpPr>
            <a:xfrm>
              <a:off x="2388945" y="2623778"/>
              <a:ext cx="1080633" cy="695879"/>
              <a:chOff x="695898" y="2897841"/>
              <a:chExt cx="378836" cy="249815"/>
            </a:xfrm>
            <a:solidFill>
              <a:schemeClr val="tx1">
                <a:lumMod val="50000"/>
                <a:lumOff val="50000"/>
              </a:schemeClr>
            </a:solidFill>
          </p:grpSpPr>
          <p:sp>
            <p:nvSpPr>
              <p:cNvPr id="41" name="Rectangle 40">
                <a:extLst>
                  <a:ext uri="{FF2B5EF4-FFF2-40B4-BE49-F238E27FC236}">
                    <a16:creationId xmlns:a16="http://schemas.microsoft.com/office/drawing/2014/main" id="{F0AF0FE9-30A7-A54B-84F8-67A7B8985777}"/>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2" name="Triangle 41">
                <a:extLst>
                  <a:ext uri="{FF2B5EF4-FFF2-40B4-BE49-F238E27FC236}">
                    <a16:creationId xmlns:a16="http://schemas.microsoft.com/office/drawing/2014/main" id="{EEAF5660-84CF-0042-90B6-8742ABEF0997}"/>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0" name="TextBox 39">
              <a:extLst>
                <a:ext uri="{FF2B5EF4-FFF2-40B4-BE49-F238E27FC236}">
                  <a16:creationId xmlns:a16="http://schemas.microsoft.com/office/drawing/2014/main" id="{E26EA645-324D-674B-B716-F5AB58FA73DD}"/>
                </a:ext>
              </a:extLst>
            </p:cNvPr>
            <p:cNvSpPr txBox="1"/>
            <p:nvPr/>
          </p:nvSpPr>
          <p:spPr>
            <a:xfrm>
              <a:off x="2372324" y="2625233"/>
              <a:ext cx="1265359" cy="523221"/>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0080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grpSp>
        <p:nvGrpSpPr>
          <p:cNvPr id="43" name="Group 42">
            <a:extLst>
              <a:ext uri="{FF2B5EF4-FFF2-40B4-BE49-F238E27FC236}">
                <a16:creationId xmlns:a16="http://schemas.microsoft.com/office/drawing/2014/main" id="{69E2EBDB-69FA-DF42-8A3A-071EC20DD7FE}"/>
              </a:ext>
            </a:extLst>
          </p:cNvPr>
          <p:cNvGrpSpPr/>
          <p:nvPr/>
        </p:nvGrpSpPr>
        <p:grpSpPr>
          <a:xfrm>
            <a:off x="5584747" y="1599728"/>
            <a:ext cx="1261628" cy="695878"/>
            <a:chOff x="2376055" y="3462750"/>
            <a:chExt cx="1261628" cy="695879"/>
          </a:xfrm>
        </p:grpSpPr>
        <p:grpSp>
          <p:nvGrpSpPr>
            <p:cNvPr id="44" name="Group 43">
              <a:extLst>
                <a:ext uri="{FF2B5EF4-FFF2-40B4-BE49-F238E27FC236}">
                  <a16:creationId xmlns:a16="http://schemas.microsoft.com/office/drawing/2014/main" id="{EDC17E48-1204-6E4F-A5B8-4C43539BABF5}"/>
                </a:ext>
              </a:extLst>
            </p:cNvPr>
            <p:cNvGrpSpPr/>
            <p:nvPr/>
          </p:nvGrpSpPr>
          <p:grpSpPr>
            <a:xfrm>
              <a:off x="2392675" y="3462750"/>
              <a:ext cx="1080633" cy="695879"/>
              <a:chOff x="695898" y="2897841"/>
              <a:chExt cx="378836" cy="249815"/>
            </a:xfrm>
            <a:solidFill>
              <a:schemeClr val="tx1">
                <a:lumMod val="50000"/>
                <a:lumOff val="50000"/>
              </a:schemeClr>
            </a:solidFill>
          </p:grpSpPr>
          <p:sp>
            <p:nvSpPr>
              <p:cNvPr id="46" name="Rectangle 45">
                <a:extLst>
                  <a:ext uri="{FF2B5EF4-FFF2-40B4-BE49-F238E27FC236}">
                    <a16:creationId xmlns:a16="http://schemas.microsoft.com/office/drawing/2014/main" id="{81D63680-C13E-524A-9B94-1D1290548838}"/>
                  </a:ext>
                </a:extLst>
              </p:cNvPr>
              <p:cNvSpPr/>
              <p:nvPr/>
            </p:nvSpPr>
            <p:spPr>
              <a:xfrm>
                <a:off x="695898" y="2897841"/>
                <a:ext cx="378836" cy="249815"/>
              </a:xfrm>
              <a:prstGeom prst="rect">
                <a:avLst/>
              </a:prstGeom>
              <a:grpFill/>
              <a:ln>
                <a:solidFill>
                  <a:schemeClr val="tx1">
                    <a:lumMod val="50000"/>
                    <a:lumOff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sp>
            <p:nvSpPr>
              <p:cNvPr id="47" name="Triangle 46">
                <a:extLst>
                  <a:ext uri="{FF2B5EF4-FFF2-40B4-BE49-F238E27FC236}">
                    <a16:creationId xmlns:a16="http://schemas.microsoft.com/office/drawing/2014/main" id="{4109EDFE-B998-3040-8E85-91F8B2443D69}"/>
                  </a:ext>
                </a:extLst>
              </p:cNvPr>
              <p:cNvSpPr/>
              <p:nvPr/>
            </p:nvSpPr>
            <p:spPr>
              <a:xfrm flipV="1">
                <a:off x="695898" y="2897841"/>
                <a:ext cx="378836" cy="174812"/>
              </a:xfrm>
              <a:prstGeom prst="triangle">
                <a:avLst/>
              </a:prstGeom>
              <a:grp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Helvetica Neue" charset="0"/>
                  <a:ea typeface="Helvetica Neue" charset="0"/>
                  <a:cs typeface="Helvetica Neue" charset="0"/>
                </a:endParaRPr>
              </a:p>
            </p:txBody>
          </p:sp>
        </p:grpSp>
        <p:sp>
          <p:nvSpPr>
            <p:cNvPr id="45" name="TextBox 44">
              <a:extLst>
                <a:ext uri="{FF2B5EF4-FFF2-40B4-BE49-F238E27FC236}">
                  <a16:creationId xmlns:a16="http://schemas.microsoft.com/office/drawing/2014/main" id="{C6EDDCB2-830E-B141-BA75-6DEA8D345C54}"/>
                </a:ext>
              </a:extLst>
            </p:cNvPr>
            <p:cNvSpPr txBox="1"/>
            <p:nvPr/>
          </p:nvSpPr>
          <p:spPr>
            <a:xfrm>
              <a:off x="2376055" y="3464205"/>
              <a:ext cx="1261628" cy="523221"/>
            </a:xfrm>
            <a:prstGeom prst="rect">
              <a:avLst/>
            </a:prstGeom>
            <a:noFill/>
          </p:spPr>
          <p:txBody>
            <a:bodyPr wrap="square" rtlCol="0">
              <a:spAutoFit/>
            </a:bodyPr>
            <a:lstStyle/>
            <a:p>
              <a:r>
                <a:rPr lang="en-US" sz="1400" b="1" dirty="0" err="1">
                  <a:solidFill>
                    <a:schemeClr val="bg1"/>
                  </a:solidFill>
                  <a:latin typeface="Helvetica Neue" charset="0"/>
                  <a:ea typeface="Helvetica Neue" charset="0"/>
                  <a:cs typeface="Helvetica Neue" charset="0"/>
                </a:rPr>
                <a:t>Src</a:t>
              </a:r>
              <a:r>
                <a:rPr lang="en-US" sz="1400" b="1" dirty="0">
                  <a:solidFill>
                    <a:schemeClr val="bg1"/>
                  </a:solidFill>
                  <a:latin typeface="Helvetica Neue" charset="0"/>
                  <a:ea typeface="Helvetica Neue" charset="0"/>
                  <a:cs typeface="Helvetica Neue" charset="0"/>
                </a:rPr>
                <a:t>: </a:t>
              </a:r>
              <a:r>
                <a:rPr lang="en-US" sz="1400" b="1" dirty="0">
                  <a:solidFill>
                    <a:srgbClr val="FF9300"/>
                  </a:solidFill>
                  <a:latin typeface="Helvetica Neue" charset="0"/>
                  <a:ea typeface="Helvetica Neue" charset="0"/>
                  <a:cs typeface="Helvetica Neue" charset="0"/>
                </a:rPr>
                <a:t>DNS</a:t>
              </a:r>
            </a:p>
            <a:p>
              <a:r>
                <a:rPr lang="en-US" sz="1400" b="1" dirty="0" err="1">
                  <a:solidFill>
                    <a:schemeClr val="bg1"/>
                  </a:solidFill>
                  <a:latin typeface="Helvetica Neue" charset="0"/>
                  <a:ea typeface="Helvetica Neue" charset="0"/>
                  <a:cs typeface="Helvetica Neue" charset="0"/>
                </a:rPr>
                <a:t>Dst</a:t>
              </a:r>
              <a:r>
                <a:rPr lang="en-US" sz="1400" b="1" dirty="0">
                  <a:solidFill>
                    <a:schemeClr val="bg1"/>
                  </a:solidFill>
                  <a:latin typeface="Helvetica Neue" charset="0"/>
                  <a:ea typeface="Helvetica Neue" charset="0"/>
                  <a:cs typeface="Helvetica Neue" charset="0"/>
                </a:rPr>
                <a:t>: </a:t>
              </a:r>
              <a:r>
                <a:rPr lang="en-US" sz="1400" b="1" dirty="0">
                  <a:solidFill>
                    <a:srgbClr val="FFFF00"/>
                  </a:solidFill>
                  <a:latin typeface="Helvetica Neue" charset="0"/>
                  <a:ea typeface="Helvetica Neue" charset="0"/>
                  <a:cs typeface="Helvetica Neue" charset="0"/>
                </a:rPr>
                <a:t>Victim</a:t>
              </a:r>
              <a:endParaRPr lang="en-US" sz="1400" b="1" baseline="-25000" dirty="0">
                <a:solidFill>
                  <a:srgbClr val="FFFF00"/>
                </a:solidFill>
                <a:latin typeface="Helvetica Neue" charset="0"/>
                <a:ea typeface="Helvetica Neue" charset="0"/>
                <a:cs typeface="Helvetica Neue" charset="0"/>
              </a:endParaRPr>
            </a:p>
          </p:txBody>
        </p:sp>
      </p:grpSp>
      <p:sp>
        <p:nvSpPr>
          <p:cNvPr id="48" name="TextBox 47">
            <a:extLst>
              <a:ext uri="{FF2B5EF4-FFF2-40B4-BE49-F238E27FC236}">
                <a16:creationId xmlns:a16="http://schemas.microsoft.com/office/drawing/2014/main" id="{B3B34662-FDC6-B440-9058-4B809D14BC53}"/>
              </a:ext>
            </a:extLst>
          </p:cNvPr>
          <p:cNvSpPr txBox="1"/>
          <p:nvPr/>
        </p:nvSpPr>
        <p:spPr>
          <a:xfrm>
            <a:off x="5850577" y="1244843"/>
            <a:ext cx="676788" cy="369332"/>
          </a:xfrm>
          <a:prstGeom prst="rect">
            <a:avLst/>
          </a:prstGeom>
          <a:noFill/>
        </p:spPr>
        <p:txBody>
          <a:bodyPr wrap="none" rtlCol="0">
            <a:spAutoFit/>
          </a:bodyPr>
          <a:lstStyle/>
          <a:p>
            <a:r>
              <a:rPr lang="en-US" b="1" dirty="0">
                <a:solidFill>
                  <a:srgbClr val="FF9300"/>
                </a:solidFill>
                <a:latin typeface="Helvetica Neue" charset="0"/>
                <a:ea typeface="Helvetica Neue" charset="0"/>
                <a:cs typeface="Helvetica Neue" charset="0"/>
              </a:rPr>
              <a:t>DNS</a:t>
            </a:r>
          </a:p>
        </p:txBody>
      </p:sp>
      <p:sp>
        <p:nvSpPr>
          <p:cNvPr id="49" name="TextBox 48">
            <a:extLst>
              <a:ext uri="{FF2B5EF4-FFF2-40B4-BE49-F238E27FC236}">
                <a16:creationId xmlns:a16="http://schemas.microsoft.com/office/drawing/2014/main" id="{CDE026BB-6047-2045-9909-EFF6E9081BC2}"/>
              </a:ext>
            </a:extLst>
          </p:cNvPr>
          <p:cNvSpPr txBox="1"/>
          <p:nvPr/>
        </p:nvSpPr>
        <p:spPr>
          <a:xfrm>
            <a:off x="8136588" y="2599997"/>
            <a:ext cx="676788" cy="369332"/>
          </a:xfrm>
          <a:prstGeom prst="rect">
            <a:avLst/>
          </a:prstGeom>
          <a:noFill/>
        </p:spPr>
        <p:txBody>
          <a:bodyPr wrap="none" rtlCol="0">
            <a:spAutoFit/>
          </a:bodyPr>
          <a:lstStyle/>
          <a:p>
            <a:r>
              <a:rPr lang="en-US" b="1" dirty="0">
                <a:solidFill>
                  <a:srgbClr val="008000"/>
                </a:solidFill>
                <a:latin typeface="Helvetica Neue" charset="0"/>
                <a:ea typeface="Helvetica Neue" charset="0"/>
                <a:cs typeface="Helvetica Neue" charset="0"/>
              </a:rPr>
              <a:t>DNS</a:t>
            </a:r>
          </a:p>
        </p:txBody>
      </p:sp>
      <p:sp>
        <p:nvSpPr>
          <p:cNvPr id="50" name="TextBox 49">
            <a:extLst>
              <a:ext uri="{FF2B5EF4-FFF2-40B4-BE49-F238E27FC236}">
                <a16:creationId xmlns:a16="http://schemas.microsoft.com/office/drawing/2014/main" id="{51FA7F18-A22F-FC4B-9744-52D8E608A6CA}"/>
              </a:ext>
            </a:extLst>
          </p:cNvPr>
          <p:cNvSpPr txBox="1"/>
          <p:nvPr/>
        </p:nvSpPr>
        <p:spPr>
          <a:xfrm>
            <a:off x="2886283" y="3748075"/>
            <a:ext cx="1045479" cy="369332"/>
          </a:xfrm>
          <a:prstGeom prst="rect">
            <a:avLst/>
          </a:prstGeom>
          <a:noFill/>
        </p:spPr>
        <p:txBody>
          <a:bodyPr wrap="none" rtlCol="0">
            <a:spAutoFit/>
          </a:bodyPr>
          <a:lstStyle/>
          <a:p>
            <a:r>
              <a:rPr lang="en-US" dirty="0">
                <a:solidFill>
                  <a:srgbClr val="FF0000"/>
                </a:solidFill>
                <a:latin typeface="Helvetica Neue" charset="0"/>
                <a:ea typeface="Helvetica Neue" charset="0"/>
                <a:cs typeface="Helvetica Neue" charset="0"/>
              </a:rPr>
              <a:t>Attacker</a:t>
            </a:r>
          </a:p>
        </p:txBody>
      </p:sp>
      <p:sp>
        <p:nvSpPr>
          <p:cNvPr id="51" name="TextBox 50">
            <a:extLst>
              <a:ext uri="{FF2B5EF4-FFF2-40B4-BE49-F238E27FC236}">
                <a16:creationId xmlns:a16="http://schemas.microsoft.com/office/drawing/2014/main" id="{7DA4B667-FD06-4D4E-BBCF-26254B14D969}"/>
              </a:ext>
            </a:extLst>
          </p:cNvPr>
          <p:cNvSpPr txBox="1"/>
          <p:nvPr/>
        </p:nvSpPr>
        <p:spPr>
          <a:xfrm>
            <a:off x="5703333" y="5528196"/>
            <a:ext cx="816890" cy="369332"/>
          </a:xfrm>
          <a:prstGeom prst="rect">
            <a:avLst/>
          </a:prstGeom>
          <a:noFill/>
        </p:spPr>
        <p:txBody>
          <a:bodyPr wrap="none" rtlCol="0">
            <a:spAutoFit/>
          </a:bodyPr>
          <a:lstStyle/>
          <a:p>
            <a:r>
              <a:rPr lang="en-US" dirty="0">
                <a:latin typeface="Helvetica Neue" charset="0"/>
                <a:ea typeface="Helvetica Neue" charset="0"/>
                <a:cs typeface="Helvetica Neue" charset="0"/>
              </a:rPr>
              <a:t>Victim</a:t>
            </a:r>
          </a:p>
        </p:txBody>
      </p:sp>
      <p:sp>
        <p:nvSpPr>
          <p:cNvPr id="55" name="Rounded Rectangle 54">
            <a:extLst>
              <a:ext uri="{FF2B5EF4-FFF2-40B4-BE49-F238E27FC236}">
                <a16:creationId xmlns:a16="http://schemas.microsoft.com/office/drawing/2014/main" id="{DDB78E1C-FFA3-A746-B5BE-00F41780BD82}"/>
              </a:ext>
            </a:extLst>
          </p:cNvPr>
          <p:cNvSpPr/>
          <p:nvPr/>
        </p:nvSpPr>
        <p:spPr>
          <a:xfrm>
            <a:off x="1742302" y="4710886"/>
            <a:ext cx="8762999" cy="1353159"/>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Helvetica Neue" charset="0"/>
                <a:ea typeface="Helvetica Neue" charset="0"/>
                <a:cs typeface="Helvetica Neue" charset="0"/>
              </a:rPr>
              <a:t>Identify hosts that receive</a:t>
            </a:r>
            <a:r>
              <a:rPr lang="en-US" sz="3200" b="1" dirty="0">
                <a:solidFill>
                  <a:srgbClr val="C00000"/>
                </a:solidFill>
                <a:latin typeface="Helvetica Neue" charset="0"/>
                <a:ea typeface="Helvetica Neue" charset="0"/>
                <a:cs typeface="Helvetica Neue" charset="0"/>
              </a:rPr>
              <a:t> </a:t>
            </a:r>
          </a:p>
          <a:p>
            <a:pPr algn="ctr"/>
            <a:r>
              <a:rPr lang="en-US" sz="3200" b="1" dirty="0">
                <a:solidFill>
                  <a:srgbClr val="FF0000"/>
                </a:solidFill>
                <a:latin typeface="Helvetica Neue" charset="0"/>
                <a:ea typeface="Helvetica Neue" charset="0"/>
                <a:cs typeface="Helvetica Neue" charset="0"/>
              </a:rPr>
              <a:t>DNS responses </a:t>
            </a:r>
            <a:r>
              <a:rPr lang="en-US" sz="3200" b="1" dirty="0">
                <a:solidFill>
                  <a:schemeClr val="tx1"/>
                </a:solidFill>
                <a:latin typeface="Helvetica Neue" charset="0"/>
                <a:ea typeface="Helvetica Neue" charset="0"/>
                <a:cs typeface="Helvetica Neue" charset="0"/>
              </a:rPr>
              <a:t>from many</a:t>
            </a:r>
            <a:r>
              <a:rPr lang="en-US" sz="3200" b="1" dirty="0">
                <a:solidFill>
                  <a:srgbClr val="C00000"/>
                </a:solidFill>
                <a:latin typeface="Helvetica Neue" charset="0"/>
                <a:ea typeface="Helvetica Neue" charset="0"/>
                <a:cs typeface="Helvetica Neue" charset="0"/>
              </a:rPr>
              <a:t> </a:t>
            </a:r>
            <a:r>
              <a:rPr lang="en-US" sz="3200" b="1" dirty="0">
                <a:solidFill>
                  <a:srgbClr val="FF0000"/>
                </a:solidFill>
                <a:latin typeface="Helvetica Neue" charset="0"/>
                <a:ea typeface="Helvetica Neue" charset="0"/>
                <a:cs typeface="Helvetica Neue" charset="0"/>
              </a:rPr>
              <a:t>distinct sources </a:t>
            </a:r>
            <a:endParaRPr lang="en-US" sz="3200" dirty="0">
              <a:solidFill>
                <a:srgbClr val="FF0000"/>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320017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8.33333E-7 2.22222E-6 L 0.42361 -0.05324 " pathEditMode="relative" rAng="0" ptsTypes="AA">
                                      <p:cBhvr>
                                        <p:cTn id="22" dur="1000" fill="hold"/>
                                        <p:tgtEl>
                                          <p:spTgt spid="37"/>
                                        </p:tgtEl>
                                        <p:attrNameLst>
                                          <p:attrName>ppt_x</p:attrName>
                                          <p:attrName>ppt_y</p:attrName>
                                        </p:attrNameLst>
                                      </p:cBhvr>
                                      <p:rCtr x="21181" y="-2662"/>
                                    </p:animMotion>
                                  </p:childTnLst>
                                  <p:subTnLst>
                                    <p:set>
                                      <p:cBhvr override="childStyle">
                                        <p:cTn dur="1" fill="hold" display="0" masterRel="sameClick" afterEffect="1">
                                          <p:stCondLst>
                                            <p:cond evt="end" delay="0">
                                              <p:tn val="21"/>
                                            </p:cond>
                                          </p:stCondLst>
                                        </p:cTn>
                                        <p:tgtEl>
                                          <p:spTgt spid="37"/>
                                        </p:tgtEl>
                                        <p:attrNameLst>
                                          <p:attrName>style.visibility</p:attrName>
                                        </p:attrNameLst>
                                      </p:cBhvr>
                                      <p:to>
                                        <p:strVal val="hidden"/>
                                      </p:to>
                                    </p:set>
                                  </p:subTnLst>
                                </p:cTn>
                              </p:par>
                              <p:par>
                                <p:cTn id="23" presetID="0" presetClass="path" presetSubtype="0" accel="50000" decel="50000" fill="hold" nodeType="withEffect">
                                  <p:stCondLst>
                                    <p:cond delay="0"/>
                                  </p:stCondLst>
                                  <p:childTnLst>
                                    <p:animMotion origin="layout" path="M -0.00243 0.00533 L 0.18472 -0.15254 " pathEditMode="relative" rAng="0" ptsTypes="AA">
                                      <p:cBhvr>
                                        <p:cTn id="24" dur="1000" fill="hold"/>
                                        <p:tgtEl>
                                          <p:spTgt spid="36"/>
                                        </p:tgtEl>
                                        <p:attrNameLst>
                                          <p:attrName>ppt_x</p:attrName>
                                          <p:attrName>ppt_y</p:attrName>
                                        </p:attrNameLst>
                                      </p:cBhvr>
                                      <p:rCtr x="9358" y="-7894"/>
                                    </p:animMotion>
                                  </p:childTnLst>
                                  <p:subTnLst>
                                    <p:set>
                                      <p:cBhvr override="childStyle">
                                        <p:cTn dur="1" fill="hold" display="0" masterRel="sameClick" afterEffect="1">
                                          <p:stCondLst>
                                            <p:cond evt="end" delay="0">
                                              <p:tn val="23"/>
                                            </p:cond>
                                          </p:stCondLst>
                                        </p:cTn>
                                        <p:tgtEl>
                                          <p:spTgt spid="3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0" presetClass="path" presetSubtype="0" accel="50000" decel="50000" fill="hold" nodeType="withEffect">
                                  <p:stCondLst>
                                    <p:cond delay="0"/>
                                  </p:stCondLst>
                                  <p:childTnLst>
                                    <p:animMotion origin="layout" path="M -0.01059 0.00416 L -0.01059 0.47616 " pathEditMode="relative" rAng="0" ptsTypes="AA">
                                      <p:cBhvr>
                                        <p:cTn id="32" dur="1000" fill="hold"/>
                                        <p:tgtEl>
                                          <p:spTgt spid="43"/>
                                        </p:tgtEl>
                                        <p:attrNameLst>
                                          <p:attrName>ppt_x</p:attrName>
                                          <p:attrName>ppt_y</p:attrName>
                                        </p:attrNameLst>
                                      </p:cBhvr>
                                      <p:rCtr x="0" y="23588"/>
                                    </p:animMotion>
                                  </p:childTnLst>
                                </p:cTn>
                              </p:par>
                              <p:par>
                                <p:cTn id="33" presetID="0" presetClass="path" presetSubtype="0" accel="50000" decel="50000" fill="hold" nodeType="withEffect">
                                  <p:stCondLst>
                                    <p:cond delay="0"/>
                                  </p:stCondLst>
                                  <p:childTnLst>
                                    <p:animMotion origin="layout" path="M 0.00243 0.00162 L -0.1375 0.00162 L -0.26303 0.14074 C -0.26285 0.18032 -0.26268 0.21967 -0.26233 0.25926 " pathEditMode="relative" rAng="0" ptsTypes="AAAA">
                                      <p:cBhvr>
                                        <p:cTn id="34" dur="1000" fill="hold"/>
                                        <p:tgtEl>
                                          <p:spTgt spid="38"/>
                                        </p:tgtEl>
                                        <p:attrNameLst>
                                          <p:attrName>ppt_x</p:attrName>
                                          <p:attrName>ppt_y</p:attrName>
                                        </p:attrNameLst>
                                      </p:cBhvr>
                                      <p:rCtr x="-13281" y="1287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5" grpId="0"/>
      <p:bldP spid="50" grpId="0"/>
      <p:bldP spid="51" grpId="0"/>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IoT-Based Denial of Service</a:t>
            </a:r>
          </a:p>
        </p:txBody>
      </p:sp>
      <p:pic>
        <p:nvPicPr>
          <p:cNvPr id="4" name="Picture 3"/>
          <p:cNvPicPr>
            <a:picLocks noChangeAspect="1"/>
          </p:cNvPicPr>
          <p:nvPr/>
        </p:nvPicPr>
        <p:blipFill>
          <a:blip r:embed="rId2"/>
          <a:stretch>
            <a:fillRect/>
          </a:stretch>
        </p:blipFill>
        <p:spPr>
          <a:xfrm>
            <a:off x="3552894" y="1522307"/>
            <a:ext cx="4737356" cy="5335695"/>
          </a:xfrm>
          <a:prstGeom prst="rect">
            <a:avLst/>
          </a:prstGeom>
        </p:spPr>
      </p:pic>
      <p:pic>
        <p:nvPicPr>
          <p:cNvPr id="5" name="Picture 4"/>
          <p:cNvPicPr>
            <a:picLocks noChangeAspect="1"/>
          </p:cNvPicPr>
          <p:nvPr/>
        </p:nvPicPr>
        <p:blipFill>
          <a:blip r:embed="rId3"/>
          <a:stretch>
            <a:fillRect/>
          </a:stretch>
        </p:blipFill>
        <p:spPr>
          <a:xfrm>
            <a:off x="1524000" y="2488257"/>
            <a:ext cx="9144000" cy="1060561"/>
          </a:xfrm>
          <a:prstGeom prst="rect">
            <a:avLst/>
          </a:prstGeom>
        </p:spPr>
      </p:pic>
    </p:spTree>
    <p:extLst>
      <p:ext uri="{BB962C8B-B14F-4D97-AF65-F5344CB8AC3E}">
        <p14:creationId xmlns:p14="http://schemas.microsoft.com/office/powerpoint/2010/main" val="242401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2067172" y="1499463"/>
            <a:ext cx="7476553" cy="4524315"/>
          </a:xfrm>
          <a:prstGeom prst="rect">
            <a:avLst/>
          </a:prstGeom>
          <a:noFill/>
        </p:spPr>
        <p:txBody>
          <a:bodyPr wrap="square" rtlCol="0">
            <a:spAutoFit/>
          </a:bodyPr>
          <a:lstStyle/>
          <a:p>
            <a:r>
              <a:rPr lang="en-US" dirty="0"/>
              <a:t>“During a </a:t>
            </a:r>
            <a:r>
              <a:rPr lang="en-US" dirty="0" err="1"/>
              <a:t>DDoS</a:t>
            </a:r>
            <a:r>
              <a:rPr lang="en-US" dirty="0"/>
              <a:t> which uses the DNS protocol </a:t>
            </a:r>
            <a:r>
              <a:rPr lang="en-US" b="1" dirty="0">
                <a:solidFill>
                  <a:srgbClr val="C0504D"/>
                </a:solidFill>
              </a:rPr>
              <a:t>it can be difficult to distinguish legitimate traffic from attack traffic</a:t>
            </a:r>
            <a:r>
              <a:rPr lang="en-US" dirty="0"/>
              <a:t>. For example, the impact of the attack generated a </a:t>
            </a:r>
            <a:r>
              <a:rPr lang="en-US" b="1" dirty="0">
                <a:solidFill>
                  <a:srgbClr val="C0504D"/>
                </a:solidFill>
              </a:rPr>
              <a:t>storm of legitimate retry activity </a:t>
            </a:r>
            <a:r>
              <a:rPr lang="en-US" dirty="0"/>
              <a:t>as recursive servers attempted to refresh their caches, creating 10-20X normal traffic volume across a large number of IP addresses. When DNS traffic congestion occurs, </a:t>
            </a:r>
            <a:r>
              <a:rPr lang="en-US" b="1" dirty="0">
                <a:solidFill>
                  <a:srgbClr val="C0504D"/>
                </a:solidFill>
              </a:rPr>
              <a:t>legitimate retries can further contribute to traffic volume</a:t>
            </a:r>
            <a:r>
              <a:rPr lang="en-US" dirty="0"/>
              <a:t>. </a:t>
            </a:r>
          </a:p>
          <a:p>
            <a:endParaRPr lang="en-US" dirty="0"/>
          </a:p>
          <a:p>
            <a:r>
              <a:rPr lang="en-US"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b="1" dirty="0">
                <a:solidFill>
                  <a:srgbClr val="C0504D"/>
                </a:solidFill>
              </a:rPr>
              <a:t>We are still working on analyzing the data but the estimate at the time of this report is up to 100,000 malicious endpoints. </a:t>
            </a:r>
            <a:r>
              <a:rPr lang="en-US" dirty="0"/>
              <a:t>We are able to confirm that a significant volume of attack traffic originated from </a:t>
            </a:r>
            <a:r>
              <a:rPr lang="en-US" dirty="0" err="1"/>
              <a:t>Mirai</a:t>
            </a:r>
            <a:r>
              <a:rPr lang="en-US" dirty="0"/>
              <a:t>-based botnets.</a:t>
            </a:r>
          </a:p>
        </p:txBody>
      </p:sp>
    </p:spTree>
    <p:extLst>
      <p:ext uri="{BB962C8B-B14F-4D97-AF65-F5344CB8AC3E}">
        <p14:creationId xmlns:p14="http://schemas.microsoft.com/office/powerpoint/2010/main" val="3893632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a:t>
            </a:r>
          </a:p>
        </p:txBody>
      </p:sp>
      <p:sp>
        <p:nvSpPr>
          <p:cNvPr id="3" name="Text Placeholder 2"/>
          <p:cNvSpPr>
            <a:spLocks noGrp="1"/>
          </p:cNvSpPr>
          <p:nvPr>
            <p:ph type="body" idx="1"/>
          </p:nvPr>
        </p:nvSpPr>
        <p:spPr>
          <a:xfrm>
            <a:off x="1835702" y="1691851"/>
            <a:ext cx="8238647" cy="4555200"/>
          </a:xfrm>
        </p:spPr>
        <p:txBody>
          <a:bodyPr>
            <a:noAutofit/>
          </a:bodyPr>
          <a:lstStyle/>
          <a:p>
            <a:pPr marL="285744" indent="-285744">
              <a:buFont typeface="Arial"/>
              <a:buChar char="•"/>
            </a:pPr>
            <a:r>
              <a:rPr lang="en-US" dirty="0"/>
              <a:t>Increasing number of Internet-connected IoT devices in consumer homes.</a:t>
            </a:r>
          </a:p>
          <a:p>
            <a:pPr marL="285744" indent="-285744">
              <a:buFont typeface="Arial"/>
              <a:buChar char="•"/>
            </a:pPr>
            <a:endParaRPr lang="en-US" dirty="0"/>
          </a:p>
          <a:p>
            <a:pPr marL="285744" indent="-285744">
              <a:buFont typeface="Arial"/>
              <a:buChar char="•"/>
            </a:pPr>
            <a:r>
              <a:rPr lang="en-US" dirty="0"/>
              <a:t>Devices ship with security &amp; privacy flaws.</a:t>
            </a:r>
          </a:p>
          <a:p>
            <a:pPr marL="285744" indent="-285744">
              <a:buFont typeface="Arial"/>
              <a:buChar char="•"/>
            </a:pPr>
            <a:endParaRPr lang="en-US" dirty="0"/>
          </a:p>
          <a:p>
            <a:pPr marL="285744" indent="-285744">
              <a:buFont typeface="Arial"/>
              <a:buChar char="•"/>
            </a:pPr>
            <a:r>
              <a:rPr lang="en-US" b="1" dirty="0"/>
              <a:t>Cannot rely on manufacturers to secure software or devices</a:t>
            </a:r>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279907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835705" y="372535"/>
            <a:ext cx="8520599" cy="763599"/>
          </a:xfrm>
          <a:prstGeom prst="rect">
            <a:avLst/>
          </a:prstGeom>
        </p:spPr>
        <p:txBody>
          <a:bodyPr vert="horz" wrap="square" lIns="91425" tIns="91425" rIns="91425" bIns="91425" numCol="1" rtlCol="0" anchor="t" anchorCtr="0" compatLnSpc="1">
            <a:prstTxWarp prst="textNoShape">
              <a:avLst/>
            </a:prstTxWarp>
            <a:noAutofit/>
          </a:bodyPr>
          <a:lstStyle/>
          <a:p>
            <a:r>
              <a:rPr lang="en-US" dirty="0"/>
              <a:t>Insecure Devices are Proliferating</a:t>
            </a:r>
            <a:endParaRPr lang="en" dirty="0"/>
          </a:p>
        </p:txBody>
      </p:sp>
      <p:pic>
        <p:nvPicPr>
          <p:cNvPr id="85" name="Shape 85"/>
          <p:cNvPicPr preferRelativeResize="0"/>
          <p:nvPr/>
        </p:nvPicPr>
        <p:blipFill>
          <a:blip r:embed="rId3">
            <a:alphaModFix/>
          </a:blip>
          <a:stretch>
            <a:fillRect/>
          </a:stretch>
        </p:blipFill>
        <p:spPr>
          <a:xfrm>
            <a:off x="2402429" y="3104937"/>
            <a:ext cx="1089875" cy="1453167"/>
          </a:xfrm>
          <a:prstGeom prst="rect">
            <a:avLst/>
          </a:prstGeom>
          <a:noFill/>
          <a:ln>
            <a:noFill/>
          </a:ln>
        </p:spPr>
      </p:pic>
      <p:pic>
        <p:nvPicPr>
          <p:cNvPr id="86" name="Shape 86"/>
          <p:cNvPicPr preferRelativeResize="0"/>
          <p:nvPr/>
        </p:nvPicPr>
        <p:blipFill>
          <a:blip r:embed="rId4">
            <a:alphaModFix/>
          </a:blip>
          <a:stretch>
            <a:fillRect/>
          </a:stretch>
        </p:blipFill>
        <p:spPr>
          <a:xfrm>
            <a:off x="1523993" y="4436324"/>
            <a:ext cx="904324" cy="887133"/>
          </a:xfrm>
          <a:prstGeom prst="rect">
            <a:avLst/>
          </a:prstGeom>
          <a:noFill/>
          <a:ln>
            <a:noFill/>
          </a:ln>
        </p:spPr>
      </p:pic>
      <p:pic>
        <p:nvPicPr>
          <p:cNvPr id="87" name="Shape 87"/>
          <p:cNvPicPr preferRelativeResize="0"/>
          <p:nvPr/>
        </p:nvPicPr>
        <p:blipFill rotWithShape="1">
          <a:blip r:embed="rId5">
            <a:alphaModFix/>
          </a:blip>
          <a:srcRect l="22700" t="15712" r="21426" b="19679"/>
          <a:stretch/>
        </p:blipFill>
        <p:spPr>
          <a:xfrm>
            <a:off x="1619179" y="2604233"/>
            <a:ext cx="608949" cy="938832"/>
          </a:xfrm>
          <a:prstGeom prst="rect">
            <a:avLst/>
          </a:prstGeom>
          <a:noFill/>
          <a:ln>
            <a:noFill/>
          </a:ln>
        </p:spPr>
      </p:pic>
      <p:pic>
        <p:nvPicPr>
          <p:cNvPr id="88" name="Shape 88"/>
          <p:cNvPicPr preferRelativeResize="0"/>
          <p:nvPr/>
        </p:nvPicPr>
        <p:blipFill>
          <a:blip r:embed="rId6">
            <a:alphaModFix/>
          </a:blip>
          <a:stretch>
            <a:fillRect/>
          </a:stretch>
        </p:blipFill>
        <p:spPr>
          <a:xfrm>
            <a:off x="5784953" y="5419467"/>
            <a:ext cx="1089875" cy="1220148"/>
          </a:xfrm>
          <a:prstGeom prst="rect">
            <a:avLst/>
          </a:prstGeom>
          <a:noFill/>
          <a:ln>
            <a:noFill/>
          </a:ln>
        </p:spPr>
      </p:pic>
      <p:pic>
        <p:nvPicPr>
          <p:cNvPr id="89" name="Shape 89"/>
          <p:cNvPicPr preferRelativeResize="0"/>
          <p:nvPr/>
        </p:nvPicPr>
        <p:blipFill>
          <a:blip r:embed="rId7">
            <a:alphaModFix/>
          </a:blip>
          <a:stretch>
            <a:fillRect/>
          </a:stretch>
        </p:blipFill>
        <p:spPr>
          <a:xfrm>
            <a:off x="3769011" y="5249064"/>
            <a:ext cx="1315351" cy="1290333"/>
          </a:xfrm>
          <a:prstGeom prst="rect">
            <a:avLst/>
          </a:prstGeom>
          <a:noFill/>
          <a:ln>
            <a:noFill/>
          </a:ln>
        </p:spPr>
      </p:pic>
      <p:pic>
        <p:nvPicPr>
          <p:cNvPr id="90" name="Shape 90"/>
          <p:cNvPicPr preferRelativeResize="0"/>
          <p:nvPr/>
        </p:nvPicPr>
        <p:blipFill>
          <a:blip r:embed="rId8">
            <a:alphaModFix/>
          </a:blip>
          <a:stretch>
            <a:fillRect/>
          </a:stretch>
        </p:blipFill>
        <p:spPr>
          <a:xfrm>
            <a:off x="5784961" y="1356964"/>
            <a:ext cx="1396600" cy="1862133"/>
          </a:xfrm>
          <a:prstGeom prst="rect">
            <a:avLst/>
          </a:prstGeom>
          <a:noFill/>
          <a:ln>
            <a:noFill/>
          </a:ln>
        </p:spPr>
      </p:pic>
      <p:pic>
        <p:nvPicPr>
          <p:cNvPr id="91" name="Shape 91"/>
          <p:cNvPicPr preferRelativeResize="0"/>
          <p:nvPr/>
        </p:nvPicPr>
        <p:blipFill>
          <a:blip r:embed="rId9">
            <a:alphaModFix/>
          </a:blip>
          <a:stretch>
            <a:fillRect/>
          </a:stretch>
        </p:blipFill>
        <p:spPr>
          <a:xfrm>
            <a:off x="3575323" y="1454353"/>
            <a:ext cx="862424" cy="1149899"/>
          </a:xfrm>
          <a:prstGeom prst="rect">
            <a:avLst/>
          </a:prstGeom>
          <a:noFill/>
          <a:ln>
            <a:noFill/>
          </a:ln>
        </p:spPr>
      </p:pic>
      <p:pic>
        <p:nvPicPr>
          <p:cNvPr id="93" name="Shape 93"/>
          <p:cNvPicPr preferRelativeResize="0"/>
          <p:nvPr/>
        </p:nvPicPr>
        <p:blipFill>
          <a:blip r:embed="rId10">
            <a:alphaModFix/>
          </a:blip>
          <a:stretch>
            <a:fillRect/>
          </a:stretch>
        </p:blipFill>
        <p:spPr>
          <a:xfrm>
            <a:off x="8982426" y="3104949"/>
            <a:ext cx="1536975" cy="1961232"/>
          </a:xfrm>
          <a:prstGeom prst="rect">
            <a:avLst/>
          </a:prstGeom>
          <a:noFill/>
          <a:ln>
            <a:noFill/>
          </a:ln>
        </p:spPr>
      </p:pic>
      <p:cxnSp>
        <p:nvCxnSpPr>
          <p:cNvPr id="94" name="Shape 94"/>
          <p:cNvCxnSpPr>
            <a:stCxn id="90" idx="2"/>
          </p:cNvCxnSpPr>
          <p:nvPr/>
        </p:nvCxnSpPr>
        <p:spPr>
          <a:xfrm>
            <a:off x="6483261" y="3219097"/>
            <a:ext cx="349200" cy="866400"/>
          </a:xfrm>
          <a:prstGeom prst="straightConnector1">
            <a:avLst/>
          </a:prstGeom>
          <a:noFill/>
          <a:ln w="38100" cap="flat" cmpd="sng">
            <a:solidFill>
              <a:srgbClr val="4A86E8"/>
            </a:solidFill>
            <a:prstDash val="dash"/>
            <a:round/>
            <a:headEnd type="none" w="lg" len="lg"/>
            <a:tailEnd type="none" w="lg" len="lg"/>
          </a:ln>
        </p:spPr>
      </p:cxnSp>
      <p:cxnSp>
        <p:nvCxnSpPr>
          <p:cNvPr id="95" name="Shape 95"/>
          <p:cNvCxnSpPr>
            <a:stCxn id="91" idx="2"/>
          </p:cNvCxnSpPr>
          <p:nvPr/>
        </p:nvCxnSpPr>
        <p:spPr>
          <a:xfrm>
            <a:off x="4006535" y="2604251"/>
            <a:ext cx="2825700" cy="1481200"/>
          </a:xfrm>
          <a:prstGeom prst="straightConnector1">
            <a:avLst/>
          </a:prstGeom>
          <a:noFill/>
          <a:ln w="38100" cap="flat" cmpd="sng">
            <a:solidFill>
              <a:srgbClr val="4A86E8"/>
            </a:solidFill>
            <a:prstDash val="dash"/>
            <a:round/>
            <a:headEnd type="none" w="lg" len="lg"/>
            <a:tailEnd type="none" w="lg" len="lg"/>
          </a:ln>
        </p:spPr>
      </p:cxnSp>
      <p:cxnSp>
        <p:nvCxnSpPr>
          <p:cNvPr id="96" name="Shape 96"/>
          <p:cNvCxnSpPr>
            <a:stCxn id="85" idx="3"/>
          </p:cNvCxnSpPr>
          <p:nvPr/>
        </p:nvCxnSpPr>
        <p:spPr>
          <a:xfrm>
            <a:off x="3492301" y="3831516"/>
            <a:ext cx="3339900" cy="254000"/>
          </a:xfrm>
          <a:prstGeom prst="straightConnector1">
            <a:avLst/>
          </a:prstGeom>
          <a:noFill/>
          <a:ln w="38100" cap="flat" cmpd="sng">
            <a:solidFill>
              <a:srgbClr val="4A86E8"/>
            </a:solidFill>
            <a:prstDash val="dash"/>
            <a:round/>
            <a:headEnd type="none" w="lg" len="lg"/>
            <a:tailEnd type="none" w="lg" len="lg"/>
          </a:ln>
        </p:spPr>
      </p:cxnSp>
      <p:cxnSp>
        <p:nvCxnSpPr>
          <p:cNvPr id="97" name="Shape 97"/>
          <p:cNvCxnSpPr>
            <a:stCxn id="89" idx="0"/>
          </p:cNvCxnSpPr>
          <p:nvPr/>
        </p:nvCxnSpPr>
        <p:spPr>
          <a:xfrm rot="10800000" flipH="1">
            <a:off x="4426689" y="4085464"/>
            <a:ext cx="2405699" cy="1163600"/>
          </a:xfrm>
          <a:prstGeom prst="straightConnector1">
            <a:avLst/>
          </a:prstGeom>
          <a:noFill/>
          <a:ln w="38100" cap="flat" cmpd="sng">
            <a:solidFill>
              <a:srgbClr val="4A86E8"/>
            </a:solidFill>
            <a:prstDash val="dash"/>
            <a:round/>
            <a:headEnd type="none" w="lg" len="lg"/>
            <a:tailEnd type="none" w="lg" len="lg"/>
          </a:ln>
        </p:spPr>
      </p:cxnSp>
      <p:cxnSp>
        <p:nvCxnSpPr>
          <p:cNvPr id="98" name="Shape 98"/>
          <p:cNvCxnSpPr>
            <a:stCxn id="88" idx="0"/>
          </p:cNvCxnSpPr>
          <p:nvPr/>
        </p:nvCxnSpPr>
        <p:spPr>
          <a:xfrm rot="10800000" flipH="1">
            <a:off x="6329887" y="4085467"/>
            <a:ext cx="502500" cy="1334000"/>
          </a:xfrm>
          <a:prstGeom prst="straightConnector1">
            <a:avLst/>
          </a:prstGeom>
          <a:noFill/>
          <a:ln w="38100" cap="flat" cmpd="sng">
            <a:solidFill>
              <a:srgbClr val="4A86E8"/>
            </a:solidFill>
            <a:prstDash val="dash"/>
            <a:round/>
            <a:headEnd type="none" w="lg" len="lg"/>
            <a:tailEnd type="none" w="lg" len="lg"/>
          </a:ln>
        </p:spPr>
      </p:cxnSp>
      <p:cxnSp>
        <p:nvCxnSpPr>
          <p:cNvPr id="99" name="Shape 99"/>
          <p:cNvCxnSpPr/>
          <p:nvPr/>
        </p:nvCxnSpPr>
        <p:spPr>
          <a:xfrm>
            <a:off x="2123451" y="3311270"/>
            <a:ext cx="789900" cy="215599"/>
          </a:xfrm>
          <a:prstGeom prst="straightConnector1">
            <a:avLst/>
          </a:prstGeom>
          <a:noFill/>
          <a:ln w="38100" cap="flat" cmpd="sng">
            <a:solidFill>
              <a:srgbClr val="F1C232"/>
            </a:solidFill>
            <a:prstDash val="dash"/>
            <a:round/>
            <a:headEnd type="none" w="lg" len="lg"/>
            <a:tailEnd type="none" w="lg" len="lg"/>
          </a:ln>
        </p:spPr>
      </p:cxnSp>
      <p:cxnSp>
        <p:nvCxnSpPr>
          <p:cNvPr id="100" name="Shape 100"/>
          <p:cNvCxnSpPr/>
          <p:nvPr/>
        </p:nvCxnSpPr>
        <p:spPr>
          <a:xfrm flipH="1">
            <a:off x="2228201" y="4224700"/>
            <a:ext cx="627899" cy="342400"/>
          </a:xfrm>
          <a:prstGeom prst="straightConnector1">
            <a:avLst/>
          </a:prstGeom>
          <a:noFill/>
          <a:ln w="38100" cap="flat" cmpd="sng">
            <a:solidFill>
              <a:srgbClr val="F1C232"/>
            </a:solidFill>
            <a:prstDash val="dash"/>
            <a:round/>
            <a:headEnd type="none" w="lg" len="lg"/>
            <a:tailEnd type="none" w="lg" len="lg"/>
          </a:ln>
        </p:spPr>
      </p:cxnSp>
      <p:cxnSp>
        <p:nvCxnSpPr>
          <p:cNvPr id="101" name="Shape 101"/>
          <p:cNvCxnSpPr>
            <a:endCxn id="93" idx="1"/>
          </p:cNvCxnSpPr>
          <p:nvPr/>
        </p:nvCxnSpPr>
        <p:spPr>
          <a:xfrm>
            <a:off x="8147687" y="4085547"/>
            <a:ext cx="834600" cy="0"/>
          </a:xfrm>
          <a:prstGeom prst="straightConnector1">
            <a:avLst/>
          </a:prstGeom>
          <a:noFill/>
          <a:ln w="38100" cap="flat" cmpd="sng">
            <a:solidFill>
              <a:srgbClr val="000000"/>
            </a:solidFill>
            <a:prstDash val="dash"/>
            <a:round/>
            <a:headEnd type="none" w="lg" len="lg"/>
            <a:tailEnd type="none" w="lg" len="lg"/>
          </a:ln>
        </p:spPr>
      </p:cxnSp>
      <p:sp>
        <p:nvSpPr>
          <p:cNvPr id="102" name="Shape 102"/>
          <p:cNvSpPr txBox="1"/>
          <p:nvPr/>
        </p:nvSpPr>
        <p:spPr>
          <a:xfrm>
            <a:off x="6751203" y="5895303"/>
            <a:ext cx="1396499" cy="533599"/>
          </a:xfrm>
          <a:prstGeom prst="rect">
            <a:avLst/>
          </a:prstGeom>
          <a:noFill/>
          <a:ln>
            <a:noFill/>
          </a:ln>
        </p:spPr>
        <p:txBody>
          <a:bodyPr lIns="91425" tIns="91425" rIns="91425" bIns="91425" anchor="t" anchorCtr="0">
            <a:noAutofit/>
          </a:bodyPr>
          <a:lstStyle/>
          <a:p>
            <a:r>
              <a:rPr lang="en" sz="1400"/>
              <a:t>Ubi Smart Speaker</a:t>
            </a:r>
          </a:p>
        </p:txBody>
      </p:sp>
      <p:sp>
        <p:nvSpPr>
          <p:cNvPr id="103" name="Shape 103"/>
          <p:cNvSpPr txBox="1"/>
          <p:nvPr/>
        </p:nvSpPr>
        <p:spPr>
          <a:xfrm>
            <a:off x="6483251" y="1356970"/>
            <a:ext cx="1536900" cy="664799"/>
          </a:xfrm>
          <a:prstGeom prst="rect">
            <a:avLst/>
          </a:prstGeom>
          <a:noFill/>
          <a:ln>
            <a:noFill/>
          </a:ln>
        </p:spPr>
        <p:txBody>
          <a:bodyPr lIns="91425" tIns="91425" rIns="91425" bIns="91425" anchor="t" anchorCtr="0">
            <a:noAutofit/>
          </a:bodyPr>
          <a:lstStyle/>
          <a:p>
            <a:r>
              <a:rPr lang="en" sz="1400">
                <a:solidFill>
                  <a:schemeClr val="dk1"/>
                </a:solidFill>
              </a:rPr>
              <a:t>Sharx Security </a:t>
            </a:r>
            <a:r>
              <a:rPr lang="en" sz="1400"/>
              <a:t>IP Camera</a:t>
            </a:r>
          </a:p>
        </p:txBody>
      </p:sp>
      <p:sp>
        <p:nvSpPr>
          <p:cNvPr id="104" name="Shape 104"/>
          <p:cNvSpPr txBox="1"/>
          <p:nvPr/>
        </p:nvSpPr>
        <p:spPr>
          <a:xfrm>
            <a:off x="3397979" y="6106003"/>
            <a:ext cx="1217099" cy="533599"/>
          </a:xfrm>
          <a:prstGeom prst="rect">
            <a:avLst/>
          </a:prstGeom>
          <a:noFill/>
          <a:ln>
            <a:noFill/>
          </a:ln>
        </p:spPr>
        <p:txBody>
          <a:bodyPr lIns="91425" tIns="91425" rIns="91425" bIns="91425" anchor="t" anchorCtr="0">
            <a:noAutofit/>
          </a:bodyPr>
          <a:lstStyle/>
          <a:p>
            <a:r>
              <a:rPr lang="en" sz="1400" dirty="0"/>
              <a:t>Nest Thermostat</a:t>
            </a:r>
          </a:p>
        </p:txBody>
      </p:sp>
      <p:sp>
        <p:nvSpPr>
          <p:cNvPr id="105" name="Shape 105"/>
          <p:cNvSpPr txBox="1"/>
          <p:nvPr/>
        </p:nvSpPr>
        <p:spPr>
          <a:xfrm>
            <a:off x="4330029" y="1454370"/>
            <a:ext cx="1315499" cy="763599"/>
          </a:xfrm>
          <a:prstGeom prst="rect">
            <a:avLst/>
          </a:prstGeom>
          <a:noFill/>
          <a:ln>
            <a:noFill/>
          </a:ln>
        </p:spPr>
        <p:txBody>
          <a:bodyPr lIns="91425" tIns="91425" rIns="91425" bIns="91425" anchor="t" anchorCtr="0">
            <a:noAutofit/>
          </a:bodyPr>
          <a:lstStyle/>
          <a:p>
            <a:r>
              <a:rPr lang="en" sz="1400"/>
              <a:t>PixStar Digital Photoframe</a:t>
            </a:r>
          </a:p>
        </p:txBody>
      </p:sp>
      <p:sp>
        <p:nvSpPr>
          <p:cNvPr id="106" name="Shape 106"/>
          <p:cNvSpPr txBox="1"/>
          <p:nvPr/>
        </p:nvSpPr>
        <p:spPr>
          <a:xfrm>
            <a:off x="2913341" y="2836086"/>
            <a:ext cx="1315499" cy="763599"/>
          </a:xfrm>
          <a:prstGeom prst="rect">
            <a:avLst/>
          </a:prstGeom>
          <a:noFill/>
          <a:ln>
            <a:noFill/>
          </a:ln>
        </p:spPr>
        <p:txBody>
          <a:bodyPr lIns="91425" tIns="91425" rIns="91425" bIns="91425" anchor="t" anchorCtr="0">
            <a:noAutofit/>
          </a:bodyPr>
          <a:lstStyle/>
          <a:p>
            <a:r>
              <a:rPr lang="en" sz="1400"/>
              <a:t>Smartthings Hub</a:t>
            </a:r>
          </a:p>
        </p:txBody>
      </p:sp>
      <p:sp>
        <p:nvSpPr>
          <p:cNvPr id="107" name="Shape 107"/>
          <p:cNvSpPr txBox="1"/>
          <p:nvPr/>
        </p:nvSpPr>
        <p:spPr>
          <a:xfrm>
            <a:off x="1619176" y="1840637"/>
            <a:ext cx="1315499" cy="763599"/>
          </a:xfrm>
          <a:prstGeom prst="rect">
            <a:avLst/>
          </a:prstGeom>
          <a:noFill/>
          <a:ln>
            <a:noFill/>
          </a:ln>
        </p:spPr>
        <p:txBody>
          <a:bodyPr lIns="91425" tIns="91425" rIns="91425" bIns="91425" anchor="t" anchorCtr="0">
            <a:noAutofit/>
          </a:bodyPr>
          <a:lstStyle/>
          <a:p>
            <a:r>
              <a:rPr lang="en" sz="1400"/>
              <a:t>SmartSense Multi-sensor</a:t>
            </a:r>
          </a:p>
        </p:txBody>
      </p:sp>
      <p:sp>
        <p:nvSpPr>
          <p:cNvPr id="108" name="Shape 108"/>
          <p:cNvSpPr txBox="1"/>
          <p:nvPr/>
        </p:nvSpPr>
        <p:spPr>
          <a:xfrm>
            <a:off x="1524004" y="5323470"/>
            <a:ext cx="1315499" cy="763599"/>
          </a:xfrm>
          <a:prstGeom prst="rect">
            <a:avLst/>
          </a:prstGeom>
          <a:noFill/>
          <a:ln>
            <a:noFill/>
          </a:ln>
        </p:spPr>
        <p:txBody>
          <a:bodyPr lIns="91425" tIns="91425" rIns="91425" bIns="91425" anchor="t" anchorCtr="0">
            <a:noAutofit/>
          </a:bodyPr>
          <a:lstStyle/>
          <a:p>
            <a:r>
              <a:rPr lang="en" sz="1400"/>
              <a:t>Belkin WeMo Switch</a:t>
            </a:r>
          </a:p>
        </p:txBody>
      </p:sp>
      <p:sp>
        <p:nvSpPr>
          <p:cNvPr id="109" name="Shape 109"/>
          <p:cNvSpPr txBox="1"/>
          <p:nvPr/>
        </p:nvSpPr>
        <p:spPr>
          <a:xfrm>
            <a:off x="5017629" y="3909003"/>
            <a:ext cx="627899" cy="763599"/>
          </a:xfrm>
          <a:prstGeom prst="rect">
            <a:avLst/>
          </a:prstGeom>
          <a:noFill/>
          <a:ln>
            <a:noFill/>
          </a:ln>
        </p:spPr>
        <p:txBody>
          <a:bodyPr lIns="91425" tIns="91425" rIns="91425" bIns="91425" anchor="t" anchorCtr="0">
            <a:noAutofit/>
          </a:bodyPr>
          <a:lstStyle/>
          <a:p>
            <a:r>
              <a:rPr lang="en">
                <a:solidFill>
                  <a:srgbClr val="4A86E8"/>
                </a:solidFill>
              </a:rPr>
              <a:t>WiFi</a:t>
            </a:r>
          </a:p>
        </p:txBody>
      </p:sp>
      <p:sp>
        <p:nvSpPr>
          <p:cNvPr id="110" name="Shape 110"/>
          <p:cNvSpPr txBox="1"/>
          <p:nvPr/>
        </p:nvSpPr>
        <p:spPr>
          <a:xfrm>
            <a:off x="2402429" y="4335503"/>
            <a:ext cx="862499" cy="533599"/>
          </a:xfrm>
          <a:prstGeom prst="rect">
            <a:avLst/>
          </a:prstGeom>
          <a:noFill/>
          <a:ln>
            <a:noFill/>
          </a:ln>
        </p:spPr>
        <p:txBody>
          <a:bodyPr lIns="91425" tIns="91425" rIns="91425" bIns="91425" anchor="t" anchorCtr="0">
            <a:noAutofit/>
          </a:bodyPr>
          <a:lstStyle/>
          <a:p>
            <a:r>
              <a:rPr lang="en">
                <a:solidFill>
                  <a:srgbClr val="F1C232"/>
                </a:solidFill>
              </a:rPr>
              <a:t>Z-Wave</a:t>
            </a:r>
          </a:p>
        </p:txBody>
      </p:sp>
      <p:sp>
        <p:nvSpPr>
          <p:cNvPr id="112" name="Shape 112"/>
          <p:cNvSpPr txBox="1">
            <a:spLocks noGrp="1"/>
          </p:cNvSpPr>
          <p:nvPr>
            <p:ph type="sldNum" idx="12"/>
          </p:nvPr>
        </p:nvSpPr>
        <p:spPr>
          <a:xfrm>
            <a:off x="9996461" y="6217621"/>
            <a:ext cx="548699" cy="524800"/>
          </a:xfrm>
          <a:prstGeom prst="rect">
            <a:avLst/>
          </a:prstGeom>
        </p:spPr>
        <p:txBody>
          <a:bodyPr vert="horz" wrap="square" lIns="91425" tIns="91425" rIns="91425" bIns="91425" numCol="1" rtlCol="0" anchor="ctr" anchorCtr="0" compatLnSpc="1">
            <a:prstTxWarp prst="textNoShape">
              <a:avLst/>
            </a:prstTxWarp>
            <a:noAutofit/>
          </a:bodyPr>
          <a:lstStyle/>
          <a:p>
            <a:fld id="{00000000-1234-1234-1234-123412341234}" type="slidenum">
              <a:rPr lang="en"/>
              <a:pPr/>
              <a:t>26</a:t>
            </a:fld>
            <a:endParaRPr lang="en"/>
          </a:p>
        </p:txBody>
      </p:sp>
    </p:spTree>
    <p:extLst>
      <p:ext uri="{BB962C8B-B14F-4D97-AF65-F5344CB8AC3E}">
        <p14:creationId xmlns:p14="http://schemas.microsoft.com/office/powerpoint/2010/main" val="2055106220"/>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Even in the “Best Case”, there are Attacks</a:t>
            </a:r>
          </a:p>
        </p:txBody>
      </p:sp>
      <p:sp>
        <p:nvSpPr>
          <p:cNvPr id="3" name="Slide Number Placeholder 2"/>
          <p:cNvSpPr>
            <a:spLocks noGrp="1"/>
          </p:cNvSpPr>
          <p:nvPr>
            <p:ph type="sldNum" idx="12"/>
          </p:nvPr>
        </p:nvSpPr>
        <p:spPr/>
        <p:txBody>
          <a:bodyPr/>
          <a:lstStyle/>
          <a:p>
            <a:fld id="{00000000-1234-1234-1234-123412341234}" type="slidenum">
              <a:rPr lang="en" smtClean="0"/>
              <a:pPr/>
              <a:t>27</a:t>
            </a:fld>
            <a:endParaRPr lang="en"/>
          </a:p>
        </p:txBody>
      </p:sp>
      <p:pic>
        <p:nvPicPr>
          <p:cNvPr id="5" name="Picture 4"/>
          <p:cNvPicPr>
            <a:picLocks noChangeAspect="1"/>
          </p:cNvPicPr>
          <p:nvPr/>
        </p:nvPicPr>
        <p:blipFill>
          <a:blip r:embed="rId2"/>
          <a:stretch>
            <a:fillRect/>
          </a:stretch>
        </p:blipFill>
        <p:spPr>
          <a:xfrm>
            <a:off x="1524000" y="1894428"/>
            <a:ext cx="9144000" cy="3762477"/>
          </a:xfrm>
          <a:prstGeom prst="rect">
            <a:avLst/>
          </a:prstGeom>
        </p:spPr>
      </p:pic>
    </p:spTree>
    <p:extLst>
      <p:ext uri="{BB962C8B-B14F-4D97-AF65-F5344CB8AC3E}">
        <p14:creationId xmlns:p14="http://schemas.microsoft.com/office/powerpoint/2010/main" val="1747588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835705" y="593370"/>
            <a:ext cx="8520599" cy="763599"/>
          </a:xfrm>
          <a:prstGeom prst="rect">
            <a:avLst/>
          </a:prstGeom>
        </p:spPr>
        <p:txBody>
          <a:bodyPr vert="horz" wrap="square" lIns="91425" tIns="91425" rIns="91425" bIns="91425" numCol="1" rtlCol="0" anchor="t" anchorCtr="0" compatLnSpc="1">
            <a:prstTxWarp prst="textNoShape">
              <a:avLst/>
            </a:prstTxWarp>
            <a:noAutofit/>
          </a:bodyPr>
          <a:lstStyle/>
          <a:p>
            <a:r>
              <a:rPr lang="en" dirty="0"/>
              <a:t>Consumer </a:t>
            </a:r>
            <a:r>
              <a:rPr lang="en-US" dirty="0"/>
              <a:t>“</a:t>
            </a:r>
            <a:r>
              <a:rPr lang="en" dirty="0"/>
              <a:t>Smart</a:t>
            </a:r>
            <a:r>
              <a:rPr lang="en-US" dirty="0"/>
              <a:t>”</a:t>
            </a:r>
            <a:r>
              <a:rPr lang="en" dirty="0"/>
              <a:t> Devices</a:t>
            </a:r>
          </a:p>
        </p:txBody>
      </p:sp>
      <p:sp>
        <p:nvSpPr>
          <p:cNvPr id="62" name="Shape 62"/>
          <p:cNvSpPr txBox="1">
            <a:spLocks noGrp="1"/>
          </p:cNvSpPr>
          <p:nvPr>
            <p:ph type="body" idx="1"/>
          </p:nvPr>
        </p:nvSpPr>
        <p:spPr>
          <a:xfrm>
            <a:off x="1835702" y="1536635"/>
            <a:ext cx="8303132" cy="4389820"/>
          </a:xfrm>
          <a:prstGeom prst="rect">
            <a:avLst/>
          </a:prstGeom>
        </p:spPr>
        <p:txBody>
          <a:bodyPr vert="horz" wrap="square" lIns="91425" tIns="91425" rIns="91425" bIns="91425" numCol="1" rtlCol="0" anchor="t" anchorCtr="0" compatLnSpc="1">
            <a:prstTxWarp prst="textNoShape">
              <a:avLst/>
            </a:prstTxWarp>
            <a:noAutofit/>
          </a:bodyPr>
          <a:lstStyle/>
          <a:p>
            <a:pPr marL="514338" indent="-285744">
              <a:lnSpc>
                <a:spcPct val="115000"/>
              </a:lnSpc>
              <a:spcAft>
                <a:spcPts val="1600"/>
              </a:spcAft>
              <a:buFont typeface="Arial"/>
              <a:buChar char="•"/>
            </a:pPr>
            <a:r>
              <a:rPr lang="en" sz="2400" dirty="0"/>
              <a:t>Many different manufacturers, small startups, novice programmers</a:t>
            </a:r>
          </a:p>
          <a:p>
            <a:pPr marL="514338" indent="-285744">
              <a:lnSpc>
                <a:spcPct val="115000"/>
              </a:lnSpc>
              <a:spcAft>
                <a:spcPts val="1600"/>
              </a:spcAft>
              <a:buFont typeface="Arial"/>
              <a:buChar char="•"/>
            </a:pPr>
            <a:r>
              <a:rPr lang="en" sz="2400" dirty="0"/>
              <a:t>Low capability hardware, not enough for security protocols</a:t>
            </a:r>
          </a:p>
          <a:p>
            <a:pPr marL="514338" indent="-285744">
              <a:lnSpc>
                <a:spcPct val="115000"/>
              </a:lnSpc>
              <a:spcAft>
                <a:spcPts val="1600"/>
              </a:spcAft>
              <a:buFont typeface="Arial"/>
              <a:buChar char="•"/>
            </a:pPr>
            <a:r>
              <a:rPr lang="en" sz="2400" dirty="0"/>
              <a:t>Most data goes to an online server on the cloud</a:t>
            </a:r>
          </a:p>
          <a:p>
            <a:pPr marL="514338" indent="-285744">
              <a:lnSpc>
                <a:spcPct val="115000"/>
              </a:lnSpc>
              <a:spcAft>
                <a:spcPts val="1600"/>
              </a:spcAft>
              <a:buFont typeface="Arial"/>
              <a:buChar char="•"/>
            </a:pPr>
            <a:r>
              <a:rPr lang="en" sz="2400" dirty="0"/>
              <a:t>Even devices in the same home communicate via the cloud</a:t>
            </a:r>
          </a:p>
          <a:p>
            <a:pPr marL="285744" indent="-285744">
              <a:buFont typeface="Arial"/>
              <a:buChar char="•"/>
            </a:pPr>
            <a:endParaRPr sz="2400" dirty="0"/>
          </a:p>
        </p:txBody>
      </p:sp>
      <p:sp>
        <p:nvSpPr>
          <p:cNvPr id="63" name="Shape 63"/>
          <p:cNvSpPr txBox="1">
            <a:spLocks noGrp="1"/>
          </p:cNvSpPr>
          <p:nvPr>
            <p:ph type="sldNum" idx="12"/>
          </p:nvPr>
        </p:nvSpPr>
        <p:spPr>
          <a:xfrm>
            <a:off x="9996461" y="6217621"/>
            <a:ext cx="548699" cy="524800"/>
          </a:xfrm>
          <a:prstGeom prst="rect">
            <a:avLst/>
          </a:prstGeom>
        </p:spPr>
        <p:txBody>
          <a:bodyPr vert="horz" wrap="square" lIns="91425" tIns="91425" rIns="91425" bIns="91425" numCol="1" rtlCol="0" anchor="ctr" anchorCtr="0" compatLnSpc="1">
            <a:prstTxWarp prst="textNoShape">
              <a:avLst/>
            </a:prstTxWarp>
            <a:noAutofit/>
          </a:bodyPr>
          <a:lstStyle/>
          <a:p>
            <a:fld id="{00000000-1234-1234-1234-123412341234}" type="slidenum">
              <a:rPr lang="en"/>
              <a:pPr/>
              <a:t>28</a:t>
            </a:fld>
            <a:endParaRPr lang="en"/>
          </a:p>
        </p:txBody>
      </p:sp>
    </p:spTree>
    <p:extLst>
      <p:ext uri="{BB962C8B-B14F-4D97-AF65-F5344CB8AC3E}">
        <p14:creationId xmlns:p14="http://schemas.microsoft.com/office/powerpoint/2010/main" val="351834648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Risks</a:t>
            </a:r>
          </a:p>
        </p:txBody>
      </p:sp>
      <p:sp>
        <p:nvSpPr>
          <p:cNvPr id="3" name="Text Placeholder 2"/>
          <p:cNvSpPr>
            <a:spLocks noGrp="1"/>
          </p:cNvSpPr>
          <p:nvPr>
            <p:ph idx="1"/>
          </p:nvPr>
        </p:nvSpPr>
        <p:spPr/>
        <p:txBody>
          <a:bodyPr>
            <a:normAutofit/>
          </a:bodyPr>
          <a:lstStyle/>
          <a:p>
            <a:pPr marL="285744" indent="-285744">
              <a:buFont typeface="Arial"/>
              <a:buChar char="•"/>
            </a:pPr>
            <a:r>
              <a:rPr lang="en-US" dirty="0"/>
              <a:t>Devices may be difficult (or impossible!) to patch</a:t>
            </a:r>
          </a:p>
          <a:p>
            <a:pPr marL="285744" indent="-285744">
              <a:buFont typeface="Arial"/>
              <a:buChar char="•"/>
            </a:pPr>
            <a:endParaRPr lang="en-US" dirty="0"/>
          </a:p>
          <a:p>
            <a:pPr marL="285744" indent="-285744">
              <a:buFont typeface="Arial"/>
              <a:buChar char="•"/>
            </a:pPr>
            <a:r>
              <a:rPr lang="en-US" dirty="0"/>
              <a:t>Not isolated from one another </a:t>
            </a:r>
            <a:br>
              <a:rPr lang="en-US" dirty="0"/>
            </a:br>
            <a:r>
              <a:rPr lang="en-US" dirty="0"/>
              <a:t>(can attack one another)</a:t>
            </a:r>
          </a:p>
          <a:p>
            <a:pPr marL="285744" indent="-285744">
              <a:buFont typeface="Arial"/>
              <a:buChar char="•"/>
            </a:pPr>
            <a:endParaRPr lang="en-US" dirty="0"/>
          </a:p>
          <a:p>
            <a:pPr marL="285744" indent="-285744">
              <a:buFont typeface="Arial"/>
              <a:buChar char="•"/>
            </a:pPr>
            <a:r>
              <a:rPr lang="en-US" dirty="0"/>
              <a:t>Not isolated from the Internet </a:t>
            </a:r>
            <a:br>
              <a:rPr lang="en-US" dirty="0"/>
            </a:br>
            <a:r>
              <a:rPr lang="en-US" dirty="0"/>
              <a:t>(can attack other devices on the Internet)</a:t>
            </a:r>
          </a:p>
        </p:txBody>
      </p:sp>
      <p:sp>
        <p:nvSpPr>
          <p:cNvPr id="4" name="Slide Number Placeholder 3"/>
          <p:cNvSpPr>
            <a:spLocks noGrp="1"/>
          </p:cNvSpPr>
          <p:nvPr>
            <p:ph type="sldNum" sz="quarter"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val="6947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2242B-B691-304A-B52D-5B4E075F760F}"/>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77FFC429-6A4C-BF40-9A71-BE3BD84EA317}"/>
              </a:ext>
            </a:extLst>
          </p:cNvPr>
          <p:cNvSpPr>
            <a:spLocks noGrp="1"/>
          </p:cNvSpPr>
          <p:nvPr>
            <p:ph idx="1"/>
          </p:nvPr>
        </p:nvSpPr>
        <p:spPr/>
        <p:txBody>
          <a:bodyPr>
            <a:normAutofit/>
          </a:bodyPr>
          <a:lstStyle/>
          <a:p>
            <a:r>
              <a:rPr lang="en-US" dirty="0"/>
              <a:t>Learn about different types of network attacks</a:t>
            </a:r>
          </a:p>
          <a:p>
            <a:endParaRPr lang="en-US" dirty="0"/>
          </a:p>
          <a:p>
            <a:r>
              <a:rPr lang="en-US" dirty="0"/>
              <a:t>Learn how machine learning can be applied to cyberattack detection</a:t>
            </a:r>
          </a:p>
          <a:p>
            <a:endParaRPr lang="en-US" dirty="0"/>
          </a:p>
          <a:p>
            <a:r>
              <a:rPr lang="en-US" dirty="0"/>
              <a:t>Learn about the different approaches to detection, supervised and unsupervised learning</a:t>
            </a:r>
          </a:p>
          <a:p>
            <a:endParaRPr lang="en-US" sz="3600" dirty="0"/>
          </a:p>
        </p:txBody>
      </p:sp>
      <p:sp>
        <p:nvSpPr>
          <p:cNvPr id="2" name="Rectangle 1">
            <a:extLst>
              <a:ext uri="{FF2B5EF4-FFF2-40B4-BE49-F238E27FC236}">
                <a16:creationId xmlns:a16="http://schemas.microsoft.com/office/drawing/2014/main" id="{7FC24F19-3DD5-5C43-BEA4-9301D7067CC3}"/>
              </a:ext>
            </a:extLst>
          </p:cNvPr>
          <p:cNvSpPr/>
          <p:nvPr/>
        </p:nvSpPr>
        <p:spPr>
          <a:xfrm>
            <a:off x="5971607" y="3244334"/>
            <a:ext cx="248786" cy="369332"/>
          </a:xfrm>
          <a:prstGeom prst="rect">
            <a:avLst/>
          </a:prstGeom>
        </p:spPr>
        <p:txBody>
          <a:bodyPr wrap="none">
            <a:spAutoFit/>
          </a:bodyPr>
          <a:lstStyle/>
          <a:p>
            <a:r>
              <a:rPr lang="en-US" dirty="0"/>
              <a:t> </a:t>
            </a:r>
          </a:p>
        </p:txBody>
      </p:sp>
      <p:sp>
        <p:nvSpPr>
          <p:cNvPr id="5" name="Rectangle 4">
            <a:extLst>
              <a:ext uri="{FF2B5EF4-FFF2-40B4-BE49-F238E27FC236}">
                <a16:creationId xmlns:a16="http://schemas.microsoft.com/office/drawing/2014/main" id="{E0AAFE49-B8D5-2E4E-9003-78CF785F79E8}"/>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171205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835705" y="297046"/>
            <a:ext cx="8520599" cy="763599"/>
          </a:xfrm>
          <a:prstGeom prst="rect">
            <a:avLst/>
          </a:prstGeom>
        </p:spPr>
        <p:txBody>
          <a:bodyPr vert="horz" wrap="square" lIns="91425" tIns="91425" rIns="91425" bIns="91425" numCol="1" rtlCol="0" anchor="t" anchorCtr="0" compatLnSpc="1">
            <a:prstTxWarp prst="textNoShape">
              <a:avLst/>
            </a:prstTxWarp>
            <a:noAutofit/>
          </a:bodyPr>
          <a:lstStyle/>
          <a:p>
            <a:r>
              <a:rPr lang="en-US" dirty="0"/>
              <a:t>(New) Global Threats</a:t>
            </a:r>
            <a:endParaRPr lang="en" dirty="0"/>
          </a:p>
        </p:txBody>
      </p:sp>
      <p:sp>
        <p:nvSpPr>
          <p:cNvPr id="230" name="Shape 230"/>
          <p:cNvSpPr txBox="1">
            <a:spLocks noGrp="1"/>
          </p:cNvSpPr>
          <p:nvPr>
            <p:ph type="body" idx="1"/>
          </p:nvPr>
        </p:nvSpPr>
        <p:spPr>
          <a:xfrm>
            <a:off x="1835705" y="1501248"/>
            <a:ext cx="8520599" cy="4555200"/>
          </a:xfrm>
          <a:prstGeom prst="rect">
            <a:avLst/>
          </a:prstGeom>
        </p:spPr>
        <p:txBody>
          <a:bodyPr vert="horz" wrap="square" lIns="91425" tIns="91425" rIns="91425" bIns="91425" numCol="1" rtlCol="0" anchor="t" anchorCtr="0" compatLnSpc="1">
            <a:prstTxWarp prst="textNoShape">
              <a:avLst/>
            </a:prstTxWarp>
            <a:noAutofit/>
          </a:bodyPr>
          <a:lstStyle/>
          <a:p>
            <a:pPr marL="514338" indent="-285744">
              <a:spcAft>
                <a:spcPts val="400"/>
              </a:spcAft>
              <a:buFont typeface="Arial"/>
              <a:buChar char="•"/>
            </a:pPr>
            <a:r>
              <a:rPr lang="en" dirty="0"/>
              <a:t>Very difficult to enforce security standards</a:t>
            </a:r>
          </a:p>
          <a:p>
            <a:pPr marL="971526" lvl="1">
              <a:spcAft>
                <a:spcPts val="400"/>
              </a:spcAft>
              <a:buFont typeface="Arial"/>
              <a:buChar char="•"/>
            </a:pPr>
            <a:r>
              <a:rPr lang="en" dirty="0"/>
              <a:t>Multiple manufacturers</a:t>
            </a:r>
          </a:p>
          <a:p>
            <a:pPr marL="971526" lvl="1">
              <a:spcAft>
                <a:spcPts val="400"/>
              </a:spcAft>
              <a:buFont typeface="Arial"/>
              <a:buChar char="•"/>
            </a:pPr>
            <a:r>
              <a:rPr lang="en" dirty="0"/>
              <a:t>Low capability devices</a:t>
            </a:r>
          </a:p>
          <a:p>
            <a:pPr marL="971526" lvl="1">
              <a:spcAft>
                <a:spcPts val="400"/>
              </a:spcAft>
              <a:buFont typeface="Arial"/>
              <a:buChar char="•"/>
            </a:pPr>
            <a:r>
              <a:rPr lang="en" dirty="0"/>
              <a:t>Use of non-standard protocols and ports</a:t>
            </a:r>
            <a:endParaRPr lang="en-US" dirty="0"/>
          </a:p>
          <a:p>
            <a:pPr marL="971526" lvl="1">
              <a:spcAft>
                <a:spcPts val="400"/>
              </a:spcAft>
              <a:buFont typeface="Arial"/>
              <a:buChar char="•"/>
            </a:pPr>
            <a:endParaRPr lang="en" dirty="0"/>
          </a:p>
          <a:p>
            <a:pPr marL="514338" indent="-285744">
              <a:spcAft>
                <a:spcPts val="400"/>
              </a:spcAft>
              <a:buFont typeface="Arial"/>
              <a:buChar char="•"/>
            </a:pPr>
            <a:r>
              <a:rPr lang="en" dirty="0"/>
              <a:t>Difficult to maintain and patch due to low workforce and/or expertise</a:t>
            </a:r>
          </a:p>
          <a:p>
            <a:pPr marL="971526" lvl="1">
              <a:spcAft>
                <a:spcPts val="400"/>
              </a:spcAft>
              <a:buFont typeface="Arial"/>
              <a:buChar char="•"/>
            </a:pPr>
            <a:r>
              <a:rPr lang="en" dirty="0"/>
              <a:t>Who is responsible? (ISPs? Consumers? Manufacturers?)</a:t>
            </a:r>
          </a:p>
          <a:p>
            <a:pPr marL="971526" lvl="1">
              <a:spcAft>
                <a:spcPts val="400"/>
              </a:spcAft>
              <a:buFont typeface="Arial"/>
              <a:buChar char="•"/>
            </a:pPr>
            <a:r>
              <a:rPr lang="en" dirty="0"/>
              <a:t>Who is liable? Who should pay?</a:t>
            </a:r>
          </a:p>
        </p:txBody>
      </p:sp>
      <p:sp>
        <p:nvSpPr>
          <p:cNvPr id="231" name="Shape 231"/>
          <p:cNvSpPr txBox="1">
            <a:spLocks noGrp="1"/>
          </p:cNvSpPr>
          <p:nvPr>
            <p:ph type="sldNum" idx="12"/>
          </p:nvPr>
        </p:nvSpPr>
        <p:spPr>
          <a:xfrm>
            <a:off x="9996461" y="6217621"/>
            <a:ext cx="548699" cy="524800"/>
          </a:xfrm>
          <a:prstGeom prst="rect">
            <a:avLst/>
          </a:prstGeom>
        </p:spPr>
        <p:txBody>
          <a:bodyPr vert="horz" wrap="square" lIns="91425" tIns="91425" rIns="91425" bIns="91425" numCol="1" rtlCol="0" anchor="ctr" anchorCtr="0" compatLnSpc="1">
            <a:prstTxWarp prst="textNoShape">
              <a:avLst/>
            </a:prstTxWarp>
            <a:noAutofit/>
          </a:bodyPr>
          <a:lstStyle/>
          <a:p>
            <a:fld id="{00000000-1234-1234-1234-123412341234}" type="slidenum">
              <a:rPr lang="en"/>
              <a:pPr/>
              <a:t>30</a:t>
            </a:fld>
            <a:endParaRPr lang="en"/>
          </a:p>
        </p:txBody>
      </p:sp>
    </p:spTree>
    <p:extLst>
      <p:ext uri="{BB962C8B-B14F-4D97-AF65-F5344CB8AC3E}">
        <p14:creationId xmlns:p14="http://schemas.microsoft.com/office/powerpoint/2010/main" val="240232966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SPAM and MESSAGE ABUSE</a:t>
            </a:r>
          </a:p>
        </p:txBody>
      </p:sp>
    </p:spTree>
    <p:extLst>
      <p:ext uri="{BB962C8B-B14F-4D97-AF65-F5344CB8AC3E}">
        <p14:creationId xmlns:p14="http://schemas.microsoft.com/office/powerpoint/2010/main" val="101396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Spam: A persistent security threat</a:t>
            </a:r>
          </a:p>
        </p:txBody>
      </p:sp>
      <p:sp>
        <p:nvSpPr>
          <p:cNvPr id="2" name="Content Placeholder 1"/>
          <p:cNvSpPr>
            <a:spLocks noGrp="1"/>
          </p:cNvSpPr>
          <p:nvPr>
            <p:ph idx="1"/>
          </p:nvPr>
        </p:nvSpPr>
        <p:spPr/>
        <p:txBody>
          <a:bodyPr/>
          <a:lstStyle/>
          <a:p>
            <a:r>
              <a:rPr lang="en-US" dirty="0">
                <a:solidFill>
                  <a:srgbClr val="FF0000"/>
                </a:solidFill>
              </a:rPr>
              <a:t>70-90%</a:t>
            </a:r>
            <a:r>
              <a:rPr lang="en-US" dirty="0"/>
              <a:t> of all email traffic is spam</a:t>
            </a:r>
          </a:p>
          <a:p>
            <a:pPr marL="0" indent="0">
              <a:buNone/>
            </a:pPr>
            <a:r>
              <a:rPr lang="en-US" sz="1400" dirty="0"/>
              <a:t>	</a:t>
            </a:r>
            <a:r>
              <a:rPr lang="en-US" sz="1600" dirty="0"/>
              <a:t>(Sources: Symantec 2010, MAAWG 2011, Symantec 2013)</a:t>
            </a:r>
            <a:endParaRPr lang="en-US" dirty="0"/>
          </a:p>
          <a:p>
            <a:endParaRPr lang="en-US" dirty="0"/>
          </a:p>
        </p:txBody>
      </p:sp>
      <p:sp>
        <p:nvSpPr>
          <p:cNvPr id="3" name="Text Placeholder 2"/>
          <p:cNvSpPr>
            <a:spLocks noGrp="1"/>
          </p:cNvSpPr>
          <p:nvPr>
            <p:ph type="body" sz="quarter" idx="4294967295"/>
          </p:nvPr>
        </p:nvSpPr>
        <p:spPr>
          <a:xfrm>
            <a:off x="0" y="19050"/>
            <a:ext cx="2286000" cy="393700"/>
          </a:xfrm>
        </p:spPr>
        <p:txBody>
          <a:bodyPr>
            <a:normAutofit fontScale="85000" lnSpcReduction="20000"/>
          </a:bodyPr>
          <a:lstStyle/>
          <a:p>
            <a:r>
              <a:rPr lang="en-US" dirty="0"/>
              <a:t>Introduction</a:t>
            </a:r>
          </a:p>
        </p:txBody>
      </p:sp>
      <p:pic>
        <p:nvPicPr>
          <p:cNvPr id="11" name="Picture 10" descr="spam-over-time_c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850" y="2438400"/>
            <a:ext cx="7480300" cy="3403600"/>
          </a:xfrm>
          <a:prstGeom prst="rect">
            <a:avLst/>
          </a:prstGeom>
        </p:spPr>
      </p:pic>
    </p:spTree>
    <p:extLst>
      <p:ext uri="{BB962C8B-B14F-4D97-AF65-F5344CB8AC3E}">
        <p14:creationId xmlns:p14="http://schemas.microsoft.com/office/powerpoint/2010/main" val="357232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Negative impact of spam</a:t>
            </a:r>
          </a:p>
        </p:txBody>
      </p:sp>
      <p:sp>
        <p:nvSpPr>
          <p:cNvPr id="2" name="Content Placeholder 1"/>
          <p:cNvSpPr>
            <a:spLocks noGrp="1"/>
          </p:cNvSpPr>
          <p:nvPr>
            <p:ph idx="1"/>
          </p:nvPr>
        </p:nvSpPr>
        <p:spPr/>
        <p:txBody>
          <a:bodyPr>
            <a:normAutofit lnSpcReduction="10000"/>
          </a:bodyPr>
          <a:lstStyle/>
          <a:p>
            <a:r>
              <a:rPr lang="en-US" dirty="0"/>
              <a:t>Sale of illicit merchandises</a:t>
            </a:r>
          </a:p>
          <a:p>
            <a:pPr marL="0" indent="0">
              <a:buNone/>
            </a:pPr>
            <a:r>
              <a:rPr lang="en-US" sz="2200" i="1" dirty="0"/>
              <a:t>	e.g.</a:t>
            </a:r>
            <a:r>
              <a:rPr lang="en-US" sz="2200" dirty="0"/>
              <a:t>, pharmaceuticals, replica luxury goods</a:t>
            </a:r>
            <a:endParaRPr lang="en-US" sz="2200" dirty="0">
              <a:solidFill>
                <a:srgbClr val="FF0000"/>
              </a:solidFill>
            </a:endParaRPr>
          </a:p>
          <a:p>
            <a:pPr lvl="1"/>
            <a:endParaRPr lang="en-US" dirty="0"/>
          </a:p>
          <a:p>
            <a:r>
              <a:rPr lang="en-US" dirty="0"/>
              <a:t>Social cost</a:t>
            </a:r>
          </a:p>
          <a:p>
            <a:pPr marL="0" lvl="1" indent="0">
              <a:buNone/>
            </a:pPr>
            <a:r>
              <a:rPr lang="en-US" sz="2200" i="1" dirty="0"/>
              <a:t>	e.g.</a:t>
            </a:r>
            <a:r>
              <a:rPr lang="en-US" sz="2200" dirty="0"/>
              <a:t>, wasted time of users</a:t>
            </a:r>
            <a:endParaRPr lang="en-US" dirty="0"/>
          </a:p>
          <a:p>
            <a:pPr marL="914400" lvl="2" indent="0">
              <a:buNone/>
            </a:pPr>
            <a:r>
              <a:rPr lang="en-US" sz="2000" dirty="0">
                <a:solidFill>
                  <a:srgbClr val="FF0000"/>
                </a:solidFill>
              </a:rPr>
              <a:t>$1 spammers’ revenue </a:t>
            </a:r>
          </a:p>
          <a:p>
            <a:pPr marL="914400" lvl="2" indent="0">
              <a:buNone/>
            </a:pPr>
            <a:r>
              <a:rPr lang="en-US" sz="2000" dirty="0">
                <a:solidFill>
                  <a:srgbClr val="FF0000"/>
                </a:solidFill>
              </a:rPr>
              <a:t>≈ $100 cost to society </a:t>
            </a:r>
            <a:r>
              <a:rPr lang="en-US" sz="2000" dirty="0"/>
              <a:t>*</a:t>
            </a:r>
          </a:p>
          <a:p>
            <a:pPr marL="914400" lvl="2" indent="0">
              <a:buNone/>
            </a:pPr>
            <a:endParaRPr lang="en-US" sz="2000" dirty="0"/>
          </a:p>
          <a:p>
            <a:r>
              <a:rPr lang="en-US" dirty="0"/>
              <a:t>Carrier of other attacks</a:t>
            </a:r>
          </a:p>
          <a:p>
            <a:pPr marL="0" indent="0">
              <a:buNone/>
            </a:pPr>
            <a:r>
              <a:rPr lang="en-US" sz="2200" i="1" dirty="0"/>
              <a:t>	e.g.</a:t>
            </a:r>
            <a:r>
              <a:rPr lang="en-US" sz="2200" dirty="0"/>
              <a:t>, phishing, spyware, </a:t>
            </a:r>
            <a:r>
              <a:rPr lang="en-US" sz="2200" dirty="0" err="1"/>
              <a:t>trojans</a:t>
            </a:r>
            <a:endParaRPr lang="en-US" sz="2200" dirty="0"/>
          </a:p>
        </p:txBody>
      </p:sp>
      <p:sp>
        <p:nvSpPr>
          <p:cNvPr id="3" name="Text Placeholder 2"/>
          <p:cNvSpPr>
            <a:spLocks noGrp="1"/>
          </p:cNvSpPr>
          <p:nvPr>
            <p:ph type="body" sz="quarter" idx="4294967295"/>
          </p:nvPr>
        </p:nvSpPr>
        <p:spPr>
          <a:xfrm>
            <a:off x="0" y="19050"/>
            <a:ext cx="2286000" cy="393700"/>
          </a:xfrm>
        </p:spPr>
        <p:txBody>
          <a:bodyPr>
            <a:normAutofit fontScale="85000" lnSpcReduction="20000"/>
          </a:bodyPr>
          <a:lstStyle/>
          <a:p>
            <a:r>
              <a:rPr lang="en-US" dirty="0"/>
              <a:t>Introduction</a:t>
            </a:r>
          </a:p>
        </p:txBody>
      </p:sp>
      <p:pic>
        <p:nvPicPr>
          <p:cNvPr id="8" name="Picture 7" descr="pharma_2_cu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27" y="1527701"/>
            <a:ext cx="2051558" cy="1822450"/>
          </a:xfrm>
          <a:prstGeom prst="rect">
            <a:avLst/>
          </a:prstGeom>
          <a:ln w="25400">
            <a:solidFill>
              <a:schemeClr val="bg1">
                <a:lumMod val="65000"/>
              </a:schemeClr>
            </a:solidFill>
          </a:ln>
        </p:spPr>
      </p:pic>
      <p:sp>
        <p:nvSpPr>
          <p:cNvPr id="9" name="Content Placeholder 2"/>
          <p:cNvSpPr txBox="1">
            <a:spLocks/>
          </p:cNvSpPr>
          <p:nvPr/>
        </p:nvSpPr>
        <p:spPr bwMode="auto">
          <a:xfrm>
            <a:off x="1790639" y="5933023"/>
            <a:ext cx="5643094" cy="6667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en-US" sz="2000" kern="0" dirty="0">
                <a:latin typeface="Arial"/>
                <a:cs typeface="Arial"/>
              </a:rPr>
              <a:t>*</a:t>
            </a:r>
            <a:r>
              <a:rPr lang="en-US" sz="1400" kern="0" dirty="0" err="1">
                <a:latin typeface="Arial"/>
                <a:cs typeface="Arial"/>
              </a:rPr>
              <a:t>Rao</a:t>
            </a:r>
            <a:r>
              <a:rPr lang="en-US" sz="1400" kern="0" dirty="0">
                <a:latin typeface="Arial"/>
                <a:cs typeface="Arial"/>
              </a:rPr>
              <a:t> </a:t>
            </a:r>
            <a:r>
              <a:rPr lang="en-US" sz="1400" i="1" kern="0" dirty="0">
                <a:latin typeface="Arial"/>
                <a:cs typeface="Arial"/>
              </a:rPr>
              <a:t>et al</a:t>
            </a:r>
            <a:r>
              <a:rPr lang="en-US" sz="1400" kern="0" dirty="0">
                <a:latin typeface="Arial"/>
                <a:cs typeface="Arial"/>
              </a:rPr>
              <a:t>. The Economics of Spam.  </a:t>
            </a:r>
          </a:p>
          <a:p>
            <a:pPr marL="342900" indent="-342900" fontAlgn="base">
              <a:spcBef>
                <a:spcPct val="20000"/>
              </a:spcBef>
              <a:spcAft>
                <a:spcPct val="0"/>
              </a:spcAft>
              <a:defRPr/>
            </a:pPr>
            <a:r>
              <a:rPr lang="en-US" sz="1400" kern="0" dirty="0">
                <a:latin typeface="Arial"/>
                <a:cs typeface="Arial"/>
              </a:rPr>
              <a:t>   Journal of Economic Perspectives, Volume 26, Number 3, 2012</a:t>
            </a:r>
          </a:p>
        </p:txBody>
      </p:sp>
      <p:sp>
        <p:nvSpPr>
          <p:cNvPr id="6" name="TextBox 5"/>
          <p:cNvSpPr txBox="1"/>
          <p:nvPr/>
        </p:nvSpPr>
        <p:spPr>
          <a:xfrm>
            <a:off x="8064057" y="3364971"/>
            <a:ext cx="2018501" cy="307777"/>
          </a:xfrm>
          <a:prstGeom prst="rect">
            <a:avLst/>
          </a:prstGeom>
          <a:noFill/>
        </p:spPr>
        <p:txBody>
          <a:bodyPr wrap="none" rtlCol="0">
            <a:spAutoFit/>
          </a:bodyPr>
          <a:lstStyle/>
          <a:p>
            <a:r>
              <a:rPr lang="en-US" sz="1400" dirty="0">
                <a:latin typeface="Arial"/>
                <a:cs typeface="Arial"/>
              </a:rPr>
              <a:t>Illegal online pharmacy</a:t>
            </a:r>
          </a:p>
        </p:txBody>
      </p:sp>
      <p:sp>
        <p:nvSpPr>
          <p:cNvPr id="12" name="TextBox 11"/>
          <p:cNvSpPr txBox="1"/>
          <p:nvPr/>
        </p:nvSpPr>
        <p:spPr>
          <a:xfrm>
            <a:off x="7704984" y="5659439"/>
            <a:ext cx="2736647" cy="307777"/>
          </a:xfrm>
          <a:prstGeom prst="rect">
            <a:avLst/>
          </a:prstGeom>
          <a:noFill/>
        </p:spPr>
        <p:txBody>
          <a:bodyPr wrap="none" rtlCol="0">
            <a:spAutoFit/>
          </a:bodyPr>
          <a:lstStyle/>
          <a:p>
            <a:r>
              <a:rPr lang="en-US" sz="1400" dirty="0">
                <a:latin typeface="Arial"/>
                <a:cs typeface="Arial"/>
              </a:rPr>
              <a:t>Fake website with bogus survey</a:t>
            </a:r>
          </a:p>
        </p:txBody>
      </p:sp>
      <p:pic>
        <p:nvPicPr>
          <p:cNvPr id="7" name="Picture 6" descr="iphone_scam_we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373" y="4080870"/>
            <a:ext cx="2173869" cy="1553696"/>
          </a:xfrm>
          <a:prstGeom prst="rect">
            <a:avLst/>
          </a:prstGeom>
          <a:ln w="25400">
            <a:solidFill>
              <a:schemeClr val="bg1">
                <a:lumMod val="50000"/>
              </a:schemeClr>
            </a:solidFill>
          </a:ln>
        </p:spPr>
      </p:pic>
    </p:spTree>
    <p:extLst>
      <p:ext uri="{BB962C8B-B14F-4D97-AF65-F5344CB8AC3E}">
        <p14:creationId xmlns:p14="http://schemas.microsoft.com/office/powerpoint/2010/main" val="152253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BOTNETS</a:t>
            </a:r>
          </a:p>
        </p:txBody>
      </p:sp>
    </p:spTree>
    <p:extLst>
      <p:ext uri="{BB962C8B-B14F-4D97-AF65-F5344CB8AC3E}">
        <p14:creationId xmlns:p14="http://schemas.microsoft.com/office/powerpoint/2010/main" val="3940494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186D2676-CD36-BA47-8A08-5764FE556C12}"/>
              </a:ext>
            </a:extLst>
          </p:cNvPr>
          <p:cNvSpPr>
            <a:spLocks noGrp="1" noChangeArrowheads="1"/>
          </p:cNvSpPr>
          <p:nvPr>
            <p:ph type="title"/>
          </p:nvPr>
        </p:nvSpPr>
        <p:spPr/>
        <p:txBody>
          <a:bodyPr/>
          <a:lstStyle/>
          <a:p>
            <a:r>
              <a:rPr lang="en-US" altLang="en-US"/>
              <a:t>Botnets</a:t>
            </a:r>
          </a:p>
        </p:txBody>
      </p:sp>
      <p:sp>
        <p:nvSpPr>
          <p:cNvPr id="61443" name="Rectangle 3">
            <a:extLst>
              <a:ext uri="{FF2B5EF4-FFF2-40B4-BE49-F238E27FC236}">
                <a16:creationId xmlns:a16="http://schemas.microsoft.com/office/drawing/2014/main" id="{C73E5E00-3D13-204B-85C0-37EB21739691}"/>
              </a:ext>
            </a:extLst>
          </p:cNvPr>
          <p:cNvSpPr>
            <a:spLocks noGrp="1" noChangeArrowheads="1"/>
          </p:cNvSpPr>
          <p:nvPr>
            <p:ph idx="1"/>
          </p:nvPr>
        </p:nvSpPr>
        <p:spPr/>
        <p:txBody>
          <a:bodyPr>
            <a:normAutofit lnSpcReduction="10000"/>
          </a:bodyPr>
          <a:lstStyle/>
          <a:p>
            <a:pPr>
              <a:lnSpc>
                <a:spcPct val="80000"/>
              </a:lnSpc>
            </a:pPr>
            <a:r>
              <a:rPr lang="en-US" altLang="en-US" sz="3000" b="1">
                <a:solidFill>
                  <a:srgbClr val="FF3300"/>
                </a:solidFill>
              </a:rPr>
              <a:t>Bots:</a:t>
            </a:r>
            <a:r>
              <a:rPr lang="en-US" altLang="en-US" sz="3000"/>
              <a:t> Autonomous programs performing tasks</a:t>
            </a:r>
          </a:p>
          <a:p>
            <a:pPr>
              <a:lnSpc>
                <a:spcPct val="80000"/>
              </a:lnSpc>
            </a:pPr>
            <a:r>
              <a:rPr lang="en-US" altLang="en-US" sz="3000"/>
              <a:t>Plenty of </a:t>
            </a:r>
            <a:r>
              <a:rPr lang="ja-JP" altLang="en-US" sz="3000"/>
              <a:t>“</a:t>
            </a:r>
            <a:r>
              <a:rPr lang="en-US" altLang="ja-JP" sz="3000"/>
              <a:t>benign</a:t>
            </a:r>
            <a:r>
              <a:rPr lang="ja-JP" altLang="en-US" sz="3000"/>
              <a:t>”</a:t>
            </a:r>
            <a:r>
              <a:rPr lang="en-US" altLang="ja-JP" sz="3000"/>
              <a:t> bots</a:t>
            </a:r>
          </a:p>
          <a:p>
            <a:pPr lvl="1">
              <a:lnSpc>
                <a:spcPct val="80000"/>
              </a:lnSpc>
            </a:pPr>
            <a:r>
              <a:rPr lang="en-US" altLang="en-US" sz="2600" i="1"/>
              <a:t>e.g., </a:t>
            </a:r>
            <a:r>
              <a:rPr lang="en-US" altLang="en-US" sz="2600"/>
              <a:t>weatherbug</a:t>
            </a:r>
            <a:br>
              <a:rPr lang="en-US" altLang="en-US" sz="2600"/>
            </a:br>
            <a:endParaRPr lang="en-US" altLang="en-US" sz="2600" i="1"/>
          </a:p>
          <a:p>
            <a:pPr>
              <a:lnSpc>
                <a:spcPct val="80000"/>
              </a:lnSpc>
            </a:pPr>
            <a:r>
              <a:rPr lang="en-US" altLang="en-US" sz="3000" b="1">
                <a:solidFill>
                  <a:srgbClr val="FF3300"/>
                </a:solidFill>
              </a:rPr>
              <a:t>Botnets:</a:t>
            </a:r>
            <a:r>
              <a:rPr lang="en-US" altLang="en-US" sz="3000" b="1"/>
              <a:t> </a:t>
            </a:r>
            <a:r>
              <a:rPr lang="en-US" altLang="en-US" sz="3000"/>
              <a:t>group of bots </a:t>
            </a:r>
          </a:p>
          <a:p>
            <a:pPr lvl="1">
              <a:lnSpc>
                <a:spcPct val="80000"/>
              </a:lnSpc>
            </a:pPr>
            <a:r>
              <a:rPr lang="en-US" altLang="en-US" sz="2600"/>
              <a:t>Typically carries malicious connotation</a:t>
            </a:r>
          </a:p>
          <a:p>
            <a:pPr lvl="1">
              <a:lnSpc>
                <a:spcPct val="80000"/>
              </a:lnSpc>
            </a:pPr>
            <a:r>
              <a:rPr lang="en-US" altLang="en-US" sz="2600"/>
              <a:t>Large numbers of infected machines</a:t>
            </a:r>
          </a:p>
          <a:p>
            <a:pPr lvl="1">
              <a:lnSpc>
                <a:spcPct val="80000"/>
              </a:lnSpc>
            </a:pPr>
            <a:r>
              <a:rPr lang="en-US" altLang="en-US" sz="2600"/>
              <a:t>Machines </a:t>
            </a:r>
            <a:r>
              <a:rPr lang="ja-JP" altLang="en-US" sz="2600"/>
              <a:t>“</a:t>
            </a:r>
            <a:r>
              <a:rPr lang="en-US" altLang="ja-JP" sz="2600"/>
              <a:t>enlisted</a:t>
            </a:r>
            <a:r>
              <a:rPr lang="ja-JP" altLang="en-US" sz="2600"/>
              <a:t>”</a:t>
            </a:r>
            <a:r>
              <a:rPr lang="en-US" altLang="ja-JP" sz="2600"/>
              <a:t> with infection vectors like worms (last lecture)</a:t>
            </a:r>
            <a:br>
              <a:rPr lang="en-US" altLang="ja-JP" sz="2600"/>
            </a:br>
            <a:endParaRPr lang="en-US" altLang="ja-JP" sz="2600"/>
          </a:p>
          <a:p>
            <a:pPr>
              <a:lnSpc>
                <a:spcPct val="80000"/>
              </a:lnSpc>
            </a:pPr>
            <a:r>
              <a:rPr lang="en-US" altLang="en-US" sz="3000"/>
              <a:t>Available for </a:t>
            </a:r>
            <a:r>
              <a:rPr lang="en-US" altLang="en-US" sz="3000" b="1">
                <a:solidFill>
                  <a:srgbClr val="FF3300"/>
                </a:solidFill>
              </a:rPr>
              <a:t>simultaneous control</a:t>
            </a:r>
            <a:r>
              <a:rPr lang="en-US" altLang="en-US" sz="3000"/>
              <a:t> by a master</a:t>
            </a:r>
          </a:p>
        </p:txBody>
      </p:sp>
    </p:spTree>
    <p:extLst>
      <p:ext uri="{BB962C8B-B14F-4D97-AF65-F5344CB8AC3E}">
        <p14:creationId xmlns:p14="http://schemas.microsoft.com/office/powerpoint/2010/main" val="28296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2FF703E8-9213-5D4E-AF1F-BC7DC9B98E24}"/>
              </a:ext>
            </a:extLst>
          </p:cNvPr>
          <p:cNvSpPr>
            <a:spLocks noGrp="1" noChangeArrowheads="1"/>
          </p:cNvSpPr>
          <p:nvPr>
            <p:ph type="title"/>
          </p:nvPr>
        </p:nvSpPr>
        <p:spPr/>
        <p:txBody>
          <a:bodyPr/>
          <a:lstStyle/>
          <a:p>
            <a:r>
              <a:rPr lang="ja-JP" altLang="en-US">
                <a:latin typeface="Arial" panose="020B0604020202020204" pitchFamily="34" charset="0"/>
              </a:rPr>
              <a:t>“</a:t>
            </a:r>
            <a:r>
              <a:rPr lang="en-US" altLang="ja-JP"/>
              <a:t>Rallying</a:t>
            </a:r>
            <a:r>
              <a:rPr lang="ja-JP" altLang="en-US">
                <a:latin typeface="Arial" panose="020B0604020202020204" pitchFamily="34" charset="0"/>
              </a:rPr>
              <a:t>”</a:t>
            </a:r>
            <a:r>
              <a:rPr lang="en-US" altLang="ja-JP"/>
              <a:t> the Botnet</a:t>
            </a:r>
            <a:endParaRPr lang="en-US" altLang="en-US"/>
          </a:p>
        </p:txBody>
      </p:sp>
      <p:sp>
        <p:nvSpPr>
          <p:cNvPr id="63491" name="Rectangle 3">
            <a:extLst>
              <a:ext uri="{FF2B5EF4-FFF2-40B4-BE49-F238E27FC236}">
                <a16:creationId xmlns:a16="http://schemas.microsoft.com/office/drawing/2014/main" id="{F320038E-282C-214B-BBAC-9C1B16F467AA}"/>
              </a:ext>
            </a:extLst>
          </p:cNvPr>
          <p:cNvSpPr>
            <a:spLocks noGrp="1" noChangeArrowheads="1"/>
          </p:cNvSpPr>
          <p:nvPr>
            <p:ph idx="1"/>
          </p:nvPr>
        </p:nvSpPr>
        <p:spPr>
          <a:xfrm>
            <a:off x="1981200" y="1600200"/>
            <a:ext cx="8229600" cy="1524000"/>
          </a:xfrm>
        </p:spPr>
        <p:txBody>
          <a:bodyPr rtlCol="0">
            <a:normAutofit/>
          </a:bodyPr>
          <a:lstStyle/>
          <a:p>
            <a:pPr>
              <a:buFont typeface="Arial"/>
              <a:buChar char="•"/>
              <a:defRPr/>
            </a:pPr>
            <a:r>
              <a:rPr lang="en-US">
                <a:ea typeface="+mn-ea"/>
              </a:rPr>
              <a:t>Easy to combine worm, backdoor functionality</a:t>
            </a:r>
          </a:p>
          <a:p>
            <a:pPr>
              <a:buFont typeface="Arial"/>
              <a:buChar char="•"/>
              <a:defRPr/>
            </a:pPr>
            <a:r>
              <a:rPr lang="en-US" b="1">
                <a:solidFill>
                  <a:srgbClr val="FF3300"/>
                </a:solidFill>
                <a:ea typeface="+mn-ea"/>
              </a:rPr>
              <a:t>Problem:</a:t>
            </a:r>
            <a:r>
              <a:rPr lang="en-US">
                <a:ea typeface="+mn-ea"/>
              </a:rPr>
              <a:t> how to learn about successfully infected machines?</a:t>
            </a:r>
            <a:endParaRPr lang="en-US" b="1">
              <a:ea typeface="+mn-ea"/>
            </a:endParaRPr>
          </a:p>
        </p:txBody>
      </p:sp>
      <p:sp>
        <p:nvSpPr>
          <p:cNvPr id="63492" name="Rectangle 4">
            <a:extLst>
              <a:ext uri="{FF2B5EF4-FFF2-40B4-BE49-F238E27FC236}">
                <a16:creationId xmlns:a16="http://schemas.microsoft.com/office/drawing/2014/main" id="{DE82405B-B565-C241-91A2-16C346B30E2E}"/>
              </a:ext>
            </a:extLst>
          </p:cNvPr>
          <p:cNvSpPr>
            <a:spLocks noChangeArrowheads="1"/>
          </p:cNvSpPr>
          <p:nvPr/>
        </p:nvSpPr>
        <p:spPr bwMode="auto">
          <a:xfrm>
            <a:off x="1981200" y="4800600"/>
            <a:ext cx="8229600"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defRPr/>
            </a:pPr>
            <a:r>
              <a:rPr lang="en-US" sz="2800" b="1">
                <a:solidFill>
                  <a:srgbClr val="FF3300"/>
                </a:solidFill>
                <a:latin typeface="Arial" charset="0"/>
                <a:ea typeface="ＭＳ Ｐゴシック" charset="0"/>
              </a:rPr>
              <a:t>Options</a:t>
            </a:r>
          </a:p>
          <a:p>
            <a:pPr marL="742950" lvl="1" indent="-285750">
              <a:spcBef>
                <a:spcPct val="20000"/>
              </a:spcBef>
              <a:buFontTx/>
              <a:buChar char="–"/>
              <a:defRPr/>
            </a:pPr>
            <a:r>
              <a:rPr lang="en-US" sz="2400">
                <a:latin typeface="Arial" charset="0"/>
                <a:ea typeface="ＭＳ Ｐゴシック" charset="0"/>
              </a:rPr>
              <a:t>Email</a:t>
            </a:r>
          </a:p>
          <a:p>
            <a:pPr marL="742950" lvl="1" indent="-285750">
              <a:spcBef>
                <a:spcPct val="20000"/>
              </a:spcBef>
              <a:buFontTx/>
              <a:buChar char="–"/>
              <a:defRPr/>
            </a:pPr>
            <a:r>
              <a:rPr lang="en-US" sz="2400">
                <a:latin typeface="Arial" charset="0"/>
                <a:ea typeface="ＭＳ Ｐゴシック" charset="0"/>
              </a:rPr>
              <a:t>Hard-coded email address</a:t>
            </a:r>
          </a:p>
        </p:txBody>
      </p:sp>
      <p:sp>
        <p:nvSpPr>
          <p:cNvPr id="63493" name="Cloud">
            <a:extLst>
              <a:ext uri="{FF2B5EF4-FFF2-40B4-BE49-F238E27FC236}">
                <a16:creationId xmlns:a16="http://schemas.microsoft.com/office/drawing/2014/main" id="{E8031335-89BB-DD4F-A8CD-480F38210427}"/>
              </a:ext>
            </a:extLst>
          </p:cNvPr>
          <p:cNvSpPr>
            <a:spLocks noChangeAspect="1" noEditPoints="1" noChangeArrowheads="1"/>
          </p:cNvSpPr>
          <p:nvPr/>
        </p:nvSpPr>
        <p:spPr bwMode="auto">
          <a:xfrm>
            <a:off x="2971800" y="3451226"/>
            <a:ext cx="1981200" cy="1120775"/>
          </a:xfrm>
          <a:custGeom>
            <a:avLst/>
            <a:gdLst>
              <a:gd name="T0" fmla="*/ 6145 w 21600"/>
              <a:gd name="T1" fmla="*/ 560388 h 21600"/>
              <a:gd name="T2" fmla="*/ 990600 w 21600"/>
              <a:gd name="T3" fmla="*/ 1119582 h 21600"/>
              <a:gd name="T4" fmla="*/ 1979549 w 21600"/>
              <a:gd name="T5" fmla="*/ 560388 h 21600"/>
              <a:gd name="T6" fmla="*/ 990600 w 21600"/>
              <a:gd name="T7" fmla="*/ 6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endParaRPr lang="en-US"/>
          </a:p>
        </p:txBody>
      </p:sp>
      <p:sp>
        <p:nvSpPr>
          <p:cNvPr id="63494" name="Cloud">
            <a:extLst>
              <a:ext uri="{FF2B5EF4-FFF2-40B4-BE49-F238E27FC236}">
                <a16:creationId xmlns:a16="http://schemas.microsoft.com/office/drawing/2014/main" id="{4A2A2815-3653-5E42-83EA-D0174AB6DAAB}"/>
              </a:ext>
            </a:extLst>
          </p:cNvPr>
          <p:cNvSpPr>
            <a:spLocks noChangeAspect="1" noEditPoints="1" noChangeArrowheads="1"/>
          </p:cNvSpPr>
          <p:nvPr/>
        </p:nvSpPr>
        <p:spPr bwMode="auto">
          <a:xfrm>
            <a:off x="6248400" y="2895601"/>
            <a:ext cx="1981200" cy="1120775"/>
          </a:xfrm>
          <a:custGeom>
            <a:avLst/>
            <a:gdLst>
              <a:gd name="T0" fmla="*/ 6145 w 21600"/>
              <a:gd name="T1" fmla="*/ 560388 h 21600"/>
              <a:gd name="T2" fmla="*/ 990600 w 21600"/>
              <a:gd name="T3" fmla="*/ 1119582 h 21600"/>
              <a:gd name="T4" fmla="*/ 1979549 w 21600"/>
              <a:gd name="T5" fmla="*/ 560388 h 21600"/>
              <a:gd name="T6" fmla="*/ 990600 w 21600"/>
              <a:gd name="T7" fmla="*/ 6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endParaRPr lang="en-US"/>
          </a:p>
        </p:txBody>
      </p:sp>
      <p:sp>
        <p:nvSpPr>
          <p:cNvPr id="63495" name="Cloud">
            <a:extLst>
              <a:ext uri="{FF2B5EF4-FFF2-40B4-BE49-F238E27FC236}">
                <a16:creationId xmlns:a16="http://schemas.microsoft.com/office/drawing/2014/main" id="{9C11AEA0-3864-A248-BEA0-7272AB6AF990}"/>
              </a:ext>
            </a:extLst>
          </p:cNvPr>
          <p:cNvSpPr>
            <a:spLocks noChangeAspect="1" noEditPoints="1" noChangeArrowheads="1"/>
          </p:cNvSpPr>
          <p:nvPr/>
        </p:nvSpPr>
        <p:spPr bwMode="auto">
          <a:xfrm>
            <a:off x="6781800" y="4365626"/>
            <a:ext cx="1981200" cy="1120775"/>
          </a:xfrm>
          <a:custGeom>
            <a:avLst/>
            <a:gdLst>
              <a:gd name="T0" fmla="*/ 6145 w 21600"/>
              <a:gd name="T1" fmla="*/ 560388 h 21600"/>
              <a:gd name="T2" fmla="*/ 990600 w 21600"/>
              <a:gd name="T3" fmla="*/ 1119582 h 21600"/>
              <a:gd name="T4" fmla="*/ 1979549 w 21600"/>
              <a:gd name="T5" fmla="*/ 560388 h 21600"/>
              <a:gd name="T6" fmla="*/ 990600 w 21600"/>
              <a:gd name="T7" fmla="*/ 6408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endParaRPr lang="en-US"/>
          </a:p>
        </p:txBody>
      </p:sp>
      <p:sp>
        <p:nvSpPr>
          <p:cNvPr id="63496" name="Oval 8">
            <a:extLst>
              <a:ext uri="{FF2B5EF4-FFF2-40B4-BE49-F238E27FC236}">
                <a16:creationId xmlns:a16="http://schemas.microsoft.com/office/drawing/2014/main" id="{DC78B659-3259-D145-93F3-653FD248A9E1}"/>
              </a:ext>
            </a:extLst>
          </p:cNvPr>
          <p:cNvSpPr>
            <a:spLocks noChangeArrowheads="1"/>
          </p:cNvSpPr>
          <p:nvPr/>
        </p:nvSpPr>
        <p:spPr bwMode="auto">
          <a:xfrm>
            <a:off x="4191000" y="37338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7" name="Oval 9">
            <a:extLst>
              <a:ext uri="{FF2B5EF4-FFF2-40B4-BE49-F238E27FC236}">
                <a16:creationId xmlns:a16="http://schemas.microsoft.com/office/drawing/2014/main" id="{C595353B-E2DC-0640-AC09-93810391D315}"/>
              </a:ext>
            </a:extLst>
          </p:cNvPr>
          <p:cNvSpPr>
            <a:spLocks noChangeArrowheads="1"/>
          </p:cNvSpPr>
          <p:nvPr/>
        </p:nvSpPr>
        <p:spPr bwMode="auto">
          <a:xfrm>
            <a:off x="6781800" y="30480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8" name="Oval 10">
            <a:extLst>
              <a:ext uri="{FF2B5EF4-FFF2-40B4-BE49-F238E27FC236}">
                <a16:creationId xmlns:a16="http://schemas.microsoft.com/office/drawing/2014/main" id="{7FDC1E3A-0D85-D641-AA12-EBA76ED0ACED}"/>
              </a:ext>
            </a:extLst>
          </p:cNvPr>
          <p:cNvSpPr>
            <a:spLocks noChangeArrowheads="1"/>
          </p:cNvSpPr>
          <p:nvPr/>
        </p:nvSpPr>
        <p:spPr bwMode="auto">
          <a:xfrm>
            <a:off x="7315200" y="35052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9" name="Oval 11">
            <a:extLst>
              <a:ext uri="{FF2B5EF4-FFF2-40B4-BE49-F238E27FC236}">
                <a16:creationId xmlns:a16="http://schemas.microsoft.com/office/drawing/2014/main" id="{EA753F9E-76B7-4140-8F49-60AE9E6FB485}"/>
              </a:ext>
            </a:extLst>
          </p:cNvPr>
          <p:cNvSpPr>
            <a:spLocks noChangeArrowheads="1"/>
          </p:cNvSpPr>
          <p:nvPr/>
        </p:nvSpPr>
        <p:spPr bwMode="auto">
          <a:xfrm>
            <a:off x="7086600" y="44196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500" name="Oval 12">
            <a:extLst>
              <a:ext uri="{FF2B5EF4-FFF2-40B4-BE49-F238E27FC236}">
                <a16:creationId xmlns:a16="http://schemas.microsoft.com/office/drawing/2014/main" id="{0495E17C-0F20-5C42-A965-11EBD9F8EBB2}"/>
              </a:ext>
            </a:extLst>
          </p:cNvPr>
          <p:cNvSpPr>
            <a:spLocks noChangeArrowheads="1"/>
          </p:cNvSpPr>
          <p:nvPr/>
        </p:nvSpPr>
        <p:spPr bwMode="auto">
          <a:xfrm>
            <a:off x="7543800" y="50292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501" name="Oval 13">
            <a:extLst>
              <a:ext uri="{FF2B5EF4-FFF2-40B4-BE49-F238E27FC236}">
                <a16:creationId xmlns:a16="http://schemas.microsoft.com/office/drawing/2014/main" id="{355159CE-36D0-0548-9D34-124F8248DD3B}"/>
              </a:ext>
            </a:extLst>
          </p:cNvPr>
          <p:cNvSpPr>
            <a:spLocks noChangeArrowheads="1"/>
          </p:cNvSpPr>
          <p:nvPr/>
        </p:nvSpPr>
        <p:spPr bwMode="auto">
          <a:xfrm>
            <a:off x="8001000" y="4572000"/>
            <a:ext cx="381000" cy="381000"/>
          </a:xfrm>
          <a:prstGeom prst="ellipse">
            <a:avLst/>
          </a:prstGeom>
          <a:solidFill>
            <a:srgbClr val="F1F77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502" name="Freeform 14">
            <a:extLst>
              <a:ext uri="{FF2B5EF4-FFF2-40B4-BE49-F238E27FC236}">
                <a16:creationId xmlns:a16="http://schemas.microsoft.com/office/drawing/2014/main" id="{043664B6-8B6F-304D-AF25-AE3647AB66DA}"/>
              </a:ext>
            </a:extLst>
          </p:cNvPr>
          <p:cNvSpPr>
            <a:spLocks/>
          </p:cNvSpPr>
          <p:nvPr/>
        </p:nvSpPr>
        <p:spPr bwMode="auto">
          <a:xfrm>
            <a:off x="4648200" y="3187700"/>
            <a:ext cx="2057400" cy="546100"/>
          </a:xfrm>
          <a:custGeom>
            <a:avLst/>
            <a:gdLst>
              <a:gd name="T0" fmla="*/ 0 w 1296"/>
              <a:gd name="T1" fmla="*/ 546100 h 344"/>
              <a:gd name="T2" fmla="*/ 609600 w 1296"/>
              <a:gd name="T3" fmla="*/ 88900 h 344"/>
              <a:gd name="T4" fmla="*/ 2057400 w 1296"/>
              <a:gd name="T5" fmla="*/ 12700 h 344"/>
              <a:gd name="T6" fmla="*/ 0 60000 65536"/>
              <a:gd name="T7" fmla="*/ 0 60000 65536"/>
              <a:gd name="T8" fmla="*/ 0 60000 65536"/>
            </a:gdLst>
            <a:ahLst/>
            <a:cxnLst>
              <a:cxn ang="T6">
                <a:pos x="T0" y="T1"/>
              </a:cxn>
              <a:cxn ang="T7">
                <a:pos x="T2" y="T3"/>
              </a:cxn>
              <a:cxn ang="T8">
                <a:pos x="T4" y="T5"/>
              </a:cxn>
            </a:cxnLst>
            <a:rect l="0" t="0" r="r" b="b"/>
            <a:pathLst>
              <a:path w="1296" h="344">
                <a:moveTo>
                  <a:pt x="0" y="344"/>
                </a:moveTo>
                <a:cubicBezTo>
                  <a:pt x="84" y="228"/>
                  <a:pt x="168" y="112"/>
                  <a:pt x="384" y="56"/>
                </a:cubicBezTo>
                <a:cubicBezTo>
                  <a:pt x="600" y="0"/>
                  <a:pt x="948" y="4"/>
                  <a:pt x="1296" y="8"/>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63503" name="Freeform 15">
            <a:extLst>
              <a:ext uri="{FF2B5EF4-FFF2-40B4-BE49-F238E27FC236}">
                <a16:creationId xmlns:a16="http://schemas.microsoft.com/office/drawing/2014/main" id="{AE3AE2FB-2E51-A74D-9954-761069CAE1ED}"/>
              </a:ext>
            </a:extLst>
          </p:cNvPr>
          <p:cNvSpPr>
            <a:spLocks/>
          </p:cNvSpPr>
          <p:nvPr/>
        </p:nvSpPr>
        <p:spPr bwMode="auto">
          <a:xfrm>
            <a:off x="7162800" y="3124200"/>
            <a:ext cx="457200" cy="381000"/>
          </a:xfrm>
          <a:custGeom>
            <a:avLst/>
            <a:gdLst>
              <a:gd name="T0" fmla="*/ 0 w 288"/>
              <a:gd name="T1" fmla="*/ 0 h 240"/>
              <a:gd name="T2" fmla="*/ 228600 w 288"/>
              <a:gd name="T3" fmla="*/ 76200 h 240"/>
              <a:gd name="T4" fmla="*/ 457200 w 288"/>
              <a:gd name="T5" fmla="*/ 381000 h 240"/>
              <a:gd name="T6" fmla="*/ 0 60000 65536"/>
              <a:gd name="T7" fmla="*/ 0 60000 65536"/>
              <a:gd name="T8" fmla="*/ 0 60000 65536"/>
            </a:gdLst>
            <a:ahLst/>
            <a:cxnLst>
              <a:cxn ang="T6">
                <a:pos x="T0" y="T1"/>
              </a:cxn>
              <a:cxn ang="T7">
                <a:pos x="T2" y="T3"/>
              </a:cxn>
              <a:cxn ang="T8">
                <a:pos x="T4" y="T5"/>
              </a:cxn>
            </a:cxnLst>
            <a:rect l="0" t="0" r="r" b="b"/>
            <a:pathLst>
              <a:path w="288" h="240">
                <a:moveTo>
                  <a:pt x="0" y="0"/>
                </a:moveTo>
                <a:cubicBezTo>
                  <a:pt x="48" y="4"/>
                  <a:pt x="96" y="8"/>
                  <a:pt x="144" y="48"/>
                </a:cubicBezTo>
                <a:cubicBezTo>
                  <a:pt x="192" y="88"/>
                  <a:pt x="240" y="164"/>
                  <a:pt x="288" y="240"/>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63504" name="Freeform 16">
            <a:extLst>
              <a:ext uri="{FF2B5EF4-FFF2-40B4-BE49-F238E27FC236}">
                <a16:creationId xmlns:a16="http://schemas.microsoft.com/office/drawing/2014/main" id="{A81AD7A9-54DD-BE4A-B326-AC940BA85235}"/>
              </a:ext>
            </a:extLst>
          </p:cNvPr>
          <p:cNvSpPr>
            <a:spLocks/>
          </p:cNvSpPr>
          <p:nvPr/>
        </p:nvSpPr>
        <p:spPr bwMode="auto">
          <a:xfrm>
            <a:off x="4648200" y="4114800"/>
            <a:ext cx="2362200" cy="381000"/>
          </a:xfrm>
          <a:custGeom>
            <a:avLst/>
            <a:gdLst>
              <a:gd name="T0" fmla="*/ 0 w 1488"/>
              <a:gd name="T1" fmla="*/ 0 h 240"/>
              <a:gd name="T2" fmla="*/ 1143000 w 1488"/>
              <a:gd name="T3" fmla="*/ 228600 h 240"/>
              <a:gd name="T4" fmla="*/ 2362200 w 1488"/>
              <a:gd name="T5" fmla="*/ 381000 h 240"/>
              <a:gd name="T6" fmla="*/ 0 60000 65536"/>
              <a:gd name="T7" fmla="*/ 0 60000 65536"/>
              <a:gd name="T8" fmla="*/ 0 60000 65536"/>
            </a:gdLst>
            <a:ahLst/>
            <a:cxnLst>
              <a:cxn ang="T6">
                <a:pos x="T0" y="T1"/>
              </a:cxn>
              <a:cxn ang="T7">
                <a:pos x="T2" y="T3"/>
              </a:cxn>
              <a:cxn ang="T8">
                <a:pos x="T4" y="T5"/>
              </a:cxn>
            </a:cxnLst>
            <a:rect l="0" t="0" r="r" b="b"/>
            <a:pathLst>
              <a:path w="1488" h="240">
                <a:moveTo>
                  <a:pt x="0" y="0"/>
                </a:moveTo>
                <a:cubicBezTo>
                  <a:pt x="236" y="52"/>
                  <a:pt x="472" y="104"/>
                  <a:pt x="720" y="144"/>
                </a:cubicBezTo>
                <a:cubicBezTo>
                  <a:pt x="968" y="184"/>
                  <a:pt x="1228" y="212"/>
                  <a:pt x="1488" y="240"/>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63505" name="Freeform 17">
            <a:extLst>
              <a:ext uri="{FF2B5EF4-FFF2-40B4-BE49-F238E27FC236}">
                <a16:creationId xmlns:a16="http://schemas.microsoft.com/office/drawing/2014/main" id="{577FEE21-74AD-D746-9444-3424A9C3C4C7}"/>
              </a:ext>
            </a:extLst>
          </p:cNvPr>
          <p:cNvSpPr>
            <a:spLocks/>
          </p:cNvSpPr>
          <p:nvPr/>
        </p:nvSpPr>
        <p:spPr bwMode="auto">
          <a:xfrm>
            <a:off x="7467600" y="4406900"/>
            <a:ext cx="609600" cy="165100"/>
          </a:xfrm>
          <a:custGeom>
            <a:avLst/>
            <a:gdLst>
              <a:gd name="T0" fmla="*/ 0 w 384"/>
              <a:gd name="T1" fmla="*/ 88900 h 104"/>
              <a:gd name="T2" fmla="*/ 381000 w 384"/>
              <a:gd name="T3" fmla="*/ 12700 h 104"/>
              <a:gd name="T4" fmla="*/ 609600 w 384"/>
              <a:gd name="T5" fmla="*/ 165100 h 104"/>
              <a:gd name="T6" fmla="*/ 0 60000 65536"/>
              <a:gd name="T7" fmla="*/ 0 60000 65536"/>
              <a:gd name="T8" fmla="*/ 0 60000 65536"/>
            </a:gdLst>
            <a:ahLst/>
            <a:cxnLst>
              <a:cxn ang="T6">
                <a:pos x="T0" y="T1"/>
              </a:cxn>
              <a:cxn ang="T7">
                <a:pos x="T2" y="T3"/>
              </a:cxn>
              <a:cxn ang="T8">
                <a:pos x="T4" y="T5"/>
              </a:cxn>
            </a:cxnLst>
            <a:rect l="0" t="0" r="r" b="b"/>
            <a:pathLst>
              <a:path w="384" h="104">
                <a:moveTo>
                  <a:pt x="0" y="56"/>
                </a:moveTo>
                <a:cubicBezTo>
                  <a:pt x="88" y="28"/>
                  <a:pt x="176" y="0"/>
                  <a:pt x="240" y="8"/>
                </a:cubicBezTo>
                <a:cubicBezTo>
                  <a:pt x="304" y="16"/>
                  <a:pt x="344" y="60"/>
                  <a:pt x="384" y="104"/>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63506" name="Freeform 18">
            <a:extLst>
              <a:ext uri="{FF2B5EF4-FFF2-40B4-BE49-F238E27FC236}">
                <a16:creationId xmlns:a16="http://schemas.microsoft.com/office/drawing/2014/main" id="{6CF353BE-0C97-6A4A-B2C7-7D97DDDA689C}"/>
              </a:ext>
            </a:extLst>
          </p:cNvPr>
          <p:cNvSpPr>
            <a:spLocks/>
          </p:cNvSpPr>
          <p:nvPr/>
        </p:nvSpPr>
        <p:spPr bwMode="auto">
          <a:xfrm>
            <a:off x="7239000" y="4800600"/>
            <a:ext cx="381000" cy="304800"/>
          </a:xfrm>
          <a:custGeom>
            <a:avLst/>
            <a:gdLst>
              <a:gd name="T0" fmla="*/ 0 w 240"/>
              <a:gd name="T1" fmla="*/ 0 h 192"/>
              <a:gd name="T2" fmla="*/ 76200 w 240"/>
              <a:gd name="T3" fmla="*/ 228600 h 192"/>
              <a:gd name="T4" fmla="*/ 381000 w 240"/>
              <a:gd name="T5" fmla="*/ 304800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cubicBezTo>
                  <a:pt x="4" y="56"/>
                  <a:pt x="8" y="112"/>
                  <a:pt x="48" y="144"/>
                </a:cubicBezTo>
                <a:cubicBezTo>
                  <a:pt x="88" y="176"/>
                  <a:pt x="164" y="184"/>
                  <a:pt x="240" y="192"/>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Tree>
    <p:extLst>
      <p:ext uri="{BB962C8B-B14F-4D97-AF65-F5344CB8AC3E}">
        <p14:creationId xmlns:p14="http://schemas.microsoft.com/office/powerpoint/2010/main" val="673166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1D299C91-2D12-1742-B2EA-CCADCB51B9BE}"/>
              </a:ext>
            </a:extLst>
          </p:cNvPr>
          <p:cNvSpPr>
            <a:spLocks noGrp="1" noChangeArrowheads="1"/>
          </p:cNvSpPr>
          <p:nvPr>
            <p:ph type="title"/>
          </p:nvPr>
        </p:nvSpPr>
        <p:spPr/>
        <p:txBody>
          <a:bodyPr/>
          <a:lstStyle/>
          <a:p>
            <a:r>
              <a:rPr lang="en-US" altLang="en-US"/>
              <a:t>Botnet Control</a:t>
            </a:r>
          </a:p>
        </p:txBody>
      </p:sp>
      <p:sp>
        <p:nvSpPr>
          <p:cNvPr id="65539" name="Rectangle 3">
            <a:extLst>
              <a:ext uri="{FF2B5EF4-FFF2-40B4-BE49-F238E27FC236}">
                <a16:creationId xmlns:a16="http://schemas.microsoft.com/office/drawing/2014/main" id="{0E1F9560-ECB4-AA4A-A89C-0E41D2EB2D48}"/>
              </a:ext>
            </a:extLst>
          </p:cNvPr>
          <p:cNvSpPr>
            <a:spLocks noGrp="1" noChangeArrowheads="1"/>
          </p:cNvSpPr>
          <p:nvPr>
            <p:ph idx="1"/>
          </p:nvPr>
        </p:nvSpPr>
        <p:spPr>
          <a:xfrm>
            <a:off x="1981200" y="4419600"/>
            <a:ext cx="8229600" cy="2209800"/>
          </a:xfrm>
        </p:spPr>
        <p:txBody>
          <a:bodyPr>
            <a:normAutofit lnSpcReduction="10000"/>
          </a:bodyPr>
          <a:lstStyle/>
          <a:p>
            <a:pPr>
              <a:lnSpc>
                <a:spcPct val="90000"/>
              </a:lnSpc>
            </a:pPr>
            <a:r>
              <a:rPr lang="en-US" altLang="en-US" sz="2400"/>
              <a:t>Botnet master typically runs on some server</a:t>
            </a:r>
          </a:p>
          <a:p>
            <a:pPr>
              <a:lnSpc>
                <a:spcPct val="90000"/>
              </a:lnSpc>
            </a:pPr>
            <a:endParaRPr lang="en-US" altLang="en-US" sz="2400"/>
          </a:p>
          <a:p>
            <a:pPr>
              <a:lnSpc>
                <a:spcPct val="90000"/>
              </a:lnSpc>
            </a:pPr>
            <a:r>
              <a:rPr lang="en-US" altLang="en-US" sz="2400"/>
              <a:t>Infected machine contacts botnet via DNS</a:t>
            </a:r>
          </a:p>
          <a:p>
            <a:pPr>
              <a:lnSpc>
                <a:spcPct val="90000"/>
              </a:lnSpc>
            </a:pPr>
            <a:endParaRPr lang="en-US" altLang="en-US" sz="2400"/>
          </a:p>
          <a:p>
            <a:pPr>
              <a:lnSpc>
                <a:spcPct val="90000"/>
              </a:lnSpc>
            </a:pPr>
            <a:r>
              <a:rPr lang="en-US" altLang="en-US" sz="2400" b="1">
                <a:solidFill>
                  <a:srgbClr val="FF3300"/>
                </a:solidFill>
              </a:rPr>
              <a:t>Dynamic DNS: </a:t>
            </a:r>
            <a:r>
              <a:rPr lang="en-US" altLang="en-US" sz="2400"/>
              <a:t>allows controller to move about freely</a:t>
            </a:r>
            <a:endParaRPr lang="en-US" altLang="en-US" sz="2400" b="1">
              <a:solidFill>
                <a:srgbClr val="FF3300"/>
              </a:solidFill>
            </a:endParaRPr>
          </a:p>
        </p:txBody>
      </p:sp>
      <p:sp>
        <p:nvSpPr>
          <p:cNvPr id="65540" name="Rectangle 4">
            <a:extLst>
              <a:ext uri="{FF2B5EF4-FFF2-40B4-BE49-F238E27FC236}">
                <a16:creationId xmlns:a16="http://schemas.microsoft.com/office/drawing/2014/main" id="{31270D6A-9A24-3544-A190-243E07FF34DC}"/>
              </a:ext>
            </a:extLst>
          </p:cNvPr>
          <p:cNvSpPr>
            <a:spLocks noChangeArrowheads="1"/>
          </p:cNvSpPr>
          <p:nvPr/>
        </p:nvSpPr>
        <p:spPr bwMode="auto">
          <a:xfrm>
            <a:off x="3124200" y="2819400"/>
            <a:ext cx="1676400" cy="838200"/>
          </a:xfrm>
          <a:prstGeom prst="rect">
            <a:avLst/>
          </a:prstGeom>
          <a:solidFill>
            <a:srgbClr val="D9D9D9"/>
          </a:solidFill>
          <a:ln w="9525">
            <a:solidFill>
              <a:schemeClr val="tx1"/>
            </a:solidFill>
            <a:miter lim="800000"/>
            <a:headEnd/>
            <a:tailEnd/>
          </a:ln>
          <a:effectLst/>
        </p:spPr>
        <p:txBody>
          <a:bodyPr wrap="none" anchor="ctr"/>
          <a:lstStyle/>
          <a:p>
            <a:pPr>
              <a:defRPr/>
            </a:pPr>
            <a:endParaRPr lang="en-US">
              <a:latin typeface="Arial" charset="0"/>
              <a:ea typeface="ＭＳ Ｐゴシック" charset="0"/>
            </a:endParaRPr>
          </a:p>
        </p:txBody>
      </p:sp>
      <p:sp>
        <p:nvSpPr>
          <p:cNvPr id="65541" name="Text Box 5">
            <a:extLst>
              <a:ext uri="{FF2B5EF4-FFF2-40B4-BE49-F238E27FC236}">
                <a16:creationId xmlns:a16="http://schemas.microsoft.com/office/drawing/2014/main" id="{0BCD0D11-88BB-E743-AFE6-5B0442BAC112}"/>
              </a:ext>
            </a:extLst>
          </p:cNvPr>
          <p:cNvSpPr txBox="1">
            <a:spLocks noChangeArrowheads="1"/>
          </p:cNvSpPr>
          <p:nvPr/>
        </p:nvSpPr>
        <p:spPr bwMode="auto">
          <a:xfrm>
            <a:off x="3429000" y="2895600"/>
            <a:ext cx="129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dirty="0">
                <a:solidFill>
                  <a:srgbClr val="FF3300"/>
                </a:solidFill>
                <a:latin typeface="Arial" charset="0"/>
                <a:ea typeface="ＭＳ Ｐゴシック" charset="0"/>
              </a:rPr>
              <a:t>Infected Machine</a:t>
            </a:r>
          </a:p>
        </p:txBody>
      </p:sp>
      <p:sp>
        <p:nvSpPr>
          <p:cNvPr id="65542" name="Line 6">
            <a:extLst>
              <a:ext uri="{FF2B5EF4-FFF2-40B4-BE49-F238E27FC236}">
                <a16:creationId xmlns:a16="http://schemas.microsoft.com/office/drawing/2014/main" id="{92A32ADD-ABE6-6940-A2AA-915E610B5813}"/>
              </a:ext>
            </a:extLst>
          </p:cNvPr>
          <p:cNvSpPr>
            <a:spLocks noChangeShapeType="1"/>
          </p:cNvSpPr>
          <p:nvPr/>
        </p:nvSpPr>
        <p:spPr bwMode="auto">
          <a:xfrm flipV="1">
            <a:off x="3962400" y="1828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5543" name="Line 7">
            <a:extLst>
              <a:ext uri="{FF2B5EF4-FFF2-40B4-BE49-F238E27FC236}">
                <a16:creationId xmlns:a16="http://schemas.microsoft.com/office/drawing/2014/main" id="{7AFBE17D-26BF-454D-8240-63C2FEA536B0}"/>
              </a:ext>
            </a:extLst>
          </p:cNvPr>
          <p:cNvSpPr>
            <a:spLocks noChangeShapeType="1"/>
          </p:cNvSpPr>
          <p:nvPr/>
        </p:nvSpPr>
        <p:spPr bwMode="auto">
          <a:xfrm flipH="1">
            <a:off x="4191000" y="1981200"/>
            <a:ext cx="7620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5544" name="Rectangle 8">
            <a:extLst>
              <a:ext uri="{FF2B5EF4-FFF2-40B4-BE49-F238E27FC236}">
                <a16:creationId xmlns:a16="http://schemas.microsoft.com/office/drawing/2014/main" id="{F53E56CA-EE9D-0E45-A988-AE6A7AAC6750}"/>
              </a:ext>
            </a:extLst>
          </p:cNvPr>
          <p:cNvSpPr>
            <a:spLocks noChangeArrowheads="1"/>
          </p:cNvSpPr>
          <p:nvPr/>
        </p:nvSpPr>
        <p:spPr bwMode="auto">
          <a:xfrm>
            <a:off x="5076825" y="1400175"/>
            <a:ext cx="12954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5" name="Text Box 9">
            <a:extLst>
              <a:ext uri="{FF2B5EF4-FFF2-40B4-BE49-F238E27FC236}">
                <a16:creationId xmlns:a16="http://schemas.microsoft.com/office/drawing/2014/main" id="{4AC5EAF1-E8CD-BC43-AA95-2D221E40309B}"/>
              </a:ext>
            </a:extLst>
          </p:cNvPr>
          <p:cNvSpPr txBox="1">
            <a:spLocks noChangeArrowheads="1"/>
          </p:cNvSpPr>
          <p:nvPr/>
        </p:nvSpPr>
        <p:spPr bwMode="auto">
          <a:xfrm>
            <a:off x="5029200" y="1416050"/>
            <a:ext cx="1295400" cy="641350"/>
          </a:xfrm>
          <a:prstGeom prst="rect">
            <a:avLst/>
          </a:prstGeom>
          <a:solidFill>
            <a:srgbClr val="D9D9D9"/>
          </a:solidFill>
          <a:ln>
            <a:noFill/>
          </a:ln>
          <a:effectLst/>
        </p:spPr>
        <p:txBody>
          <a:bodyPr>
            <a:spAutoFit/>
          </a:bodyPr>
          <a:lstStyle/>
          <a:p>
            <a:pPr algn="ctr">
              <a:spcBef>
                <a:spcPct val="50000"/>
              </a:spcBef>
              <a:defRPr/>
            </a:pPr>
            <a:r>
              <a:rPr lang="en-US" b="1">
                <a:solidFill>
                  <a:srgbClr val="FF3300"/>
                </a:solidFill>
                <a:latin typeface="Arial" charset="0"/>
                <a:ea typeface="ＭＳ Ｐゴシック" charset="0"/>
              </a:rPr>
              <a:t>Dynamic</a:t>
            </a:r>
            <a:br>
              <a:rPr lang="en-US" b="1">
                <a:solidFill>
                  <a:srgbClr val="FF3300"/>
                </a:solidFill>
                <a:latin typeface="Arial" charset="0"/>
                <a:ea typeface="ＭＳ Ｐゴシック" charset="0"/>
              </a:rPr>
            </a:br>
            <a:r>
              <a:rPr lang="en-US" b="1">
                <a:solidFill>
                  <a:srgbClr val="FF3300"/>
                </a:solidFill>
                <a:latin typeface="Arial" charset="0"/>
                <a:ea typeface="ＭＳ Ｐゴシック" charset="0"/>
              </a:rPr>
              <a:t>DNS</a:t>
            </a:r>
          </a:p>
        </p:txBody>
      </p:sp>
      <p:sp>
        <p:nvSpPr>
          <p:cNvPr id="65546" name="Rectangle 10">
            <a:extLst>
              <a:ext uri="{FF2B5EF4-FFF2-40B4-BE49-F238E27FC236}">
                <a16:creationId xmlns:a16="http://schemas.microsoft.com/office/drawing/2014/main" id="{4F8D3E69-BAF4-C54A-A6E1-C90074CD62CA}"/>
              </a:ext>
            </a:extLst>
          </p:cNvPr>
          <p:cNvSpPr>
            <a:spLocks noChangeArrowheads="1"/>
          </p:cNvSpPr>
          <p:nvPr/>
        </p:nvSpPr>
        <p:spPr bwMode="auto">
          <a:xfrm>
            <a:off x="6400800" y="2819400"/>
            <a:ext cx="1676400" cy="838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7" name="Text Box 11">
            <a:extLst>
              <a:ext uri="{FF2B5EF4-FFF2-40B4-BE49-F238E27FC236}">
                <a16:creationId xmlns:a16="http://schemas.microsoft.com/office/drawing/2014/main" id="{898FB7B3-B1B7-8E46-A5E4-8B42C2646DC7}"/>
              </a:ext>
            </a:extLst>
          </p:cNvPr>
          <p:cNvSpPr txBox="1">
            <a:spLocks noChangeArrowheads="1"/>
          </p:cNvSpPr>
          <p:nvPr/>
        </p:nvSpPr>
        <p:spPr bwMode="auto">
          <a:xfrm>
            <a:off x="6400800" y="2817813"/>
            <a:ext cx="1752600" cy="646112"/>
          </a:xfrm>
          <a:prstGeom prst="rect">
            <a:avLst/>
          </a:prstGeom>
          <a:solidFill>
            <a:srgbClr val="D9D9D9"/>
          </a:solidFill>
          <a:ln>
            <a:noFill/>
          </a:ln>
          <a:effectLst/>
        </p:spPr>
        <p:txBody>
          <a:bodyPr>
            <a:spAutoFit/>
          </a:bodyPr>
          <a:lstStyle/>
          <a:p>
            <a:pPr algn="ctr">
              <a:spcBef>
                <a:spcPct val="50000"/>
              </a:spcBef>
              <a:defRPr/>
            </a:pPr>
            <a:r>
              <a:rPr lang="en-US" b="1" dirty="0">
                <a:solidFill>
                  <a:srgbClr val="FF3300"/>
                </a:solidFill>
                <a:latin typeface="Arial" charset="0"/>
                <a:ea typeface="ＭＳ Ｐゴシック" charset="0"/>
              </a:rPr>
              <a:t>Botnet</a:t>
            </a:r>
            <a:br>
              <a:rPr lang="en-US" b="1" dirty="0">
                <a:solidFill>
                  <a:srgbClr val="FF3300"/>
                </a:solidFill>
                <a:latin typeface="Arial" charset="0"/>
                <a:ea typeface="ＭＳ Ｐゴシック" charset="0"/>
              </a:rPr>
            </a:br>
            <a:r>
              <a:rPr lang="en-US" b="1" dirty="0">
                <a:solidFill>
                  <a:srgbClr val="FF3300"/>
                </a:solidFill>
                <a:latin typeface="Arial" charset="0"/>
                <a:ea typeface="ＭＳ Ｐゴシック" charset="0"/>
              </a:rPr>
              <a:t>Controller</a:t>
            </a:r>
          </a:p>
        </p:txBody>
      </p:sp>
      <p:sp>
        <p:nvSpPr>
          <p:cNvPr id="65548" name="Line 12">
            <a:extLst>
              <a:ext uri="{FF2B5EF4-FFF2-40B4-BE49-F238E27FC236}">
                <a16:creationId xmlns:a16="http://schemas.microsoft.com/office/drawing/2014/main" id="{D0E8EC61-A5BB-6441-85CE-CCAD274C1784}"/>
              </a:ext>
            </a:extLst>
          </p:cNvPr>
          <p:cNvSpPr>
            <a:spLocks noChangeShapeType="1"/>
          </p:cNvSpPr>
          <p:nvPr/>
        </p:nvSpPr>
        <p:spPr bwMode="auto">
          <a:xfrm>
            <a:off x="4876800" y="30480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5549" name="Line 13">
            <a:extLst>
              <a:ext uri="{FF2B5EF4-FFF2-40B4-BE49-F238E27FC236}">
                <a16:creationId xmlns:a16="http://schemas.microsoft.com/office/drawing/2014/main" id="{0F832E1F-ED49-1B47-BE6F-75879BBC308B}"/>
              </a:ext>
            </a:extLst>
          </p:cNvPr>
          <p:cNvSpPr>
            <a:spLocks noChangeShapeType="1"/>
          </p:cNvSpPr>
          <p:nvPr/>
        </p:nvSpPr>
        <p:spPr bwMode="auto">
          <a:xfrm flipH="1">
            <a:off x="4876800" y="32766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1506937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301D8C9C-D77C-544A-AF55-22ADE7D4B592}"/>
              </a:ext>
            </a:extLst>
          </p:cNvPr>
          <p:cNvSpPr>
            <a:spLocks noGrp="1" noChangeArrowheads="1"/>
          </p:cNvSpPr>
          <p:nvPr>
            <p:ph type="title"/>
          </p:nvPr>
        </p:nvSpPr>
        <p:spPr>
          <a:xfrm>
            <a:off x="847344" y="335280"/>
            <a:ext cx="7499350" cy="1143000"/>
          </a:xfrm>
        </p:spPr>
        <p:txBody>
          <a:bodyPr>
            <a:normAutofit fontScale="90000"/>
          </a:bodyPr>
          <a:lstStyle/>
          <a:p>
            <a:r>
              <a:rPr lang="en-US" altLang="en-US" sz="3500" dirty="0">
                <a:effectLst>
                  <a:outerShdw blurRad="38100" dist="38100" dir="2700000" algn="tl">
                    <a:srgbClr val="C0C0C0"/>
                  </a:outerShdw>
                </a:effectLst>
                <a:latin typeface="Gill Sans MT" panose="020B0502020104020203" pitchFamily="34" charset="77"/>
              </a:rPr>
              <a:t>Botnet Command and Control (C&amp;C)</a:t>
            </a:r>
          </a:p>
        </p:txBody>
      </p:sp>
      <p:sp>
        <p:nvSpPr>
          <p:cNvPr id="72706" name="Rectangle 3">
            <a:extLst>
              <a:ext uri="{FF2B5EF4-FFF2-40B4-BE49-F238E27FC236}">
                <a16:creationId xmlns:a16="http://schemas.microsoft.com/office/drawing/2014/main" id="{80C13B5B-88F4-804F-AD6A-A00D67CAEA62}"/>
              </a:ext>
            </a:extLst>
          </p:cNvPr>
          <p:cNvSpPr>
            <a:spLocks noGrp="1" noChangeArrowheads="1"/>
          </p:cNvSpPr>
          <p:nvPr>
            <p:ph idx="1"/>
          </p:nvPr>
        </p:nvSpPr>
        <p:spPr>
          <a:xfrm>
            <a:off x="2209800" y="1371600"/>
            <a:ext cx="7499350" cy="5181600"/>
          </a:xfrm>
        </p:spPr>
        <p:txBody>
          <a:bodyPr/>
          <a:lstStyle/>
          <a:p>
            <a:pPr>
              <a:buFont typeface="Wingdings 2" pitchFamily="2" charset="2"/>
              <a:buNone/>
            </a:pPr>
            <a:r>
              <a:rPr lang="en-US" altLang="en-US" sz="2500">
                <a:latin typeface="Gill Sans MT" panose="020B0502020104020203" pitchFamily="34" charset="77"/>
              </a:rPr>
              <a:t>From the Botmaster point of view</a:t>
            </a:r>
          </a:p>
          <a:p>
            <a:r>
              <a:rPr lang="en-US" altLang="en-US" sz="2500">
                <a:latin typeface="Gill Sans MT" panose="020B0502020104020203" pitchFamily="34" charset="77"/>
              </a:rPr>
              <a:t>Centralized </a:t>
            </a:r>
          </a:p>
          <a:p>
            <a:pPr lvl="1"/>
            <a:r>
              <a:rPr lang="en-US" altLang="en-US" sz="2100">
                <a:latin typeface="Gill Sans MT" panose="020B0502020104020203" pitchFamily="34" charset="77"/>
              </a:rPr>
              <a:t>Pro - easy to setup, fast commands dissemination</a:t>
            </a:r>
          </a:p>
          <a:p>
            <a:pPr lvl="1"/>
            <a:r>
              <a:rPr lang="en-US" altLang="en-US" sz="2100">
                <a:latin typeface="Gill Sans MT" panose="020B0502020104020203" pitchFamily="34" charset="77"/>
              </a:rPr>
              <a:t>Cons - easy to detect , single point of failure</a:t>
            </a:r>
          </a:p>
          <a:p>
            <a:endParaRPr lang="en-US" altLang="en-US" sz="2500">
              <a:latin typeface="Gill Sans MT" panose="020B0502020104020203" pitchFamily="34" charset="77"/>
            </a:endParaRPr>
          </a:p>
          <a:p>
            <a:r>
              <a:rPr lang="en-US" altLang="en-US" sz="2500">
                <a:latin typeface="Gill Sans MT" panose="020B0502020104020203" pitchFamily="34" charset="77"/>
              </a:rPr>
              <a:t>Peer-to-Peer Topology </a:t>
            </a:r>
          </a:p>
          <a:p>
            <a:pPr lvl="1"/>
            <a:r>
              <a:rPr lang="en-US" altLang="en-US" sz="2100">
                <a:latin typeface="Gill Sans MT" panose="020B0502020104020203" pitchFamily="34" charset="77"/>
              </a:rPr>
              <a:t>Pro – decentralized,  not easy to detect , not single point of failure</a:t>
            </a:r>
          </a:p>
          <a:p>
            <a:pPr lvl="1"/>
            <a:r>
              <a:rPr lang="en-US" altLang="en-US" sz="2100">
                <a:latin typeface="Gill Sans MT" panose="020B0502020104020203" pitchFamily="34" charset="77"/>
              </a:rPr>
              <a:t>Cons – not easy to setup (more complex), message delivery not guaranteed and high latency</a:t>
            </a:r>
          </a:p>
          <a:p>
            <a:endParaRPr lang="en-US" altLang="en-US" sz="2500">
              <a:latin typeface="Gill Sans MT" panose="020B0502020104020203" pitchFamily="34" charset="77"/>
            </a:endParaRPr>
          </a:p>
        </p:txBody>
      </p:sp>
    </p:spTree>
    <p:extLst>
      <p:ext uri="{BB962C8B-B14F-4D97-AF65-F5344CB8AC3E}">
        <p14:creationId xmlns:p14="http://schemas.microsoft.com/office/powerpoint/2010/main" val="269459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055AC460-49F9-3845-AE9E-654AAE75B980}"/>
              </a:ext>
            </a:extLst>
          </p:cNvPr>
          <p:cNvSpPr>
            <a:spLocks noGrp="1" noChangeArrowheads="1"/>
          </p:cNvSpPr>
          <p:nvPr>
            <p:ph type="title"/>
          </p:nvPr>
        </p:nvSpPr>
        <p:spPr/>
        <p:txBody>
          <a:bodyPr/>
          <a:lstStyle/>
          <a:p>
            <a:r>
              <a:rPr lang="en-US" altLang="en-US"/>
              <a:t>Botnet History: How we got here</a:t>
            </a:r>
          </a:p>
        </p:txBody>
      </p:sp>
      <p:sp>
        <p:nvSpPr>
          <p:cNvPr id="67587" name="Rectangle 3">
            <a:extLst>
              <a:ext uri="{FF2B5EF4-FFF2-40B4-BE49-F238E27FC236}">
                <a16:creationId xmlns:a16="http://schemas.microsoft.com/office/drawing/2014/main" id="{94CC473B-105B-7540-BD09-86E71B5EFCC9}"/>
              </a:ext>
            </a:extLst>
          </p:cNvPr>
          <p:cNvSpPr>
            <a:spLocks noGrp="1" noChangeArrowheads="1"/>
          </p:cNvSpPr>
          <p:nvPr>
            <p:ph idx="1"/>
          </p:nvPr>
        </p:nvSpPr>
        <p:spPr>
          <a:xfrm>
            <a:off x="1981200" y="1493838"/>
            <a:ext cx="8229600" cy="4830762"/>
          </a:xfrm>
        </p:spPr>
        <p:txBody>
          <a:bodyPr rtlCol="0">
            <a:normAutofit/>
          </a:bodyPr>
          <a:lstStyle/>
          <a:p>
            <a:pPr>
              <a:lnSpc>
                <a:spcPct val="90000"/>
              </a:lnSpc>
              <a:buFont typeface="Arial"/>
              <a:buChar char="•"/>
              <a:defRPr/>
            </a:pPr>
            <a:r>
              <a:rPr lang="en-US" sz="2400" b="1" dirty="0">
                <a:solidFill>
                  <a:srgbClr val="FF3300"/>
                </a:solidFill>
                <a:ea typeface="+mn-ea"/>
              </a:rPr>
              <a:t>Early 1990s: </a:t>
            </a:r>
            <a:r>
              <a:rPr lang="en-US" sz="2400" dirty="0">
                <a:ea typeface="+mn-ea"/>
              </a:rPr>
              <a:t>IRC bots</a:t>
            </a:r>
          </a:p>
          <a:p>
            <a:pPr lvl="1">
              <a:lnSpc>
                <a:spcPct val="90000"/>
              </a:lnSpc>
              <a:buFont typeface="Arial"/>
              <a:buChar char="–"/>
              <a:defRPr/>
            </a:pPr>
            <a:r>
              <a:rPr lang="en-US" sz="2000" dirty="0" err="1">
                <a:ea typeface="+mn-ea"/>
              </a:rPr>
              <a:t>eggdrop</a:t>
            </a:r>
            <a:r>
              <a:rPr lang="en-US" sz="2000" dirty="0">
                <a:ea typeface="+mn-ea"/>
              </a:rPr>
              <a:t>: automated management of IRC channels</a:t>
            </a:r>
          </a:p>
          <a:p>
            <a:pPr lvl="1">
              <a:lnSpc>
                <a:spcPct val="90000"/>
              </a:lnSpc>
              <a:buFont typeface="Arial"/>
              <a:buChar char="–"/>
              <a:defRPr/>
            </a:pPr>
            <a:endParaRPr lang="en-US" sz="2000" dirty="0">
              <a:ea typeface="+mn-ea"/>
            </a:endParaRPr>
          </a:p>
          <a:p>
            <a:pPr>
              <a:lnSpc>
                <a:spcPct val="90000"/>
              </a:lnSpc>
              <a:buFont typeface="Arial"/>
              <a:buChar char="•"/>
              <a:defRPr/>
            </a:pPr>
            <a:r>
              <a:rPr lang="en-US" sz="2400" b="1" dirty="0">
                <a:solidFill>
                  <a:srgbClr val="FF3300"/>
                </a:solidFill>
                <a:ea typeface="+mn-ea"/>
              </a:rPr>
              <a:t>1999-2000:</a:t>
            </a:r>
            <a:r>
              <a:rPr lang="en-US" sz="2400" dirty="0">
                <a:ea typeface="+mn-ea"/>
              </a:rPr>
              <a:t> </a:t>
            </a:r>
            <a:r>
              <a:rPr lang="en-US" sz="2400" dirty="0" err="1">
                <a:ea typeface="+mn-ea"/>
              </a:rPr>
              <a:t>DDoS</a:t>
            </a:r>
            <a:r>
              <a:rPr lang="en-US" sz="2400" dirty="0">
                <a:ea typeface="+mn-ea"/>
              </a:rPr>
              <a:t> tools</a:t>
            </a:r>
          </a:p>
          <a:p>
            <a:pPr lvl="1">
              <a:lnSpc>
                <a:spcPct val="90000"/>
              </a:lnSpc>
              <a:buFont typeface="Arial"/>
              <a:buChar char="–"/>
              <a:defRPr/>
            </a:pPr>
            <a:r>
              <a:rPr lang="en-US" sz="2000" dirty="0" err="1">
                <a:ea typeface="+mn-ea"/>
              </a:rPr>
              <a:t>Trinoo</a:t>
            </a:r>
            <a:r>
              <a:rPr lang="en-US" sz="2000" dirty="0">
                <a:ea typeface="+mn-ea"/>
              </a:rPr>
              <a:t>, TFN2k, </a:t>
            </a:r>
            <a:r>
              <a:rPr lang="en-US" sz="2000" dirty="0" err="1">
                <a:ea typeface="+mn-ea"/>
              </a:rPr>
              <a:t>Stacheldraht</a:t>
            </a:r>
            <a:endParaRPr lang="en-US" sz="2000" dirty="0">
              <a:ea typeface="+mn-ea"/>
            </a:endParaRPr>
          </a:p>
          <a:p>
            <a:pPr lvl="1">
              <a:lnSpc>
                <a:spcPct val="90000"/>
              </a:lnSpc>
              <a:buFont typeface="Arial"/>
              <a:buChar char="–"/>
              <a:defRPr/>
            </a:pPr>
            <a:endParaRPr lang="en-US" sz="2000" dirty="0">
              <a:ea typeface="+mn-ea"/>
            </a:endParaRPr>
          </a:p>
          <a:p>
            <a:pPr>
              <a:lnSpc>
                <a:spcPct val="90000"/>
              </a:lnSpc>
              <a:buFont typeface="Arial"/>
              <a:buChar char="•"/>
              <a:defRPr/>
            </a:pPr>
            <a:r>
              <a:rPr lang="en-US" sz="2400" b="1" dirty="0">
                <a:solidFill>
                  <a:srgbClr val="FF3300"/>
                </a:solidFill>
                <a:ea typeface="+mn-ea"/>
              </a:rPr>
              <a:t>1998-2000:</a:t>
            </a:r>
            <a:r>
              <a:rPr lang="en-US" sz="2400" b="1" dirty="0">
                <a:ea typeface="+mn-ea"/>
              </a:rPr>
              <a:t> </a:t>
            </a:r>
            <a:r>
              <a:rPr lang="en-US" sz="2400" dirty="0">
                <a:ea typeface="+mn-ea"/>
              </a:rPr>
              <a:t>Trojans</a:t>
            </a:r>
          </a:p>
          <a:p>
            <a:pPr lvl="1">
              <a:lnSpc>
                <a:spcPct val="90000"/>
              </a:lnSpc>
              <a:buFont typeface="Arial"/>
              <a:buChar char="–"/>
              <a:defRPr/>
            </a:pPr>
            <a:r>
              <a:rPr lang="en-US" sz="2000" dirty="0" err="1">
                <a:ea typeface="+mn-ea"/>
              </a:rPr>
              <a:t>BackOrifice</a:t>
            </a:r>
            <a:r>
              <a:rPr lang="en-US" sz="2000" dirty="0">
                <a:ea typeface="+mn-ea"/>
              </a:rPr>
              <a:t>, BackOrifice2k, </a:t>
            </a:r>
            <a:r>
              <a:rPr lang="en-US" sz="2000" dirty="0" err="1">
                <a:ea typeface="+mn-ea"/>
              </a:rPr>
              <a:t>SubSeven</a:t>
            </a:r>
            <a:endParaRPr lang="en-US" sz="2000" dirty="0">
              <a:ea typeface="+mn-ea"/>
            </a:endParaRPr>
          </a:p>
          <a:p>
            <a:pPr lvl="1">
              <a:lnSpc>
                <a:spcPct val="90000"/>
              </a:lnSpc>
              <a:buFont typeface="Arial"/>
              <a:buChar char="–"/>
              <a:defRPr/>
            </a:pPr>
            <a:endParaRPr lang="en-US" sz="2000" dirty="0">
              <a:ea typeface="+mn-ea"/>
            </a:endParaRPr>
          </a:p>
          <a:p>
            <a:pPr>
              <a:lnSpc>
                <a:spcPct val="90000"/>
              </a:lnSpc>
              <a:buFont typeface="Arial"/>
              <a:buChar char="•"/>
              <a:defRPr/>
            </a:pPr>
            <a:r>
              <a:rPr lang="en-US" sz="2400" b="1" dirty="0">
                <a:solidFill>
                  <a:srgbClr val="FF3300"/>
                </a:solidFill>
                <a:ea typeface="+mn-ea"/>
              </a:rPr>
              <a:t>2001- :</a:t>
            </a:r>
            <a:r>
              <a:rPr lang="en-US" sz="2400" dirty="0">
                <a:ea typeface="+mn-ea"/>
              </a:rPr>
              <a:t> Worms</a:t>
            </a:r>
          </a:p>
          <a:p>
            <a:pPr lvl="1">
              <a:lnSpc>
                <a:spcPct val="90000"/>
              </a:lnSpc>
              <a:buFont typeface="Arial"/>
              <a:buChar char="–"/>
              <a:defRPr/>
            </a:pPr>
            <a:r>
              <a:rPr lang="en-US" sz="2000" dirty="0">
                <a:ea typeface="+mn-ea"/>
              </a:rPr>
              <a:t>Code Red, Blaster, </a:t>
            </a:r>
            <a:r>
              <a:rPr lang="en-US" sz="2000" dirty="0" err="1">
                <a:ea typeface="+mn-ea"/>
              </a:rPr>
              <a:t>Sasser</a:t>
            </a:r>
            <a:endParaRPr lang="en-US" sz="2000" dirty="0">
              <a:ea typeface="+mn-ea"/>
            </a:endParaRPr>
          </a:p>
        </p:txBody>
      </p:sp>
      <p:sp>
        <p:nvSpPr>
          <p:cNvPr id="67588" name="Text Box 4">
            <a:extLst>
              <a:ext uri="{FF2B5EF4-FFF2-40B4-BE49-F238E27FC236}">
                <a16:creationId xmlns:a16="http://schemas.microsoft.com/office/drawing/2014/main" id="{1E113DDA-E404-AA42-8B47-548E99F3A9EE}"/>
              </a:ext>
            </a:extLst>
          </p:cNvPr>
          <p:cNvSpPr txBox="1">
            <a:spLocks noChangeArrowheads="1"/>
          </p:cNvSpPr>
          <p:nvPr/>
        </p:nvSpPr>
        <p:spPr bwMode="auto">
          <a:xfrm>
            <a:off x="8811767" y="2768516"/>
            <a:ext cx="2542032" cy="1015663"/>
          </a:xfrm>
          <a:prstGeom prst="rect">
            <a:avLst/>
          </a:prstGeom>
          <a:solidFill>
            <a:srgbClr val="D9D9D9"/>
          </a:solidFill>
          <a:ln>
            <a:noFill/>
          </a:ln>
          <a:effec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b="1" dirty="0">
                <a:solidFill>
                  <a:srgbClr val="FF3300"/>
                </a:solidFill>
              </a:rPr>
              <a:t>Put these pieces together and add a controller…</a:t>
            </a:r>
          </a:p>
        </p:txBody>
      </p:sp>
      <p:sp>
        <p:nvSpPr>
          <p:cNvPr id="67589" name="Line 5">
            <a:extLst>
              <a:ext uri="{FF2B5EF4-FFF2-40B4-BE49-F238E27FC236}">
                <a16:creationId xmlns:a16="http://schemas.microsoft.com/office/drawing/2014/main" id="{06F10B90-C9C9-3641-8D58-80CDE83742AE}"/>
              </a:ext>
            </a:extLst>
          </p:cNvPr>
          <p:cNvSpPr>
            <a:spLocks noChangeShapeType="1"/>
          </p:cNvSpPr>
          <p:nvPr/>
        </p:nvSpPr>
        <p:spPr bwMode="auto">
          <a:xfrm flipH="1">
            <a:off x="6096000" y="5562600"/>
            <a:ext cx="960438"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7590" name="Text Box 6">
            <a:extLst>
              <a:ext uri="{FF2B5EF4-FFF2-40B4-BE49-F238E27FC236}">
                <a16:creationId xmlns:a16="http://schemas.microsoft.com/office/drawing/2014/main" id="{30929839-166E-F744-BA63-2A62A78F4392}"/>
              </a:ext>
            </a:extLst>
          </p:cNvPr>
          <p:cNvSpPr txBox="1">
            <a:spLocks noChangeArrowheads="1"/>
          </p:cNvSpPr>
          <p:nvPr/>
        </p:nvSpPr>
        <p:spPr bwMode="auto">
          <a:xfrm>
            <a:off x="7010400" y="5181600"/>
            <a:ext cx="3200400" cy="641350"/>
          </a:xfrm>
          <a:prstGeom prst="rect">
            <a:avLst/>
          </a:prstGeom>
          <a:solidFill>
            <a:srgbClr val="D9D9D9"/>
          </a:solidFill>
          <a:ln>
            <a:noFill/>
          </a:ln>
          <a:effectLst/>
        </p:spPr>
        <p:txBody>
          <a:bodyPr>
            <a:spAutoFit/>
          </a:bodyPr>
          <a:lstStyle/>
          <a:p>
            <a:pPr>
              <a:spcBef>
                <a:spcPct val="50000"/>
              </a:spcBef>
              <a:defRPr/>
            </a:pPr>
            <a:r>
              <a:rPr lang="en-US" b="1" dirty="0">
                <a:solidFill>
                  <a:srgbClr val="FF3300"/>
                </a:solidFill>
                <a:latin typeface="Arial" charset="0"/>
                <a:ea typeface="ＭＳ Ｐゴシック" charset="0"/>
              </a:rPr>
              <a:t>Fast spreading capabilities pose big threat</a:t>
            </a:r>
          </a:p>
        </p:txBody>
      </p:sp>
    </p:spTree>
    <p:extLst>
      <p:ext uri="{BB962C8B-B14F-4D97-AF65-F5344CB8AC3E}">
        <p14:creationId xmlns:p14="http://schemas.microsoft.com/office/powerpoint/2010/main" val="3678396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5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75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DENIAL of SERVICE</a:t>
            </a:r>
          </a:p>
        </p:txBody>
      </p:sp>
    </p:spTree>
    <p:extLst>
      <p:ext uri="{BB962C8B-B14F-4D97-AF65-F5344CB8AC3E}">
        <p14:creationId xmlns:p14="http://schemas.microsoft.com/office/powerpoint/2010/main" val="46945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FF32896-CC18-2642-BC95-41B03E2E5D1E}"/>
              </a:ext>
            </a:extLst>
          </p:cNvPr>
          <p:cNvSpPr>
            <a:spLocks noGrp="1" noChangeArrowheads="1"/>
          </p:cNvSpPr>
          <p:nvPr>
            <p:ph type="title"/>
          </p:nvPr>
        </p:nvSpPr>
        <p:spPr/>
        <p:txBody>
          <a:bodyPr/>
          <a:lstStyle/>
          <a:p>
            <a:r>
              <a:rPr lang="en-US" altLang="en-US" dirty="0"/>
              <a:t>Putting It Together</a:t>
            </a:r>
          </a:p>
        </p:txBody>
      </p:sp>
      <p:pic>
        <p:nvPicPr>
          <p:cNvPr id="76802" name="Picture 3">
            <a:extLst>
              <a:ext uri="{FF2B5EF4-FFF2-40B4-BE49-F238E27FC236}">
                <a16:creationId xmlns:a16="http://schemas.microsoft.com/office/drawing/2014/main" id="{43D6C0DE-7641-8D46-A73E-43CCC070B98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t="3696" b="3696"/>
          <a:stretch>
            <a:fillRect/>
          </a:stretch>
        </p:blipFill>
        <p:spPr>
          <a:xfrm>
            <a:off x="1286256" y="1951038"/>
            <a:ext cx="4013200" cy="3373123"/>
          </a:xfrm>
        </p:spPr>
      </p:pic>
      <p:sp>
        <p:nvSpPr>
          <p:cNvPr id="69636" name="Rectangle 4">
            <a:extLst>
              <a:ext uri="{FF2B5EF4-FFF2-40B4-BE49-F238E27FC236}">
                <a16:creationId xmlns:a16="http://schemas.microsoft.com/office/drawing/2014/main" id="{D43F5067-F7D8-2248-9A52-CD89190AFB1C}"/>
              </a:ext>
            </a:extLst>
          </p:cNvPr>
          <p:cNvSpPr>
            <a:spLocks noGrp="1" noChangeArrowheads="1"/>
          </p:cNvSpPr>
          <p:nvPr>
            <p:ph type="body" sz="half" idx="2"/>
          </p:nvPr>
        </p:nvSpPr>
        <p:spPr>
          <a:xfrm>
            <a:off x="6324600" y="1951038"/>
            <a:ext cx="4038600" cy="3611562"/>
          </a:xfrm>
        </p:spPr>
        <p:txBody>
          <a:bodyPr rtlCol="0">
            <a:normAutofit fontScale="85000" lnSpcReduction="20000"/>
          </a:bodyPr>
          <a:lstStyle/>
          <a:p>
            <a:pPr>
              <a:buClr>
                <a:schemeClr val="tx1"/>
              </a:buClr>
              <a:buFont typeface="Wingdings" charset="0"/>
              <a:buAutoNum type="arabicPeriod"/>
              <a:defRPr/>
            </a:pPr>
            <a:r>
              <a:rPr lang="en-US" sz="2000" dirty="0"/>
              <a:t>Miscreant (</a:t>
            </a:r>
            <a:r>
              <a:rPr lang="en-US" sz="2000" dirty="0" err="1"/>
              <a:t>botherd</a:t>
            </a:r>
            <a:r>
              <a:rPr lang="en-US" sz="2000" dirty="0"/>
              <a:t>) launches worm, virus, or other mechanism to infect Windows machine.</a:t>
            </a:r>
          </a:p>
          <a:p>
            <a:pPr>
              <a:buClr>
                <a:schemeClr val="tx1"/>
              </a:buClr>
              <a:buFont typeface="Wingdings" charset="0"/>
              <a:buAutoNum type="arabicPeriod"/>
              <a:defRPr/>
            </a:pPr>
            <a:endParaRPr lang="en-US" sz="2000" dirty="0"/>
          </a:p>
          <a:p>
            <a:pPr>
              <a:buClr>
                <a:schemeClr val="tx1"/>
              </a:buClr>
              <a:buFont typeface="Wingdings" charset="0"/>
              <a:buAutoNum type="arabicPeriod"/>
              <a:defRPr/>
            </a:pPr>
            <a:r>
              <a:rPr lang="en-US" sz="2000" dirty="0"/>
              <a:t>Infected machines contact botnet controller. </a:t>
            </a:r>
          </a:p>
          <a:p>
            <a:pPr>
              <a:buClr>
                <a:schemeClr val="tx1"/>
              </a:buClr>
              <a:buFont typeface="Wingdings" charset="0"/>
              <a:buAutoNum type="arabicPeriod"/>
              <a:defRPr/>
            </a:pPr>
            <a:endParaRPr lang="en-US" sz="2000" dirty="0"/>
          </a:p>
          <a:p>
            <a:pPr>
              <a:buClr>
                <a:schemeClr val="tx1"/>
              </a:buClr>
              <a:buFont typeface="Wingdings" charset="0"/>
              <a:buAutoNum type="arabicPeriod"/>
              <a:defRPr/>
            </a:pPr>
            <a:r>
              <a:rPr lang="en-US" sz="2000" dirty="0"/>
              <a:t>Spammer (sponsor) pays miscreant for use of botnet.</a:t>
            </a:r>
          </a:p>
          <a:p>
            <a:pPr>
              <a:buClr>
                <a:schemeClr val="tx1"/>
              </a:buClr>
              <a:buFont typeface="Wingdings" charset="0"/>
              <a:buAutoNum type="arabicPeriod"/>
              <a:defRPr/>
            </a:pPr>
            <a:endParaRPr lang="en-US" sz="2000" dirty="0"/>
          </a:p>
          <a:p>
            <a:pPr>
              <a:buClr>
                <a:schemeClr val="tx1"/>
              </a:buClr>
              <a:buFont typeface="Wingdings" charset="0"/>
              <a:buAutoNum type="arabicPeriod"/>
              <a:defRPr/>
            </a:pPr>
            <a:r>
              <a:rPr lang="en-US" sz="2000" dirty="0"/>
              <a:t>Spammer uses botnet to send spam emails.  </a:t>
            </a:r>
          </a:p>
        </p:txBody>
      </p:sp>
      <p:sp>
        <p:nvSpPr>
          <p:cNvPr id="76804" name="TextBox 1">
            <a:extLst>
              <a:ext uri="{FF2B5EF4-FFF2-40B4-BE49-F238E27FC236}">
                <a16:creationId xmlns:a16="http://schemas.microsoft.com/office/drawing/2014/main" id="{B979D380-38BA-0B46-B2A5-8B522DBFA8D3}"/>
              </a:ext>
            </a:extLst>
          </p:cNvPr>
          <p:cNvSpPr txBox="1">
            <a:spLocks noChangeArrowheads="1"/>
          </p:cNvSpPr>
          <p:nvPr/>
        </p:nvSpPr>
        <p:spPr bwMode="auto">
          <a:xfrm>
            <a:off x="1981200" y="6324600"/>
            <a:ext cx="426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Source: Wikipedia</a:t>
            </a:r>
          </a:p>
        </p:txBody>
      </p:sp>
    </p:spTree>
    <p:extLst>
      <p:ext uri="{BB962C8B-B14F-4D97-AF65-F5344CB8AC3E}">
        <p14:creationId xmlns:p14="http://schemas.microsoft.com/office/powerpoint/2010/main" val="1779242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88DC73C3-D15E-9648-8837-7584980B34C0}"/>
              </a:ext>
            </a:extLst>
          </p:cNvPr>
          <p:cNvSpPr>
            <a:spLocks noGrp="1" noChangeArrowheads="1"/>
          </p:cNvSpPr>
          <p:nvPr>
            <p:ph type="title"/>
          </p:nvPr>
        </p:nvSpPr>
        <p:spPr/>
        <p:txBody>
          <a:bodyPr/>
          <a:lstStyle/>
          <a:p>
            <a:r>
              <a:rPr lang="en-US" altLang="en-US"/>
              <a:t>Botnet Usage </a:t>
            </a:r>
          </a:p>
        </p:txBody>
      </p:sp>
      <p:sp>
        <p:nvSpPr>
          <p:cNvPr id="16387" name="Rectangle 3">
            <a:extLst>
              <a:ext uri="{FF2B5EF4-FFF2-40B4-BE49-F238E27FC236}">
                <a16:creationId xmlns:a16="http://schemas.microsoft.com/office/drawing/2014/main" id="{6D76C10F-58D5-C74A-BE65-25A7074146A2}"/>
              </a:ext>
            </a:extLst>
          </p:cNvPr>
          <p:cNvSpPr>
            <a:spLocks noGrp="1" noChangeArrowheads="1"/>
          </p:cNvSpPr>
          <p:nvPr>
            <p:ph idx="1"/>
          </p:nvPr>
        </p:nvSpPr>
        <p:spPr/>
        <p:txBody>
          <a:bodyPr rtlCol="0">
            <a:normAutofit/>
          </a:bodyPr>
          <a:lstStyle/>
          <a:p>
            <a:pPr>
              <a:buFont typeface="Arial"/>
              <a:buChar char="•"/>
              <a:defRPr/>
            </a:pPr>
            <a:r>
              <a:rPr lang="en-US" dirty="0">
                <a:latin typeface="Calibri" panose="020F0502020204030204" pitchFamily="34" charset="0"/>
                <a:cs typeface="Calibri" panose="020F0502020204030204" pitchFamily="34" charset="0"/>
              </a:rPr>
              <a:t>DDoS</a:t>
            </a:r>
          </a:p>
          <a:p>
            <a:pPr>
              <a:buFont typeface="Arial"/>
              <a:buChar char="•"/>
              <a:defRPr/>
            </a:pPr>
            <a:r>
              <a:rPr lang="en-US" dirty="0">
                <a:latin typeface="Calibri" panose="020F0502020204030204" pitchFamily="34" charset="0"/>
                <a:cs typeface="Calibri" panose="020F0502020204030204" pitchFamily="34" charset="0"/>
              </a:rPr>
              <a:t>Spam</a:t>
            </a:r>
          </a:p>
          <a:p>
            <a:pPr>
              <a:buFont typeface="Arial"/>
              <a:buChar char="•"/>
              <a:defRPr/>
            </a:pPr>
            <a:r>
              <a:rPr lang="en-US" dirty="0">
                <a:latin typeface="Calibri" panose="020F0502020204030204" pitchFamily="34" charset="0"/>
                <a:cs typeface="Calibri" panose="020F0502020204030204" pitchFamily="34" charset="0"/>
              </a:rPr>
              <a:t>Sniffing traffic</a:t>
            </a:r>
          </a:p>
          <a:p>
            <a:pPr>
              <a:buFont typeface="Arial"/>
              <a:buChar char="•"/>
              <a:defRPr/>
            </a:pPr>
            <a:r>
              <a:rPr lang="en-US" dirty="0" err="1">
                <a:latin typeface="Calibri" panose="020F0502020204030204" pitchFamily="34" charset="0"/>
                <a:cs typeface="Calibri" panose="020F0502020204030204" pitchFamily="34" charset="0"/>
              </a:rPr>
              <a:t>Keylogging</a:t>
            </a:r>
            <a:endParaRPr lang="en-US" dirty="0">
              <a:latin typeface="Calibri" panose="020F0502020204030204" pitchFamily="34" charset="0"/>
              <a:cs typeface="Calibri" panose="020F0502020204030204" pitchFamily="34" charset="0"/>
            </a:endParaRPr>
          </a:p>
          <a:p>
            <a:pPr>
              <a:buFont typeface="Arial"/>
              <a:buChar char="•"/>
              <a:defRPr/>
            </a:pPr>
            <a:r>
              <a:rPr lang="en-US" dirty="0">
                <a:latin typeface="Calibri" panose="020F0502020204030204" pitchFamily="34" charset="0"/>
                <a:cs typeface="Calibri" panose="020F0502020204030204" pitchFamily="34" charset="0"/>
              </a:rPr>
              <a:t>Installing Advertisement Add-ons and Browser Helper Objects (BHOs)</a:t>
            </a:r>
          </a:p>
          <a:p>
            <a:pPr>
              <a:buFont typeface="Arial"/>
              <a:buChar char="•"/>
              <a:defRPr/>
            </a:pPr>
            <a:r>
              <a:rPr lang="en-US" dirty="0">
                <a:latin typeface="Calibri" panose="020F0502020204030204" pitchFamily="34" charset="0"/>
                <a:cs typeface="Calibri" panose="020F0502020204030204" pitchFamily="34" charset="0"/>
              </a:rPr>
              <a:t>Manipulating online polls/games</a:t>
            </a:r>
          </a:p>
          <a:p>
            <a:pPr>
              <a:buFont typeface="Arial"/>
              <a:buChar char="•"/>
              <a:defRPr/>
            </a:pPr>
            <a:r>
              <a:rPr lang="en-US" dirty="0">
                <a:latin typeface="Calibri" panose="020F0502020204030204" pitchFamily="34" charset="0"/>
                <a:cs typeface="Calibri" panose="020F0502020204030204" pitchFamily="34" charset="0"/>
              </a:rPr>
              <a:t>Mass ID theft</a:t>
            </a:r>
          </a:p>
        </p:txBody>
      </p:sp>
    </p:spTree>
    <p:extLst>
      <p:ext uri="{BB962C8B-B14F-4D97-AF65-F5344CB8AC3E}">
        <p14:creationId xmlns:p14="http://schemas.microsoft.com/office/powerpoint/2010/main" val="83289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a:cs typeface="+mj-cs"/>
              </a:rPr>
              <a:t>Internet</a:t>
            </a:r>
            <a:r>
              <a:rPr lang="ja-JP" altLang="en-US">
                <a:latin typeface="Arial"/>
                <a:cs typeface="+mj-cs"/>
              </a:rPr>
              <a:t>’</a:t>
            </a:r>
            <a:r>
              <a:rPr lang="en-US">
                <a:cs typeface="+mj-cs"/>
              </a:rPr>
              <a:t>s Design: Insecure</a:t>
            </a:r>
          </a:p>
        </p:txBody>
      </p:sp>
      <p:sp>
        <p:nvSpPr>
          <p:cNvPr id="73731" name="Rectangle 3"/>
          <p:cNvSpPr>
            <a:spLocks noGrp="1" noChangeArrowheads="1"/>
          </p:cNvSpPr>
          <p:nvPr>
            <p:ph idx="1"/>
          </p:nvPr>
        </p:nvSpPr>
        <p:spPr/>
        <p:txBody>
          <a:bodyPr/>
          <a:lstStyle/>
          <a:p>
            <a:pPr marL="609585" indent="-609585">
              <a:defRPr/>
            </a:pPr>
            <a:r>
              <a:rPr lang="en-US">
                <a:cs typeface="+mn-cs"/>
              </a:rPr>
              <a:t>Designed for simplicity</a:t>
            </a:r>
          </a:p>
          <a:p>
            <a:pPr marL="609585" indent="-609585">
              <a:defRPr/>
            </a:pPr>
            <a:endParaRPr lang="en-US">
              <a:cs typeface="+mn-cs"/>
            </a:endParaRPr>
          </a:p>
          <a:p>
            <a:pPr marL="609585" indent="-609585">
              <a:defRPr/>
            </a:pPr>
            <a:r>
              <a:rPr lang="ja-JP" altLang="en-US">
                <a:latin typeface="Arial"/>
                <a:cs typeface="+mn-cs"/>
              </a:rPr>
              <a:t>“</a:t>
            </a:r>
            <a:r>
              <a:rPr lang="en-US">
                <a:cs typeface="+mn-cs"/>
              </a:rPr>
              <a:t>On by default</a:t>
            </a:r>
            <a:r>
              <a:rPr lang="ja-JP" altLang="en-US">
                <a:latin typeface="Arial"/>
                <a:cs typeface="+mn-cs"/>
              </a:rPr>
              <a:t>”</a:t>
            </a:r>
            <a:r>
              <a:rPr lang="en-US">
                <a:cs typeface="+mn-cs"/>
              </a:rPr>
              <a:t> design</a:t>
            </a:r>
          </a:p>
          <a:p>
            <a:pPr marL="609585" indent="-609585">
              <a:defRPr/>
            </a:pPr>
            <a:endParaRPr lang="en-US">
              <a:cs typeface="+mn-cs"/>
            </a:endParaRPr>
          </a:p>
          <a:p>
            <a:pPr marL="609585" indent="-609585">
              <a:defRPr/>
            </a:pPr>
            <a:r>
              <a:rPr lang="en-US">
                <a:cs typeface="+mn-cs"/>
              </a:rPr>
              <a:t>Readily available zombie machines</a:t>
            </a:r>
          </a:p>
          <a:p>
            <a:pPr marL="609585" indent="-609585">
              <a:defRPr/>
            </a:pPr>
            <a:endParaRPr lang="en-US">
              <a:cs typeface="+mn-cs"/>
            </a:endParaRPr>
          </a:p>
          <a:p>
            <a:pPr marL="609585" indent="-609585">
              <a:defRPr/>
            </a:pPr>
            <a:r>
              <a:rPr lang="en-US">
                <a:cs typeface="+mn-cs"/>
              </a:rPr>
              <a:t>Attacks look like normal traffic</a:t>
            </a:r>
          </a:p>
          <a:p>
            <a:pPr marL="609585" indent="-609585">
              <a:defRPr/>
            </a:pPr>
            <a:endParaRPr lang="en-US">
              <a:cs typeface="+mn-cs"/>
            </a:endParaRPr>
          </a:p>
          <a:p>
            <a:pPr marL="609585" indent="-609585">
              <a:defRPr/>
            </a:pPr>
            <a:r>
              <a:rPr lang="en-US">
                <a:cs typeface="+mn-cs"/>
              </a:rPr>
              <a:t>Internet</a:t>
            </a:r>
            <a:r>
              <a:rPr lang="ja-JP" altLang="en-US">
                <a:latin typeface="Arial"/>
                <a:cs typeface="+mn-cs"/>
              </a:rPr>
              <a:t>’</a:t>
            </a:r>
            <a:r>
              <a:rPr lang="en-US">
                <a:cs typeface="+mn-cs"/>
              </a:rPr>
              <a:t>s federated operation obstructs cooperation for diagnosis/mitigation</a:t>
            </a:r>
          </a:p>
        </p:txBody>
      </p:sp>
    </p:spTree>
    <p:extLst>
      <p:ext uri="{BB962C8B-B14F-4D97-AF65-F5344CB8AC3E}">
        <p14:creationId xmlns:p14="http://schemas.microsoft.com/office/powerpoint/2010/main" val="66095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1">
                <a:solidFill>
                  <a:srgbClr val="FF0000"/>
                </a:solidFill>
                <a:latin typeface="+mj-lt"/>
                <a:ea typeface="+mj-ea"/>
                <a:cs typeface="ＭＳ Ｐゴシック" charset="0"/>
              </a:defRPr>
            </a:lvl1pPr>
            <a:lvl2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5pPr>
            <a:lvl6pPr marL="342900" algn="l" rtl="0" fontAlgn="base">
              <a:spcBef>
                <a:spcPct val="0"/>
              </a:spcBef>
              <a:spcAft>
                <a:spcPct val="0"/>
              </a:spcAft>
              <a:defRPr sz="3000" b="1">
                <a:solidFill>
                  <a:srgbClr val="FF0000"/>
                </a:solidFill>
                <a:latin typeface="Arial" charset="0"/>
                <a:ea typeface="ＭＳ Ｐゴシック" charset="0"/>
              </a:defRPr>
            </a:lvl6pPr>
            <a:lvl7pPr marL="685800" algn="l" rtl="0" fontAlgn="base">
              <a:spcBef>
                <a:spcPct val="0"/>
              </a:spcBef>
              <a:spcAft>
                <a:spcPct val="0"/>
              </a:spcAft>
              <a:defRPr sz="3000" b="1">
                <a:solidFill>
                  <a:srgbClr val="FF0000"/>
                </a:solidFill>
                <a:latin typeface="Arial" charset="0"/>
                <a:ea typeface="ＭＳ Ｐゴシック" charset="0"/>
              </a:defRPr>
            </a:lvl7pPr>
            <a:lvl8pPr marL="1028700" algn="l" rtl="0" fontAlgn="base">
              <a:spcBef>
                <a:spcPct val="0"/>
              </a:spcBef>
              <a:spcAft>
                <a:spcPct val="0"/>
              </a:spcAft>
              <a:defRPr sz="3000" b="1">
                <a:solidFill>
                  <a:srgbClr val="FF0000"/>
                </a:solidFill>
                <a:latin typeface="Arial" charset="0"/>
                <a:ea typeface="ＭＳ Ｐゴシック" charset="0"/>
              </a:defRPr>
            </a:lvl8pPr>
            <a:lvl9pPr marL="1371600" algn="l" rtl="0" fontAlgn="base">
              <a:spcBef>
                <a:spcPct val="0"/>
              </a:spcBef>
              <a:spcAft>
                <a:spcPct val="0"/>
              </a:spcAft>
              <a:defRPr sz="3000" b="1">
                <a:solidFill>
                  <a:srgbClr val="FF0000"/>
                </a:solidFill>
                <a:latin typeface="Arial" charset="0"/>
                <a:ea typeface="ＭＳ Ｐゴシック" charset="0"/>
              </a:defRPr>
            </a:lvl9pPr>
          </a:lstStyle>
          <a:p>
            <a:pPr eaLnBrk="1" hangingPunct="1">
              <a:defRPr/>
            </a:pPr>
            <a:r>
              <a:rPr lang="en-US"/>
              <a:t>Click to edit Master title style</a:t>
            </a:r>
            <a:endParaRPr lang="en-US">
              <a:cs typeface="+mj-cs"/>
            </a:endParaRPr>
          </a:p>
        </p:txBody>
      </p:sp>
      <p:sp>
        <p:nvSpPr>
          <p:cNvPr id="89091" name="Rectangle 3"/>
          <p:cNvSpPr>
            <a:spLocks noGrp="1" noChangeArrowheads="1"/>
          </p:cNvSpPr>
          <p:nvPr>
            <p:ph idx="1"/>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35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vert="horz" wrap="square" lIns="92075" tIns="46039" rIns="92075" bIns="46039" numCol="1" anchor="ctr" anchorCtr="0" compatLnSpc="1">
            <a:prstTxWarp prst="textNoShape">
              <a:avLst/>
            </a:prstTxWarp>
          </a:bodyPr>
          <a:lstStyle/>
          <a:p>
            <a:pPr eaLnBrk="1" hangingPunct="1">
              <a:defRPr/>
            </a:pPr>
            <a:r>
              <a:rPr lang="en-US">
                <a:cs typeface="+mj-cs"/>
              </a:rPr>
              <a:t>Eavesdropping - Message Interception (Attack on Confidentiality)</a:t>
            </a:r>
          </a:p>
        </p:txBody>
      </p:sp>
      <p:sp>
        <p:nvSpPr>
          <p:cNvPr id="53251" name="Rectangle 3"/>
          <p:cNvSpPr>
            <a:spLocks noGrp="1" noChangeArrowheads="1"/>
          </p:cNvSpPr>
          <p:nvPr>
            <p:ph idx="1"/>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cs typeface="+mn-cs"/>
            </a:endParaRPr>
          </a:p>
        </p:txBody>
      </p:sp>
      <p:sp>
        <p:nvSpPr>
          <p:cNvPr id="53252" name="Rectangle 4"/>
          <p:cNvSpPr>
            <a:spLocks noChangeArrowheads="1"/>
          </p:cNvSpPr>
          <p:nvPr/>
        </p:nvSpPr>
        <p:spPr bwMode="auto">
          <a:xfrm>
            <a:off x="3282951" y="4044951"/>
            <a:ext cx="6540500" cy="2425700"/>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3253" name="Oval 5"/>
          <p:cNvSpPr>
            <a:spLocks noChangeArrowheads="1"/>
          </p:cNvSpPr>
          <p:nvPr/>
        </p:nvSpPr>
        <p:spPr bwMode="auto">
          <a:xfrm>
            <a:off x="39687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3254" name="Oval 6"/>
          <p:cNvSpPr>
            <a:spLocks noChangeArrowheads="1"/>
          </p:cNvSpPr>
          <p:nvPr/>
        </p:nvSpPr>
        <p:spPr bwMode="auto">
          <a:xfrm>
            <a:off x="80835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3255" name="Line 7"/>
          <p:cNvSpPr>
            <a:spLocks noChangeShapeType="1"/>
          </p:cNvSpPr>
          <p:nvPr/>
        </p:nvSpPr>
        <p:spPr bwMode="auto">
          <a:xfrm>
            <a:off x="5029200" y="4876800"/>
            <a:ext cx="3048000" cy="0"/>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40967" name="Rectangle 8"/>
          <p:cNvSpPr>
            <a:spLocks noChangeArrowheads="1"/>
          </p:cNvSpPr>
          <p:nvPr/>
        </p:nvSpPr>
        <p:spPr bwMode="auto">
          <a:xfrm>
            <a:off x="4327526" y="4632325"/>
            <a:ext cx="408766"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A</a:t>
            </a:r>
          </a:p>
        </p:txBody>
      </p:sp>
      <p:sp>
        <p:nvSpPr>
          <p:cNvPr id="40968" name="Rectangle 9"/>
          <p:cNvSpPr>
            <a:spLocks noChangeArrowheads="1"/>
          </p:cNvSpPr>
          <p:nvPr/>
        </p:nvSpPr>
        <p:spPr bwMode="auto">
          <a:xfrm>
            <a:off x="8442326" y="4556125"/>
            <a:ext cx="391133"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53258" name="Arc 10"/>
          <p:cNvSpPr>
            <a:spLocks/>
          </p:cNvSpPr>
          <p:nvPr/>
        </p:nvSpPr>
        <p:spPr bwMode="auto">
          <a:xfrm>
            <a:off x="5943601" y="4878388"/>
            <a:ext cx="763588" cy="9906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40970" name="Rectangle 11"/>
          <p:cNvSpPr>
            <a:spLocks noChangeArrowheads="1"/>
          </p:cNvSpPr>
          <p:nvPr/>
        </p:nvSpPr>
        <p:spPr bwMode="auto">
          <a:xfrm>
            <a:off x="5851526" y="5927725"/>
            <a:ext cx="1877117"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Eavesdropper</a:t>
            </a:r>
          </a:p>
        </p:txBody>
      </p:sp>
    </p:spTree>
    <p:extLst>
      <p:ext uri="{BB962C8B-B14F-4D97-AF65-F5344CB8AC3E}">
        <p14:creationId xmlns:p14="http://schemas.microsoft.com/office/powerpoint/2010/main" val="190075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a:cs typeface="+mj-cs"/>
              </a:rPr>
              <a:t>Eavesdropping Attack: Example</a:t>
            </a:r>
          </a:p>
        </p:txBody>
      </p:sp>
      <p:sp>
        <p:nvSpPr>
          <p:cNvPr id="81923" name="Rectangle 3"/>
          <p:cNvSpPr>
            <a:spLocks noGrp="1" noChangeArrowheads="1"/>
          </p:cNvSpPr>
          <p:nvPr>
            <p:ph idx="1"/>
          </p:nvPr>
        </p:nvSpPr>
        <p:spPr/>
        <p:txBody>
          <a:bodyPr/>
          <a:lstStyle/>
          <a:p>
            <a:pPr eaLnBrk="1" hangingPunct="1">
              <a:defRPr/>
            </a:pPr>
            <a:r>
              <a:rPr lang="en-US">
                <a:cs typeface="+mn-cs"/>
              </a:rPr>
              <a:t>tcpdump with promiscuous network interface</a:t>
            </a:r>
          </a:p>
          <a:p>
            <a:pPr lvl="1" eaLnBrk="1" hangingPunct="1">
              <a:defRPr/>
            </a:pPr>
            <a:r>
              <a:rPr lang="en-US"/>
              <a:t>On a switched network, what can you see?</a:t>
            </a:r>
          </a:p>
          <a:p>
            <a:pPr lvl="1" eaLnBrk="1" hangingPunct="1">
              <a:defRPr/>
            </a:pPr>
            <a:endParaRPr lang="en-US"/>
          </a:p>
          <a:p>
            <a:pPr eaLnBrk="1" hangingPunct="1">
              <a:defRPr/>
            </a:pPr>
            <a:r>
              <a:rPr lang="en-US">
                <a:cs typeface="+mn-cs"/>
              </a:rPr>
              <a:t>What might the following traffic types reveal about communications?</a:t>
            </a:r>
          </a:p>
          <a:p>
            <a:pPr lvl="1" eaLnBrk="1" hangingPunct="1">
              <a:defRPr/>
            </a:pPr>
            <a:r>
              <a:rPr lang="en-US"/>
              <a:t>DNS lookups (and replies)</a:t>
            </a:r>
          </a:p>
          <a:p>
            <a:pPr lvl="1" eaLnBrk="1" hangingPunct="1">
              <a:defRPr/>
            </a:pPr>
            <a:r>
              <a:rPr lang="en-US"/>
              <a:t>IP packets without payloads (headers only)</a:t>
            </a:r>
          </a:p>
          <a:p>
            <a:pPr lvl="1" eaLnBrk="1" hangingPunct="1">
              <a:defRPr/>
            </a:pPr>
            <a:r>
              <a:rPr lang="en-US"/>
              <a:t>Payloads</a:t>
            </a:r>
          </a:p>
          <a:p>
            <a:pPr lvl="1" eaLnBrk="1" hangingPunct="1">
              <a:defRPr/>
            </a:pPr>
            <a:endParaRPr lang="en-US"/>
          </a:p>
        </p:txBody>
      </p:sp>
    </p:spTree>
    <p:extLst>
      <p:ext uri="{BB962C8B-B14F-4D97-AF65-F5344CB8AC3E}">
        <p14:creationId xmlns:p14="http://schemas.microsoft.com/office/powerpoint/2010/main" val="406254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wrap="square" lIns="92075" tIns="46039" rIns="92075" bIns="46039" numCol="1" anchor="ctr" anchorCtr="0" compatLnSpc="1">
            <a:prstTxWarp prst="textNoShape">
              <a:avLst/>
            </a:prstTxWarp>
          </a:bodyPr>
          <a:lstStyle/>
          <a:p>
            <a:pPr eaLnBrk="1" hangingPunct="1">
              <a:defRPr/>
            </a:pPr>
            <a:r>
              <a:rPr lang="en-US">
                <a:cs typeface="+mj-cs"/>
              </a:rPr>
              <a:t>Authenticity Attack - Fabrication</a:t>
            </a:r>
          </a:p>
        </p:txBody>
      </p:sp>
      <p:sp>
        <p:nvSpPr>
          <p:cNvPr id="55299" name="Rectangle 3"/>
          <p:cNvSpPr>
            <a:spLocks noGrp="1" noChangeArrowheads="1"/>
          </p:cNvSpPr>
          <p:nvPr>
            <p:ph idx="1"/>
          </p:nvPr>
        </p:nvSpPr>
        <p:spPr bwMode="auto">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cs typeface="+mn-cs"/>
            </a:endParaRPr>
          </a:p>
        </p:txBody>
      </p:sp>
      <p:sp>
        <p:nvSpPr>
          <p:cNvPr id="55300" name="Rectangle 4"/>
          <p:cNvSpPr>
            <a:spLocks noChangeArrowheads="1"/>
          </p:cNvSpPr>
          <p:nvPr/>
        </p:nvSpPr>
        <p:spPr bwMode="auto">
          <a:xfrm>
            <a:off x="3282951" y="4044951"/>
            <a:ext cx="6540500" cy="2425700"/>
          </a:xfrm>
          <a:prstGeom prst="rect">
            <a:avLst/>
          </a:prstGeom>
          <a:solidFill>
            <a:schemeClr val="bg1"/>
          </a:solidFill>
          <a:ln w="12700">
            <a:solidFill>
              <a:schemeClr val="tx1"/>
            </a:solidFill>
            <a:miter lim="800000"/>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5301" name="Oval 5"/>
          <p:cNvSpPr>
            <a:spLocks noChangeArrowheads="1"/>
          </p:cNvSpPr>
          <p:nvPr/>
        </p:nvSpPr>
        <p:spPr bwMode="auto">
          <a:xfrm>
            <a:off x="39687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5302" name="Oval 6"/>
          <p:cNvSpPr>
            <a:spLocks noChangeArrowheads="1"/>
          </p:cNvSpPr>
          <p:nvPr/>
        </p:nvSpPr>
        <p:spPr bwMode="auto">
          <a:xfrm>
            <a:off x="8083551" y="4273551"/>
            <a:ext cx="1054100" cy="1054100"/>
          </a:xfrm>
          <a:prstGeom prst="ellipse">
            <a:avLst/>
          </a:prstGeom>
          <a:solidFill>
            <a:schemeClr val="accent1"/>
          </a:solidFill>
          <a:ln w="12700">
            <a:solidFill>
              <a:schemeClr val="tx1"/>
            </a:solidFill>
            <a:round/>
            <a:headEnd/>
            <a:tailEn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49158" name="Rectangle 7"/>
          <p:cNvSpPr>
            <a:spLocks noChangeArrowheads="1"/>
          </p:cNvSpPr>
          <p:nvPr/>
        </p:nvSpPr>
        <p:spPr bwMode="auto">
          <a:xfrm>
            <a:off x="4327526" y="4632325"/>
            <a:ext cx="408766"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A</a:t>
            </a:r>
          </a:p>
        </p:txBody>
      </p:sp>
      <p:sp>
        <p:nvSpPr>
          <p:cNvPr id="49159" name="Rectangle 8"/>
          <p:cNvSpPr>
            <a:spLocks noChangeArrowheads="1"/>
          </p:cNvSpPr>
          <p:nvPr/>
        </p:nvSpPr>
        <p:spPr bwMode="auto">
          <a:xfrm>
            <a:off x="8442326" y="4556125"/>
            <a:ext cx="391133"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9" rIns="92075" bIns="46039">
            <a:spAutoFit/>
          </a:bodyPr>
          <a:lstStyle/>
          <a:p>
            <a:pPr eaLnBrk="0" hangingPunct="0"/>
            <a:r>
              <a:rPr lang="en-US" sz="2400">
                <a:latin typeface="Times New Roman" charset="0"/>
              </a:rPr>
              <a:t>B</a:t>
            </a:r>
          </a:p>
        </p:txBody>
      </p:sp>
      <p:sp>
        <p:nvSpPr>
          <p:cNvPr id="49160" name="Rectangle 9"/>
          <p:cNvSpPr>
            <a:spLocks noChangeArrowheads="1"/>
          </p:cNvSpPr>
          <p:nvPr/>
        </p:nvSpPr>
        <p:spPr bwMode="auto">
          <a:xfrm>
            <a:off x="5851525" y="5927726"/>
            <a:ext cx="2976563" cy="4623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9" rIns="92075" bIns="46039">
            <a:spAutoFit/>
          </a:bodyPr>
          <a:lstStyle/>
          <a:p>
            <a:pPr eaLnBrk="0" hangingPunct="0"/>
            <a:r>
              <a:rPr lang="en-US" sz="2400">
                <a:latin typeface="Times New Roman" charset="0"/>
              </a:rPr>
              <a:t>Masquerader: from A</a:t>
            </a:r>
          </a:p>
        </p:txBody>
      </p:sp>
      <p:sp>
        <p:nvSpPr>
          <p:cNvPr id="55306" name="Line 10"/>
          <p:cNvSpPr>
            <a:spLocks noChangeShapeType="1"/>
          </p:cNvSpPr>
          <p:nvPr/>
        </p:nvSpPr>
        <p:spPr bwMode="auto">
          <a:xfrm>
            <a:off x="7315200" y="4876800"/>
            <a:ext cx="762000" cy="0"/>
          </a:xfrm>
          <a:prstGeom prst="line">
            <a:avLst/>
          </a:prstGeom>
          <a:noFill/>
          <a:ln w="12700">
            <a:solidFill>
              <a:schemeClr val="tx1"/>
            </a:solidFill>
            <a:round/>
            <a:headEnd type="none" w="sm" len="sm"/>
            <a:tailEnd type="stealth" w="med" len="med"/>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
        <p:nvSpPr>
          <p:cNvPr id="55307" name="Arc 11"/>
          <p:cNvSpPr>
            <a:spLocks/>
          </p:cNvSpPr>
          <p:nvPr/>
        </p:nvSpPr>
        <p:spPr bwMode="auto">
          <a:xfrm>
            <a:off x="6783388" y="4878388"/>
            <a:ext cx="533400" cy="914400"/>
          </a:xfrm>
          <a:custGeom>
            <a:avLst/>
            <a:gdLst>
              <a:gd name="G0" fmla="+- 21600 0 0"/>
              <a:gd name="G1" fmla="+- 21600 0 0"/>
              <a:gd name="G2" fmla="+- 21600 0 0"/>
              <a:gd name="T0" fmla="*/ 0 w 21600"/>
              <a:gd name="T1" fmla="*/ 21600 h 21600"/>
              <a:gd name="T2" fmla="*/ 2153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12700" cap="rnd">
            <a:solidFill>
              <a:schemeClr val="tx1"/>
            </a:solidFill>
            <a:round/>
            <a:headEnd type="none" w="sm" len="sm"/>
            <a:tailEnd type="none" w="sm" len="sm"/>
          </a:ln>
          <a:effectLst/>
        </p:spPr>
        <p:txBody>
          <a:bodyPr wrap="none" anchor="ctr"/>
          <a:lstStyle/>
          <a:p>
            <a:pPr eaLnBrk="0" hangingPunct="0">
              <a:spcBef>
                <a:spcPct val="20000"/>
              </a:spcBef>
              <a:buClr>
                <a:schemeClr val="bg1"/>
              </a:buClr>
              <a:buSzPct val="75000"/>
              <a:buFont typeface="Monotype Sorts" charset="2"/>
              <a:buChar char="•"/>
              <a:defRPr/>
            </a:pPr>
            <a:endParaRPr lang="en-US">
              <a:effectLst>
                <a:outerShdw blurRad="38100" dist="38100" dir="2700000" algn="tl">
                  <a:srgbClr val="000000">
                    <a:alpha val="43137"/>
                  </a:srgbClr>
                </a:outerShdw>
              </a:effectLst>
              <a:latin typeface="Times New Roman" charset="0"/>
            </a:endParaRPr>
          </a:p>
        </p:txBody>
      </p:sp>
    </p:spTree>
    <p:extLst>
      <p:ext uri="{BB962C8B-B14F-4D97-AF65-F5344CB8AC3E}">
        <p14:creationId xmlns:p14="http://schemas.microsoft.com/office/powerpoint/2010/main" val="4115974781"/>
      </p:ext>
    </p:extLst>
  </p:cSld>
  <p:clrMapOvr>
    <a:masterClrMapping/>
  </p:clrMapOvr>
</p:sld>
</file>

<file path=ppt/theme/theme1.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1673</Words>
  <Application>Microsoft Macintosh PowerPoint</Application>
  <PresentationFormat>Widescreen</PresentationFormat>
  <Paragraphs>372</Paragraphs>
  <Slides>41</Slides>
  <Notes>28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41</vt:i4>
      </vt:variant>
    </vt:vector>
  </HeadingPairs>
  <TitlesOfParts>
    <vt:vector size="56" baseType="lpstr">
      <vt:lpstr>Adobe Garamond Pro</vt:lpstr>
      <vt:lpstr>Arial</vt:lpstr>
      <vt:lpstr>Arial Black</vt:lpstr>
      <vt:lpstr>Calibri</vt:lpstr>
      <vt:lpstr>Gill Sans MT</vt:lpstr>
      <vt:lpstr>Helvetica Neue</vt:lpstr>
      <vt:lpstr>Helvetica Neue Condensed</vt:lpstr>
      <vt:lpstr>Monotype Sorts</vt:lpstr>
      <vt:lpstr>Symbol</vt:lpstr>
      <vt:lpstr>Tahoma</vt:lpstr>
      <vt:lpstr>Times New Roman</vt:lpstr>
      <vt:lpstr>Wingdings</vt:lpstr>
      <vt:lpstr>Wingdings 2</vt:lpstr>
      <vt:lpstr>1_Office Theme</vt:lpstr>
      <vt:lpstr>3_Office Theme</vt:lpstr>
      <vt:lpstr>PowerPoint Presentation</vt:lpstr>
      <vt:lpstr>Learning Objective</vt:lpstr>
      <vt:lpstr>Learning Objectives</vt:lpstr>
      <vt:lpstr>DENIAL of SERVICE</vt:lpstr>
      <vt:lpstr>Internet’s Design: Insecure</vt:lpstr>
      <vt:lpstr>Click to edit Master title style</vt:lpstr>
      <vt:lpstr>Eavesdropping - Message Interception (Attack on Confidentiality)</vt:lpstr>
      <vt:lpstr>Eavesdropping Attack: Example</vt:lpstr>
      <vt:lpstr>Authenticity Attack - Fabrication</vt:lpstr>
      <vt:lpstr>Integrity Attack - Tampering</vt:lpstr>
      <vt:lpstr>Attack on Availability</vt:lpstr>
      <vt:lpstr>Denial of Service: What is it?</vt:lpstr>
      <vt:lpstr>Early Denial of Service</vt:lpstr>
      <vt:lpstr>Smurf amplification DoS attack</vt:lpstr>
      <vt:lpstr>Modern day example   (May ’06)</vt:lpstr>
      <vt:lpstr>TCP: 3-Way Handshake</vt:lpstr>
      <vt:lpstr>TCP handshake</vt:lpstr>
      <vt:lpstr>TCP SYN flooding</vt:lpstr>
      <vt:lpstr>SYN Flooding</vt:lpstr>
      <vt:lpstr>A classic SYN flood example</vt:lpstr>
      <vt:lpstr>Low rate SYN flood defenses</vt:lpstr>
      <vt:lpstr>DNS Reflection Attacks</vt:lpstr>
      <vt:lpstr>IoT-Based Denial of Service</vt:lpstr>
      <vt:lpstr>Mirai DDoS Post-Mortem</vt:lpstr>
      <vt:lpstr>The Problem</vt:lpstr>
      <vt:lpstr>Insecure Devices are Proliferating</vt:lpstr>
      <vt:lpstr>Even in the “Best Case”, there are Attacks</vt:lpstr>
      <vt:lpstr>Consumer “Smart” Devices</vt:lpstr>
      <vt:lpstr>Security Risks</vt:lpstr>
      <vt:lpstr>(New) Global Threats</vt:lpstr>
      <vt:lpstr>SPAM and MESSAGE ABUSE</vt:lpstr>
      <vt:lpstr>Spam: A persistent security threat</vt:lpstr>
      <vt:lpstr>Negative impact of spam</vt:lpstr>
      <vt:lpstr>BOTNETS</vt:lpstr>
      <vt:lpstr>Botnets</vt:lpstr>
      <vt:lpstr>“Rallying” the Botnet</vt:lpstr>
      <vt:lpstr>Botnet Control</vt:lpstr>
      <vt:lpstr>Botnet Command and Control (C&amp;C)</vt:lpstr>
      <vt:lpstr>Botnet History: How we got here</vt:lpstr>
      <vt:lpstr>Putting It Together</vt:lpstr>
      <vt:lpstr>Botnet Usage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Representation</dc:title>
  <dc:creator>Nick Feamster</dc:creator>
  <cp:lastModifiedBy>Nick Feamster</cp:lastModifiedBy>
  <cp:revision>34</cp:revision>
  <dcterms:created xsi:type="dcterms:W3CDTF">2020-10-19T14:29:47Z</dcterms:created>
  <dcterms:modified xsi:type="dcterms:W3CDTF">2020-11-23T15:59:51Z</dcterms:modified>
</cp:coreProperties>
</file>