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8" r:id="rId2"/>
  </p:sldMasterIdLst>
  <p:notesMasterIdLst>
    <p:notesMasterId r:id="rId12"/>
  </p:notesMasterIdLst>
  <p:sldIdLst>
    <p:sldId id="285" r:id="rId3"/>
    <p:sldId id="323" r:id="rId4"/>
    <p:sldId id="403" r:id="rId5"/>
    <p:sldId id="458" r:id="rId6"/>
    <p:sldId id="463" r:id="rId7"/>
    <p:sldId id="460" r:id="rId8"/>
    <p:sldId id="578" r:id="rId9"/>
    <p:sldId id="330" r:id="rId10"/>
    <p:sldId id="260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teek Mitta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28"/>
    <p:restoredTop sz="94686"/>
  </p:normalViewPr>
  <p:slideViewPr>
    <p:cSldViewPr snapToGrid="0" snapToObjects="1">
      <p:cViewPr varScale="1">
        <p:scale>
          <a:sx n="129" d="100"/>
          <a:sy n="129" d="100"/>
        </p:scale>
        <p:origin x="22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72FB4-D3E2-AE43-B634-FEEAFFC420FD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A0969-AB06-8F45-A6FC-715D57648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7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ABA4F-8584-FC4D-A7FB-0E68FC6C51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5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226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447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3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85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72617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22397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0" r:id="rId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811505" y="422209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2: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  <a:p>
            <a:pPr algn="l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Applications of ML </a:t>
            </a:r>
            <a:r>
              <a:rPr lang="en-US" sz="3600" b="0">
                <a:latin typeface="Arial" panose="020B0604020202020204" pitchFamily="34" charset="0"/>
                <a:cs typeface="Arial" panose="020B0604020202020204" pitchFamily="34" charset="0"/>
              </a:rPr>
              <a:t>in Security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341436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Overview</a:t>
            </a:r>
          </a:p>
        </p:txBody>
      </p:sp>
    </p:spTree>
    <p:extLst>
      <p:ext uri="{BB962C8B-B14F-4D97-AF65-F5344CB8AC3E}">
        <p14:creationId xmlns:p14="http://schemas.microsoft.com/office/powerpoint/2010/main" val="170249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97D5-A560-B243-8187-AAF51ECF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Many Cybersecurity Problems </a:t>
            </a:r>
            <a:br>
              <a:rPr lang="en-US" dirty="0"/>
            </a:br>
            <a:r>
              <a:rPr lang="en-US" dirty="0"/>
              <a:t>Involve Large-Scale Predictive Analytics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6A3F4EC4-81E0-3A48-A9F8-7753A43575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Rare events</a:t>
            </a:r>
          </a:p>
          <a:p>
            <a:r>
              <a:rPr lang="en-US" altLang="en-US"/>
              <a:t>Time-series analysis</a:t>
            </a:r>
          </a:p>
          <a:p>
            <a:r>
              <a:rPr lang="en-US" altLang="en-US"/>
              <a:t>Analysis of heterogenous data</a:t>
            </a:r>
          </a:p>
          <a:p>
            <a:r>
              <a:rPr lang="en-US" altLang="en-US"/>
              <a:t>Analysis of communication graphs</a:t>
            </a:r>
          </a:p>
          <a:p>
            <a:r>
              <a:rPr lang="en-US" altLang="en-US"/>
              <a:t>Need to analyze data in real time</a:t>
            </a:r>
          </a:p>
          <a:p>
            <a:r>
              <a:rPr lang="en-US" altLang="en-US"/>
              <a:t>Need to detect outliers</a:t>
            </a:r>
          </a:p>
        </p:txBody>
      </p:sp>
    </p:spTree>
    <p:extLst>
      <p:ext uri="{BB962C8B-B14F-4D97-AF65-F5344CB8AC3E}">
        <p14:creationId xmlns:p14="http://schemas.microsoft.com/office/powerpoint/2010/main" val="71616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E910-1D24-B74B-BE67-63B83F4C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Application-Layer </a:t>
            </a:r>
            <a:r>
              <a:rPr lang="en-US" dirty="0" err="1"/>
              <a:t>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48DA4-9DBA-8843-BF33-CC132E783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chemeClr val="accent1"/>
                </a:solidFill>
              </a:rPr>
              <a:t>Conventional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attacks: Volumetric</a:t>
            </a:r>
          </a:p>
          <a:p>
            <a:pPr lvl="1"/>
            <a:r>
              <a:rPr lang="en-US" altLang="en-US" dirty="0"/>
              <a:t>Send high volumes of traffic towards victim</a:t>
            </a:r>
          </a:p>
          <a:p>
            <a:r>
              <a:rPr lang="en-US" altLang="en-US" b="1" dirty="0">
                <a:solidFill>
                  <a:schemeClr val="accent1"/>
                </a:solidFill>
              </a:rPr>
              <a:t>Modern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attacks: Application-layer, low-volume</a:t>
            </a:r>
          </a:p>
          <a:p>
            <a:pPr lvl="1"/>
            <a:r>
              <a:rPr lang="en-US" altLang="en-US" dirty="0"/>
              <a:t>Exploit network traffic that can consume an </a:t>
            </a:r>
            <a:r>
              <a:rPr lang="en-US" altLang="en-US" dirty="0" err="1"/>
              <a:t>aysmmetric</a:t>
            </a:r>
            <a:r>
              <a:rPr lang="en-US" altLang="en-US" dirty="0"/>
              <a:t> amount of resources</a:t>
            </a:r>
          </a:p>
          <a:p>
            <a:pPr lvl="1"/>
            <a:r>
              <a:rPr lang="en-US" altLang="en-US" dirty="0"/>
              <a:t>SSL handshakes, DNS traffic (“amplification attacks”), Database operations</a:t>
            </a:r>
          </a:p>
          <a:p>
            <a:r>
              <a:rPr lang="en-US" altLang="en-US" b="1" dirty="0">
                <a:solidFill>
                  <a:schemeClr val="accent1"/>
                </a:solidFill>
              </a:rPr>
              <a:t>Challenge</a:t>
            </a:r>
            <a:r>
              <a:rPr lang="en-US" altLang="en-US" b="1" dirty="0">
                <a:solidFill>
                  <a:srgbClr val="FF0000"/>
                </a:solidFill>
              </a:rPr>
              <a:t>:</a:t>
            </a:r>
            <a:r>
              <a:rPr lang="en-US" altLang="en-US" dirty="0"/>
              <a:t> Simply counting traffic volumes will not suffice.</a:t>
            </a:r>
          </a:p>
        </p:txBody>
      </p:sp>
    </p:spTree>
    <p:extLst>
      <p:ext uri="{BB962C8B-B14F-4D97-AF65-F5344CB8AC3E}">
        <p14:creationId xmlns:p14="http://schemas.microsoft.com/office/powerpoint/2010/main" val="356613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F78A-729E-644E-AAFE-E9E5E41E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0E2A2-5EBC-DC4E-A0E4-5EA44CD97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b="1" dirty="0">
                <a:solidFill>
                  <a:schemeClr val="accent1"/>
                </a:solidFill>
              </a:rPr>
              <a:t>Goal:</a:t>
            </a:r>
            <a:r>
              <a:rPr lang="en-US" altLang="en-US" sz="2600" dirty="0"/>
              <a:t> Automated rule provisioning, automation, optimization</a:t>
            </a:r>
            <a:br>
              <a:rPr lang="en-US" altLang="en-US" sz="2600" dirty="0"/>
            </a:br>
            <a:endParaRPr lang="en-US" altLang="en-US" sz="2600" dirty="0"/>
          </a:p>
          <a:p>
            <a:pPr>
              <a:lnSpc>
                <a:spcPct val="90000"/>
              </a:lnSpc>
            </a:pPr>
            <a:r>
              <a:rPr lang="en-US" altLang="en-US" sz="2600" dirty="0"/>
              <a:t>Machine Learning Capabilities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Clustering techniques can </a:t>
            </a:r>
            <a:r>
              <a:rPr lang="en-US" altLang="en-US" sz="2200" b="1" dirty="0">
                <a:solidFill>
                  <a:schemeClr val="accent1"/>
                </a:solidFill>
              </a:rPr>
              <a:t>identify common idioms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Traffic analysis can help </a:t>
            </a:r>
            <a:r>
              <a:rPr lang="en-US" altLang="en-US" sz="2200" b="1" dirty="0">
                <a:solidFill>
                  <a:schemeClr val="accent1"/>
                </a:solidFill>
              </a:rPr>
              <a:t>identify “dead code”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Time-dependent dataset analysis can </a:t>
            </a:r>
            <a:r>
              <a:rPr lang="en-US" altLang="en-US" sz="2200" b="1" dirty="0">
                <a:solidFill>
                  <a:schemeClr val="accent1"/>
                </a:solidFill>
              </a:rPr>
              <a:t>predict</a:t>
            </a:r>
            <a:r>
              <a:rPr lang="en-US" altLang="en-US" sz="2200" dirty="0"/>
              <a:t> which ACLs are needed, and when</a:t>
            </a:r>
          </a:p>
          <a:p>
            <a:pPr lvl="1">
              <a:lnSpc>
                <a:spcPct val="90000"/>
              </a:lnSpc>
            </a:pP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en-US" altLang="en-US" sz="2600" b="1" dirty="0">
                <a:solidFill>
                  <a:schemeClr val="accent1"/>
                </a:solidFill>
              </a:rPr>
              <a:t>Future:</a:t>
            </a:r>
            <a:r>
              <a:rPr lang="en-US" altLang="en-US" sz="2600" dirty="0"/>
              <a:t> Coupling with software-defined networks for “closed loop” automation</a:t>
            </a:r>
          </a:p>
        </p:txBody>
      </p:sp>
    </p:spTree>
    <p:extLst>
      <p:ext uri="{BB962C8B-B14F-4D97-AF65-F5344CB8AC3E}">
        <p14:creationId xmlns:p14="http://schemas.microsoft.com/office/powerpoint/2010/main" val="217117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CEF2-31FB-8444-8EDF-9E574810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B4F75-AF52-CF45-B988-6875D66ED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309" y="1733579"/>
            <a:ext cx="6883695" cy="38418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chemeClr val="accent1"/>
                </a:solidFill>
              </a:rPr>
              <a:t>Problem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Determine when an employee is a “flight risk” or otherwise a risk for leaking data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Insight: Sometimes flight risk is preceded by changes in communication patterns</a:t>
            </a:r>
            <a:br>
              <a:rPr lang="en-US" altLang="en-US" sz="2000" dirty="0"/>
            </a:b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chemeClr val="accent1"/>
                </a:solidFill>
              </a:rPr>
              <a:t>Goal</a:t>
            </a:r>
            <a:r>
              <a:rPr lang="en-US" altLang="en-US" sz="2400" b="1" dirty="0">
                <a:solidFill>
                  <a:srgbClr val="FF0000"/>
                </a:solidFill>
              </a:rPr>
              <a:t>:</a:t>
            </a:r>
            <a:r>
              <a:rPr lang="en-US" altLang="en-US" sz="2400" dirty="0"/>
              <a:t> Use data about communication patterns to detect probability of flight risk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Increase defenses (e.g., firewalling) if exfiltration could be predicted</a:t>
            </a:r>
            <a:br>
              <a:rPr lang="en-US" altLang="en-US" sz="2000" dirty="0"/>
            </a:br>
            <a:endParaRPr lang="en-US" altLang="en-US" sz="2000" dirty="0"/>
          </a:p>
        </p:txBody>
      </p:sp>
      <p:pic>
        <p:nvPicPr>
          <p:cNvPr id="49155" name="Picture 3">
            <a:extLst>
              <a:ext uri="{FF2B5EF4-FFF2-40B4-BE49-F238E27FC236}">
                <a16:creationId xmlns:a16="http://schemas.microsoft.com/office/drawing/2014/main" id="{C29D149D-8DBB-9040-BB71-3A485DEE2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434" y="1639889"/>
            <a:ext cx="2980567" cy="4260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01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2326-CF47-0E45-A860-BF1CD951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Applications: Performance Anomalies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40F042B-57DA-C644-8599-40B2740EB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67" y="2286414"/>
            <a:ext cx="8621115" cy="269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787AB6-8D7B-8849-9314-9C1180DCFF5A}"/>
              </a:ext>
            </a:extLst>
          </p:cNvPr>
          <p:cNvCxnSpPr/>
          <p:nvPr/>
        </p:nvCxnSpPr>
        <p:spPr>
          <a:xfrm>
            <a:off x="6382975" y="3088807"/>
            <a:ext cx="2556934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15BDCD-564F-6F46-917C-F3D48A0F8794}"/>
              </a:ext>
            </a:extLst>
          </p:cNvPr>
          <p:cNvCxnSpPr>
            <a:cxnSpLocks/>
          </p:cNvCxnSpPr>
          <p:nvPr/>
        </p:nvCxnSpPr>
        <p:spPr>
          <a:xfrm flipV="1">
            <a:off x="8431909" y="2250607"/>
            <a:ext cx="829733" cy="8382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9B2F7B-599C-E844-A1FC-0F7DE3F88986}"/>
              </a:ext>
            </a:extLst>
          </p:cNvPr>
          <p:cNvSpPr txBox="1"/>
          <p:nvPr/>
        </p:nvSpPr>
        <p:spPr>
          <a:xfrm>
            <a:off x="9261642" y="1457943"/>
            <a:ext cx="25239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</a:rPr>
              <a:t>Congested network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B1A4A-0F3E-3442-8B87-62F2F0BB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D0FC41-3D90-7442-A79C-171CC23CCA24}"/>
              </a:ext>
            </a:extLst>
          </p:cNvPr>
          <p:cNvSpPr/>
          <p:nvPr/>
        </p:nvSpPr>
        <p:spPr>
          <a:xfrm>
            <a:off x="5359424" y="53515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“Slowness and buffering and long time to load”</a:t>
            </a:r>
          </a:p>
          <a:p>
            <a:r>
              <a:rPr lang="en-US" b="1" i="1" dirty="0">
                <a:solidFill>
                  <a:schemeClr val="accent1"/>
                </a:solidFill>
              </a:rPr>
              <a:t>“Slow performance, video was choppy”</a:t>
            </a:r>
          </a:p>
        </p:txBody>
      </p:sp>
    </p:spTree>
    <p:extLst>
      <p:ext uri="{BB962C8B-B14F-4D97-AF65-F5344CB8AC3E}">
        <p14:creationId xmlns:p14="http://schemas.microsoft.com/office/powerpoint/2010/main" val="318975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3961800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13C6985-EE72-0A43-AAEA-6945E23195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C85427-507A-F24A-B84C-839F4AA7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F5A74-EDD2-A446-9DBF-9F27EEECF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basics</a:t>
            </a:r>
          </a:p>
          <a:p>
            <a:endParaRPr lang="en-US" dirty="0"/>
          </a:p>
          <a:p>
            <a:r>
              <a:rPr lang="en-US" dirty="0"/>
              <a:t>Data acquisition</a:t>
            </a:r>
          </a:p>
          <a:p>
            <a:endParaRPr lang="en-US" dirty="0"/>
          </a:p>
          <a:p>
            <a:r>
              <a:rPr lang="en-US" dirty="0"/>
              <a:t>Application of (simple) models</a:t>
            </a:r>
          </a:p>
          <a:p>
            <a:endParaRPr lang="en-US" dirty="0"/>
          </a:p>
          <a:p>
            <a:r>
              <a:rPr lang="en-US" dirty="0"/>
              <a:t>More complex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EC3A3-1E34-4043-BB7E-8DF537EE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56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259</Words>
  <Application>Microsoft Macintosh PowerPoint</Application>
  <PresentationFormat>Widescreen</PresentationFormat>
  <Paragraphs>50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Adobe Garamond Pro</vt:lpstr>
      <vt:lpstr>Arial</vt:lpstr>
      <vt:lpstr>Calibri</vt:lpstr>
      <vt:lpstr>1_Office Theme</vt:lpstr>
      <vt:lpstr>2_Office Theme</vt:lpstr>
      <vt:lpstr>PowerPoint Presentation</vt:lpstr>
      <vt:lpstr>Module Overview</vt:lpstr>
      <vt:lpstr>Many Cybersecurity Problems  Involve Large-Scale Predictive Analytics</vt:lpstr>
      <vt:lpstr>Application-Layer DoS</vt:lpstr>
      <vt:lpstr>Automation</vt:lpstr>
      <vt:lpstr>Anomaly Detection</vt:lpstr>
      <vt:lpstr>Other Applications: Performance Anomalies</vt:lpstr>
      <vt:lpstr>Learning Objective</vt:lpstr>
      <vt:lpstr>Learning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Feamster</dc:creator>
  <cp:lastModifiedBy>Nick Feamster</cp:lastModifiedBy>
  <cp:revision>13</cp:revision>
  <dcterms:created xsi:type="dcterms:W3CDTF">2020-10-05T15:25:46Z</dcterms:created>
  <dcterms:modified xsi:type="dcterms:W3CDTF">2020-10-19T14:08:32Z</dcterms:modified>
</cp:coreProperties>
</file>