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</p:sldMasterIdLst>
  <p:notesMasterIdLst>
    <p:notesMasterId r:id="rId14"/>
  </p:notesMasterIdLst>
  <p:sldIdLst>
    <p:sldId id="285" r:id="rId3"/>
    <p:sldId id="327" r:id="rId4"/>
    <p:sldId id="333" r:id="rId5"/>
    <p:sldId id="323" r:id="rId6"/>
    <p:sldId id="403" r:id="rId7"/>
    <p:sldId id="458" r:id="rId8"/>
    <p:sldId id="463" r:id="rId9"/>
    <p:sldId id="460" r:id="rId10"/>
    <p:sldId id="578" r:id="rId11"/>
    <p:sldId id="330" r:id="rId12"/>
    <p:sldId id="26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/>
    <p:restoredTop sz="94686"/>
  </p:normalViewPr>
  <p:slideViewPr>
    <p:cSldViewPr snapToGrid="0" snapToObjects="1">
      <p:cViewPr varScale="1">
        <p:scale>
          <a:sx n="155" d="100"/>
          <a:sy n="15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module focused on </a:t>
            </a:r>
            <a:r>
              <a:rPr lang="en-US" b="1" dirty="0"/>
              <a:t>machine learning fundamentals</a:t>
            </a:r>
            <a:r>
              <a:rPr lang="en-US" dirty="0"/>
              <a:t>, with </a:t>
            </a:r>
            <a:r>
              <a:rPr lang="en-US" b="1" dirty="0"/>
              <a:t>applications to security</a:t>
            </a:r>
            <a:r>
              <a:rPr lang="en-US" dirty="0"/>
              <a:t>. Introduction to the data science pipeline, and teach fundamental building blocks, from data ingestion and feature engineering to machine learning model selection.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Modeling; Representation; Environment; Constraints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module focused on </a:t>
            </a:r>
            <a:r>
              <a:rPr lang="en-US" b="1" dirty="0"/>
              <a:t>machine learning fundamentals</a:t>
            </a:r>
            <a:r>
              <a:rPr lang="en-US" dirty="0"/>
              <a:t>, with </a:t>
            </a:r>
            <a:r>
              <a:rPr lang="en-US" b="1" dirty="0"/>
              <a:t>applications to security</a:t>
            </a:r>
            <a:r>
              <a:rPr lang="en-US" dirty="0"/>
              <a:t>. Introduction to the data science pipeline, and teach fundamental building blocks, from data ingestion and feature engineering to machine learning model selection.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Modeling; Representation; Environment; Constraints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ABA4F-8584-FC4D-A7FB-0E68FC6C51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2617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22397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0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Applications of ML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in Security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41436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96180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C85427-507A-F24A-B84C-839F4AA7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5A74-EDD2-A446-9DBF-9F27EEEC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basic architecture of </a:t>
            </a:r>
            <a:r>
              <a:rPr lang="en-US"/>
              <a:t>the Internet </a:t>
            </a:r>
            <a:r>
              <a:rPr lang="en-US" dirty="0"/>
              <a:t>and the mechanics of networked communications </a:t>
            </a:r>
          </a:p>
          <a:p>
            <a:r>
              <a:rPr lang="en-US" dirty="0"/>
              <a:t>Acquire and represent data for modeling and analysis</a:t>
            </a:r>
          </a:p>
          <a:p>
            <a:r>
              <a:rPr lang="en-US" dirty="0"/>
              <a:t>Implement simple supervised machine-learning models for cybersecurity applications</a:t>
            </a:r>
          </a:p>
          <a:p>
            <a:r>
              <a:rPr lang="en-US" dirty="0"/>
              <a:t>Analyze network traffic using unsupervised learning techniques, such as PCA and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C3A3-1E34-4043-BB7E-8DF537EE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F8940-0BF1-3C42-B43C-B740AFF4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Data Science Meets Cybersecurity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9FB7A-3BC2-534D-8330-D4D991DFDFB3}"/>
              </a:ext>
            </a:extLst>
          </p:cNvPr>
          <p:cNvGrpSpPr/>
          <p:nvPr/>
        </p:nvGrpSpPr>
        <p:grpSpPr>
          <a:xfrm>
            <a:off x="398812" y="2152802"/>
            <a:ext cx="2023614" cy="1833908"/>
            <a:chOff x="2537459" y="1445872"/>
            <a:chExt cx="2240281" cy="133237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67E967-47E3-4F4B-A160-0D3DE0D030C8}"/>
                </a:ext>
              </a:extLst>
            </p:cNvPr>
            <p:cNvSpPr/>
            <p:nvPr/>
          </p:nvSpPr>
          <p:spPr>
            <a:xfrm>
              <a:off x="2537460" y="1445872"/>
              <a:ext cx="2240280" cy="542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Collection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608ED0-9D95-194B-9573-C66D9DFAE3A7}"/>
                </a:ext>
              </a:extLst>
            </p:cNvPr>
            <p:cNvSpPr/>
            <p:nvPr/>
          </p:nvSpPr>
          <p:spPr>
            <a:xfrm>
              <a:off x="2537459" y="1988820"/>
              <a:ext cx="2240280" cy="789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Missing data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Acquisition cost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6C8C76-A8D9-5941-8473-744D21E2D642}"/>
              </a:ext>
            </a:extLst>
          </p:cNvPr>
          <p:cNvGrpSpPr/>
          <p:nvPr/>
        </p:nvGrpSpPr>
        <p:grpSpPr>
          <a:xfrm>
            <a:off x="3043979" y="2169709"/>
            <a:ext cx="2183671" cy="1854377"/>
            <a:chOff x="2537460" y="1431001"/>
            <a:chExt cx="2240280" cy="134725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1FDD5D-8653-D743-BF37-D0CBA23AD517}"/>
                </a:ext>
              </a:extLst>
            </p:cNvPr>
            <p:cNvSpPr/>
            <p:nvPr/>
          </p:nvSpPr>
          <p:spPr>
            <a:xfrm>
              <a:off x="2537460" y="1431001"/>
              <a:ext cx="2240280" cy="557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Representation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F8320A-7356-6448-9973-2621BAC424A3}"/>
                </a:ext>
              </a:extLst>
            </p:cNvPr>
            <p:cNvSpPr/>
            <p:nvPr/>
          </p:nvSpPr>
          <p:spPr>
            <a:xfrm>
              <a:off x="2537460" y="1988821"/>
              <a:ext cx="2240280" cy="789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Interpretability; Fairness;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Anonymization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9F1B78-0C81-104D-B52D-DB6A0FD8453C}"/>
              </a:ext>
            </a:extLst>
          </p:cNvPr>
          <p:cNvGrpSpPr/>
          <p:nvPr/>
        </p:nvGrpSpPr>
        <p:grpSpPr>
          <a:xfrm>
            <a:off x="5813140" y="2169710"/>
            <a:ext cx="2379873" cy="1854376"/>
            <a:chOff x="2537460" y="1431001"/>
            <a:chExt cx="2240280" cy="13472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55A74D-D0BF-1644-95CC-85F1F54E13E8}"/>
                </a:ext>
              </a:extLst>
            </p:cNvPr>
            <p:cNvSpPr/>
            <p:nvPr/>
          </p:nvSpPr>
          <p:spPr>
            <a:xfrm>
              <a:off x="2537460" y="1431001"/>
              <a:ext cx="2240280" cy="557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Modeling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5D29CC-01C3-4643-96B3-42E682A7D55A}"/>
                </a:ext>
              </a:extLst>
            </p:cNvPr>
            <p:cNvSpPr/>
            <p:nvPr/>
          </p:nvSpPr>
          <p:spPr>
            <a:xfrm>
              <a:off x="2537460" y="1988821"/>
              <a:ext cx="2240280" cy="789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Efficiency; Accuracy; Interpretability; Adversarial resistance;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682C49-164B-EF45-9AB8-0CC87262B6A4}"/>
              </a:ext>
            </a:extLst>
          </p:cNvPr>
          <p:cNvGrpSpPr/>
          <p:nvPr/>
        </p:nvGrpSpPr>
        <p:grpSpPr>
          <a:xfrm>
            <a:off x="8814567" y="2152801"/>
            <a:ext cx="2379873" cy="1833912"/>
            <a:chOff x="2537460" y="1444323"/>
            <a:chExt cx="2240280" cy="9331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E86DE2-D770-0347-916D-DD0AC3062C46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Deployment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E57660-43FC-8A44-8043-C10FB1545BC1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Ethics, Fairness, Responsibility,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and Transparency</a:t>
              </a:r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87043B9-15BB-644E-9165-FCDFD4C554A5}"/>
              </a:ext>
            </a:extLst>
          </p:cNvPr>
          <p:cNvSpPr/>
          <p:nvPr/>
        </p:nvSpPr>
        <p:spPr>
          <a:xfrm>
            <a:off x="2574903" y="2900125"/>
            <a:ext cx="323125" cy="19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2AF713-7698-934E-BA9F-8E69AD3C6A01}"/>
              </a:ext>
            </a:extLst>
          </p:cNvPr>
          <p:cNvSpPr/>
          <p:nvPr/>
        </p:nvSpPr>
        <p:spPr>
          <a:xfrm>
            <a:off x="5373601" y="2900122"/>
            <a:ext cx="328928" cy="196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>
            <a:extLst>
              <a:ext uri="{FF2B5EF4-FFF2-40B4-BE49-F238E27FC236}">
                <a16:creationId xmlns:a16="http://schemas.microsoft.com/office/drawing/2014/main" id="{28682DEA-3711-9F44-B2F0-6550FE62E21C}"/>
              </a:ext>
            </a:extLst>
          </p:cNvPr>
          <p:cNvSpPr/>
          <p:nvPr/>
        </p:nvSpPr>
        <p:spPr>
          <a:xfrm flipH="1">
            <a:off x="1148374" y="4274500"/>
            <a:ext cx="10205425" cy="902527"/>
          </a:xfrm>
          <a:prstGeom prst="bentUpArrow">
            <a:avLst>
              <a:gd name="adj1" fmla="val 16041"/>
              <a:gd name="adj2" fmla="val 20207"/>
              <a:gd name="adj3" fmla="val 25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E59032F9-AEB3-194D-9B50-C5B0D0C27507}"/>
              </a:ext>
            </a:extLst>
          </p:cNvPr>
          <p:cNvSpPr/>
          <p:nvPr/>
        </p:nvSpPr>
        <p:spPr>
          <a:xfrm>
            <a:off x="8339326" y="2903487"/>
            <a:ext cx="328928" cy="196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-Turn Arrow 45">
            <a:extLst>
              <a:ext uri="{FF2B5EF4-FFF2-40B4-BE49-F238E27FC236}">
                <a16:creationId xmlns:a16="http://schemas.microsoft.com/office/drawing/2014/main" id="{89B0BE2E-48D4-0241-8B00-E376230C5315}"/>
              </a:ext>
            </a:extLst>
          </p:cNvPr>
          <p:cNvSpPr/>
          <p:nvPr/>
        </p:nvSpPr>
        <p:spPr>
          <a:xfrm rot="5400000">
            <a:off x="10382294" y="3870094"/>
            <a:ext cx="2270714" cy="439390"/>
          </a:xfrm>
          <a:prstGeom prst="uturnArrow">
            <a:avLst>
              <a:gd name="adj1" fmla="val 28221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5AED0CF-06E6-A741-BB61-59565F7A4361}"/>
              </a:ext>
            </a:extLst>
          </p:cNvPr>
          <p:cNvSpPr/>
          <p:nvPr/>
        </p:nvSpPr>
        <p:spPr>
          <a:xfrm rot="5400000">
            <a:off x="6837337" y="1085814"/>
            <a:ext cx="294440" cy="1777115"/>
          </a:xfrm>
          <a:prstGeom prst="leftBrace">
            <a:avLst>
              <a:gd name="adj1" fmla="val 66327"/>
              <a:gd name="adj2" fmla="val 52421"/>
            </a:avLst>
          </a:prstGeom>
          <a:noFill/>
          <a:ln w="47625">
            <a:solidFill>
              <a:srgbClr val="8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07946-146B-5542-B4C9-211A1FF77CEA}"/>
              </a:ext>
            </a:extLst>
          </p:cNvPr>
          <p:cNvSpPr txBox="1"/>
          <p:nvPr/>
        </p:nvSpPr>
        <p:spPr>
          <a:xfrm>
            <a:off x="6417735" y="14286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349268-6D52-3F4A-B9E9-5C3456882036}"/>
              </a:ext>
            </a:extLst>
          </p:cNvPr>
          <p:cNvSpPr txBox="1"/>
          <p:nvPr/>
        </p:nvSpPr>
        <p:spPr>
          <a:xfrm>
            <a:off x="10214502" y="446352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4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95277AF3-F10B-6F4F-A7CC-E7276D8BD2BD}"/>
              </a:ext>
            </a:extLst>
          </p:cNvPr>
          <p:cNvSpPr/>
          <p:nvPr/>
        </p:nvSpPr>
        <p:spPr>
          <a:xfrm rot="5400000">
            <a:off x="2719571" y="-399496"/>
            <a:ext cx="310567" cy="4705592"/>
          </a:xfrm>
          <a:prstGeom prst="leftBrace">
            <a:avLst>
              <a:gd name="adj1" fmla="val 66327"/>
              <a:gd name="adj2" fmla="val 52421"/>
            </a:avLst>
          </a:prstGeom>
          <a:noFill/>
          <a:ln w="47625">
            <a:solidFill>
              <a:srgbClr val="8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71336F3B-61B1-244F-8DBB-B8198997DB34}"/>
              </a:ext>
            </a:extLst>
          </p:cNvPr>
          <p:cNvSpPr/>
          <p:nvPr/>
        </p:nvSpPr>
        <p:spPr>
          <a:xfrm rot="5400000" flipH="1">
            <a:off x="5374836" y="1927986"/>
            <a:ext cx="381986" cy="4705592"/>
          </a:xfrm>
          <a:prstGeom prst="leftBrace">
            <a:avLst>
              <a:gd name="adj1" fmla="val 66327"/>
              <a:gd name="adj2" fmla="val 52421"/>
            </a:avLst>
          </a:prstGeom>
          <a:noFill/>
          <a:ln w="47625">
            <a:solidFill>
              <a:srgbClr val="8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3D2CE0-C6B4-9042-8459-F8320BA142D3}"/>
              </a:ext>
            </a:extLst>
          </p:cNvPr>
          <p:cNvSpPr txBox="1"/>
          <p:nvPr/>
        </p:nvSpPr>
        <p:spPr>
          <a:xfrm>
            <a:off x="2169643" y="145452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02717-612C-3F45-9BC2-1E15CA0FCD9D}"/>
              </a:ext>
            </a:extLst>
          </p:cNvPr>
          <p:cNvSpPr txBox="1"/>
          <p:nvPr/>
        </p:nvSpPr>
        <p:spPr>
          <a:xfrm>
            <a:off x="4903332" y="448678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38729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F8940-0BF1-3C42-B43C-B740AFF4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2BC92F-D59C-1742-B77A-54E4075E2388}"/>
              </a:ext>
            </a:extLst>
          </p:cNvPr>
          <p:cNvGrpSpPr/>
          <p:nvPr/>
        </p:nvGrpSpPr>
        <p:grpSpPr>
          <a:xfrm>
            <a:off x="1559625" y="1657349"/>
            <a:ext cx="3916680" cy="1771651"/>
            <a:chOff x="2537460" y="1268729"/>
            <a:chExt cx="2240280" cy="17716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C5C2FE-563E-E94F-A187-2447E6D11539}"/>
                </a:ext>
              </a:extLst>
            </p:cNvPr>
            <p:cNvSpPr/>
            <p:nvPr/>
          </p:nvSpPr>
          <p:spPr>
            <a:xfrm>
              <a:off x="2537460" y="1268729"/>
              <a:ext cx="2240280" cy="7200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1: “Statistical Modeling”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B7FEC2-35C6-3F4E-86BC-354E38BBD25F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Foundations of ML and Data Science for Cybersecurity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D397C2-C1AC-8443-BCC8-B3192F1DB1B1}"/>
              </a:ext>
            </a:extLst>
          </p:cNvPr>
          <p:cNvGrpSpPr/>
          <p:nvPr/>
        </p:nvGrpSpPr>
        <p:grpSpPr>
          <a:xfrm>
            <a:off x="6554535" y="1657349"/>
            <a:ext cx="3916680" cy="1771651"/>
            <a:chOff x="2537460" y="1268729"/>
            <a:chExt cx="2240280" cy="17716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19C000-4AF2-B84F-A9A4-EF6101B3B9D3}"/>
                </a:ext>
              </a:extLst>
            </p:cNvPr>
            <p:cNvSpPr/>
            <p:nvPr/>
          </p:nvSpPr>
          <p:spPr>
            <a:xfrm>
              <a:off x="2537460" y="1268729"/>
              <a:ext cx="2240280" cy="7200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2: “Data Collection/ Representation”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6ED732-D656-D049-9465-79E32B5BD2A4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Data-Driven Network and 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Computer Security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165D56-7EF5-2842-AF2B-077507BB97C1}"/>
              </a:ext>
            </a:extLst>
          </p:cNvPr>
          <p:cNvGrpSpPr/>
          <p:nvPr/>
        </p:nvGrpSpPr>
        <p:grpSpPr>
          <a:xfrm>
            <a:off x="1559625" y="3794761"/>
            <a:ext cx="3916680" cy="1771650"/>
            <a:chOff x="2537460" y="1268730"/>
            <a:chExt cx="2240280" cy="17716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974E87-8022-CF42-8E3C-774FC4A88BE8}"/>
                </a:ext>
              </a:extLst>
            </p:cNvPr>
            <p:cNvSpPr/>
            <p:nvPr/>
          </p:nvSpPr>
          <p:spPr>
            <a:xfrm>
              <a:off x="2537460" y="1268730"/>
              <a:ext cx="2240280" cy="7200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3: “Attacks and Defenses”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FD43F6-9BE7-0841-BB40-A797A3AD7D72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Machine Learning in the Presence of Adversaries in Security Applications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E18057-F666-7A42-A6F2-06CB66711196}"/>
              </a:ext>
            </a:extLst>
          </p:cNvPr>
          <p:cNvGrpSpPr/>
          <p:nvPr/>
        </p:nvGrpSpPr>
        <p:grpSpPr>
          <a:xfrm>
            <a:off x="6554535" y="3794761"/>
            <a:ext cx="3916680" cy="1771650"/>
            <a:chOff x="2537460" y="1268730"/>
            <a:chExt cx="2240280" cy="17716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551CF4-0BF6-4C4F-B693-39C16C4CA730}"/>
                </a:ext>
              </a:extLst>
            </p:cNvPr>
            <p:cNvSpPr/>
            <p:nvPr/>
          </p:nvSpPr>
          <p:spPr>
            <a:xfrm>
              <a:off x="2537460" y="1268730"/>
              <a:ext cx="2240280" cy="7200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4: “Deployment”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A87592-0BEC-5040-98CF-FEB6C4B44CDB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Ethics, Fairness, Responsibility,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and Transparency in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Data-Driven Cybersecurity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51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170249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97D5-A560-B243-8187-AAF51EC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Cybersecurity Problems </a:t>
            </a:r>
            <a:br>
              <a:rPr lang="en-US" dirty="0"/>
            </a:br>
            <a:r>
              <a:rPr lang="en-US" dirty="0"/>
              <a:t>Involve Large-Scale Predictive Analytics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6A3F4EC4-81E0-3A48-A9F8-7753A4357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  <p:extLst>
      <p:ext uri="{BB962C8B-B14F-4D97-AF65-F5344CB8AC3E}">
        <p14:creationId xmlns:p14="http://schemas.microsoft.com/office/powerpoint/2010/main" val="71616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E910-1D24-B74B-BE67-63B83F4C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Application-Layer </a:t>
            </a:r>
            <a:r>
              <a:rPr lang="en-US" dirty="0" err="1"/>
              <a:t>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8DA4-9DBA-8843-BF33-CC132E78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1"/>
                </a:solidFill>
              </a:rPr>
              <a:t>Conventional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attacks: Volumetric</a:t>
            </a:r>
          </a:p>
          <a:p>
            <a:pPr lvl="1"/>
            <a:r>
              <a:rPr lang="en-US" altLang="en-US" dirty="0"/>
              <a:t>Send high volumes of traffic towards victim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Modern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attacks: Application-layer, low-volume</a:t>
            </a:r>
          </a:p>
          <a:p>
            <a:pPr lvl="1"/>
            <a:r>
              <a:rPr lang="en-US" altLang="en-US" dirty="0"/>
              <a:t>Exploit network traffic that can consume an </a:t>
            </a:r>
            <a:r>
              <a:rPr lang="en-US" altLang="en-US" dirty="0" err="1"/>
              <a:t>aysmmetric</a:t>
            </a:r>
            <a:r>
              <a:rPr lang="en-US" altLang="en-US" dirty="0"/>
              <a:t> amount of resources</a:t>
            </a:r>
          </a:p>
          <a:p>
            <a:pPr lvl="1"/>
            <a:r>
              <a:rPr lang="en-US" altLang="en-US" dirty="0"/>
              <a:t>SSL handshakes, DNS traffic (“amplification attacks”), Database operations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Challenge</a:t>
            </a:r>
            <a:r>
              <a:rPr lang="en-US" altLang="en-US" b="1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Simply counting traffic volumes will not suffice.</a:t>
            </a:r>
          </a:p>
        </p:txBody>
      </p:sp>
    </p:spTree>
    <p:extLst>
      <p:ext uri="{BB962C8B-B14F-4D97-AF65-F5344CB8AC3E}">
        <p14:creationId xmlns:p14="http://schemas.microsoft.com/office/powerpoint/2010/main" val="356613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F78A-729E-644E-AAFE-E9E5E4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E2A2-5EBC-DC4E-A0E4-5EA44CD9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chemeClr val="accent1"/>
                </a:solidFill>
              </a:rPr>
              <a:t>Goal:</a:t>
            </a:r>
            <a:r>
              <a:rPr lang="en-US" altLang="en-US" sz="2600" dirty="0"/>
              <a:t> Automated rule provisioning, automation, optimization</a:t>
            </a:r>
            <a:br>
              <a:rPr lang="en-US" altLang="en-US" sz="2600" dirty="0"/>
            </a:b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Machine Learning Capabilities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Clustering techniques can </a:t>
            </a:r>
            <a:r>
              <a:rPr lang="en-US" altLang="en-US" sz="2200" b="1" dirty="0">
                <a:solidFill>
                  <a:schemeClr val="accent1"/>
                </a:solidFill>
              </a:rPr>
              <a:t>identify common idioms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Traffic analysis can help </a:t>
            </a:r>
            <a:r>
              <a:rPr lang="en-US" altLang="en-US" sz="2200" b="1" dirty="0">
                <a:solidFill>
                  <a:schemeClr val="accent1"/>
                </a:solidFill>
              </a:rPr>
              <a:t>identify “dead code”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Time-dependent dataset analysis can </a:t>
            </a:r>
            <a:r>
              <a:rPr lang="en-US" altLang="en-US" sz="2200" b="1" dirty="0">
                <a:solidFill>
                  <a:schemeClr val="accent1"/>
                </a:solidFill>
              </a:rPr>
              <a:t>predict</a:t>
            </a:r>
            <a:r>
              <a:rPr lang="en-US" altLang="en-US" sz="2200" dirty="0"/>
              <a:t> which ACLs are needed, and when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chemeClr val="accent1"/>
                </a:solidFill>
              </a:rPr>
              <a:t>Future:</a:t>
            </a:r>
            <a:r>
              <a:rPr lang="en-US" altLang="en-US" sz="2600" dirty="0"/>
              <a:t> Coupling with software-defined networks for “closed loop” automation</a:t>
            </a:r>
          </a:p>
        </p:txBody>
      </p:sp>
    </p:spTree>
    <p:extLst>
      <p:ext uri="{BB962C8B-B14F-4D97-AF65-F5344CB8AC3E}">
        <p14:creationId xmlns:p14="http://schemas.microsoft.com/office/powerpoint/2010/main" val="21711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CEF2-31FB-8444-8EDF-9E574810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4F75-AF52-CF45-B988-6875D66E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09" y="1733579"/>
            <a:ext cx="6883695" cy="38418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/>
                </a:solidFill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Determine when an employee is a “flight risk” or otherwise a risk for leaking 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Insight: Sometimes flight risk is preceded by changes in communication patterns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/>
                </a:solidFill>
              </a:rPr>
              <a:t>Goal</a:t>
            </a:r>
            <a:r>
              <a:rPr lang="en-US" altLang="en-US" sz="2400" b="1" dirty="0">
                <a:solidFill>
                  <a:srgbClr val="FF0000"/>
                </a:solidFill>
              </a:rPr>
              <a:t>:</a:t>
            </a:r>
            <a:r>
              <a:rPr lang="en-US" altLang="en-US" sz="2400" dirty="0"/>
              <a:t> Use data about communication patterns to detect probability of flight risk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Increase defenses (e.g., firewalling) if exfiltration could be predicted</a:t>
            </a:r>
            <a:br>
              <a:rPr lang="en-US" altLang="en-US" sz="2000" dirty="0"/>
            </a:br>
            <a:endParaRPr lang="en-US" altLang="en-US" sz="2000" dirty="0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C29D149D-8DBB-9040-BB71-3A485DEE2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34" y="1639889"/>
            <a:ext cx="2980567" cy="426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01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2326-CF47-0E45-A860-BF1CD951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Applications: Performance Anomalies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0F042B-57DA-C644-8599-40B2740E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7" y="2286414"/>
            <a:ext cx="8621115" cy="26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87AB6-8D7B-8849-9314-9C1180DCFF5A}"/>
              </a:ext>
            </a:extLst>
          </p:cNvPr>
          <p:cNvCxnSpPr/>
          <p:nvPr/>
        </p:nvCxnSpPr>
        <p:spPr>
          <a:xfrm>
            <a:off x="6382975" y="3088807"/>
            <a:ext cx="2556934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15BDCD-564F-6F46-917C-F3D48A0F8794}"/>
              </a:ext>
            </a:extLst>
          </p:cNvPr>
          <p:cNvCxnSpPr>
            <a:cxnSpLocks/>
          </p:cNvCxnSpPr>
          <p:nvPr/>
        </p:nvCxnSpPr>
        <p:spPr>
          <a:xfrm flipV="1">
            <a:off x="8431909" y="2250607"/>
            <a:ext cx="829733" cy="838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B2F7B-599C-E844-A1FC-0F7DE3F88986}"/>
              </a:ext>
            </a:extLst>
          </p:cNvPr>
          <p:cNvSpPr txBox="1"/>
          <p:nvPr/>
        </p:nvSpPr>
        <p:spPr>
          <a:xfrm>
            <a:off x="9261642" y="1457943"/>
            <a:ext cx="2523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Congested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B1A4A-0F3E-3442-8B87-62F2F0BB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0FC41-3D90-7442-A79C-171CC23CCA24}"/>
              </a:ext>
            </a:extLst>
          </p:cNvPr>
          <p:cNvSpPr/>
          <p:nvPr/>
        </p:nvSpPr>
        <p:spPr>
          <a:xfrm>
            <a:off x="5359424" y="5351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“Slowness and buffering and long time to load”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“Slow performance, video was choppy”</a:t>
            </a:r>
          </a:p>
        </p:txBody>
      </p:sp>
    </p:spTree>
    <p:extLst>
      <p:ext uri="{BB962C8B-B14F-4D97-AF65-F5344CB8AC3E}">
        <p14:creationId xmlns:p14="http://schemas.microsoft.com/office/powerpoint/2010/main" val="31897531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497</Words>
  <Application>Microsoft Macintosh PowerPoint</Application>
  <PresentationFormat>Widescreen</PresentationFormat>
  <Paragraphs>85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Garamond Pro</vt:lpstr>
      <vt:lpstr>Arial</vt:lpstr>
      <vt:lpstr>Calibri</vt:lpstr>
      <vt:lpstr>1_Office Theme</vt:lpstr>
      <vt:lpstr>2_Office Theme</vt:lpstr>
      <vt:lpstr>PowerPoint Presentation</vt:lpstr>
      <vt:lpstr>When Data Science Meets Cybersecurity</vt:lpstr>
      <vt:lpstr>Where Are We?</vt:lpstr>
      <vt:lpstr>Module Overview</vt:lpstr>
      <vt:lpstr>Many Cybersecurity Problems  Involve Large-Scale Predictive Analytics</vt:lpstr>
      <vt:lpstr>Application-Layer DoS</vt:lpstr>
      <vt:lpstr>Automation</vt:lpstr>
      <vt:lpstr>Anomaly Detection</vt:lpstr>
      <vt:lpstr>Other Applications: Performance Anomalies</vt:lpstr>
      <vt:lpstr>Learning Objective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16</cp:revision>
  <dcterms:created xsi:type="dcterms:W3CDTF">2020-10-05T15:25:46Z</dcterms:created>
  <dcterms:modified xsi:type="dcterms:W3CDTF">2021-02-08T16:41:58Z</dcterms:modified>
</cp:coreProperties>
</file>