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21"/>
  </p:notesMasterIdLst>
  <p:sldIdLst>
    <p:sldId id="2602" r:id="rId3"/>
    <p:sldId id="330" r:id="rId4"/>
    <p:sldId id="2608" r:id="rId5"/>
    <p:sldId id="2612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61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9"/>
    <p:restoredTop sz="96327"/>
  </p:normalViewPr>
  <p:slideViewPr>
    <p:cSldViewPr snapToGrid="0" snapToObjects="1">
      <p:cViewPr varScale="1">
        <p:scale>
          <a:sx n="156" d="100"/>
          <a:sy n="156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E3FF9-9B43-9647-BF0C-5CD338DCE759}" type="slidenum">
              <a:rPr lang="en-US"/>
              <a:pPr/>
              <a:t>7</a:t>
            </a:fld>
            <a:endParaRPr lang="en-US"/>
          </a:p>
        </p:txBody>
      </p:sp>
      <p:sp>
        <p:nvSpPr>
          <p:cNvPr id="173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79413" y="684213"/>
            <a:ext cx="6100762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055" y="4343401"/>
            <a:ext cx="6019454" cy="44952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355" tIns="45678" rIns="91355" bIns="4567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5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try.bro.org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E275E-A216-904D-9D69-19F31E9E9CD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2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4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3: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algn="l"/>
            <a:r>
              <a:rPr lang="en-US" sz="3600" b="0">
                <a:latin typeface="Arial" panose="020B0604020202020204" pitchFamily="34" charset="0"/>
                <a:cs typeface="Arial" panose="020B0604020202020204" pitchFamily="34" charset="0"/>
              </a:rPr>
              <a:t>Intrusion Detection Systems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Rule-based Systems</a:t>
            </a:r>
          </a:p>
        </p:txBody>
      </p:sp>
      <p:sp>
        <p:nvSpPr>
          <p:cNvPr id="1709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 logs and network for behavior violating or matching static rules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 some knowledge of attack behaviors</a:t>
            </a:r>
          </a:p>
          <a:p>
            <a:endParaRPr lang="en-US" dirty="0"/>
          </a:p>
          <a:p>
            <a:r>
              <a:rPr lang="en-US" dirty="0"/>
              <a:t>Less prone to false alarms</a:t>
            </a:r>
          </a:p>
          <a:p>
            <a:endParaRPr lang="en-US" dirty="0"/>
          </a:p>
          <a:p>
            <a:r>
              <a:rPr lang="en-US" dirty="0"/>
              <a:t>Often combined with anomaly detectors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1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imes New Roman" pitchFamily="-84" charset="0"/>
                <a:cs typeface="Times New Roman" pitchFamily="-84" charset="0"/>
              </a:rPr>
              <a:t>Using an IDS</a:t>
            </a:r>
          </a:p>
        </p:txBody>
      </p:sp>
      <p:sp>
        <p:nvSpPr>
          <p:cNvPr id="171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Times New Roman" pitchFamily="-84" charset="0"/>
                <a:cs typeface="Times New Roman" pitchFamily="-84" charset="0"/>
              </a:rPr>
              <a:t>Plan your incident response process well before you install the system</a:t>
            </a:r>
          </a:p>
          <a:p>
            <a:r>
              <a:rPr lang="en-US">
                <a:ea typeface="Times New Roman" pitchFamily="-84" charset="0"/>
                <a:cs typeface="Times New Roman" pitchFamily="-84" charset="0"/>
              </a:rPr>
              <a:t>Know what you’re looking for</a:t>
            </a:r>
          </a:p>
          <a:p>
            <a:r>
              <a:rPr lang="en-US">
                <a:ea typeface="Times New Roman" pitchFamily="-84" charset="0"/>
                <a:cs typeface="Times New Roman" pitchFamily="-84" charset="0"/>
              </a:rPr>
              <a:t>Make the system comprehensive</a:t>
            </a:r>
          </a:p>
          <a:p>
            <a:r>
              <a:rPr lang="en-US">
                <a:ea typeface="Times New Roman" pitchFamily="-84" charset="0"/>
                <a:cs typeface="Times New Roman" pitchFamily="-84" charset="0"/>
              </a:rPr>
              <a:t>Don’t overreact to alarms</a:t>
            </a:r>
          </a:p>
          <a:p>
            <a:r>
              <a:rPr lang="en-US">
                <a:ea typeface="Times New Roman" pitchFamily="-84" charset="0"/>
                <a:cs typeface="Times New Roman" pitchFamily="-84" charset="0"/>
              </a:rPr>
              <a:t>If using a rules-based system, keep up with vulnerability reports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923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1" y="0"/>
            <a:ext cx="6877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397000"/>
            <a:ext cx="9144000" cy="406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7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5600"/>
            <a:ext cx="9144000" cy="613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00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3700"/>
            <a:ext cx="9144000" cy="605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61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9400"/>
            <a:ext cx="91440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88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09600"/>
            <a:ext cx="9144000" cy="562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14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C2541E-B027-D546-BC67-295DECE1A9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Demonstration:</a:t>
            </a:r>
            <a:br>
              <a:rPr lang="en-US" dirty="0"/>
            </a:br>
            <a:r>
              <a:rPr lang="en-US"/>
              <a:t>Zeek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62E3AF-0553-B74A-87BF-BFDAA5FA97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5613" y="6380163"/>
            <a:ext cx="2846387" cy="365125"/>
          </a:xfrm>
          <a:prstGeom prst="rect">
            <a:avLst/>
          </a:prstGeom>
        </p:spPr>
        <p:txBody>
          <a:bodyPr/>
          <a:lstStyle/>
          <a:p>
            <a:fld id="{D7AA6054-60FB-8048-98AD-326CDDBBD2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9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325961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about the difference between signature-based and anomaly-based detection</a:t>
            </a:r>
          </a:p>
          <a:p>
            <a:endParaRPr lang="en-US" dirty="0"/>
          </a:p>
          <a:p>
            <a:r>
              <a:rPr lang="en-US" dirty="0"/>
              <a:t>Learn about different types of intrusion detection systems</a:t>
            </a:r>
          </a:p>
          <a:p>
            <a:endParaRPr lang="en-US" dirty="0"/>
          </a:p>
          <a:p>
            <a:r>
              <a:rPr lang="en-US" dirty="0"/>
              <a:t>Learn about different modern intrusion detection systems (</a:t>
            </a:r>
            <a:r>
              <a:rPr lang="en-US" dirty="0" err="1"/>
              <a:t>Zeek</a:t>
            </a:r>
            <a:r>
              <a:rPr lang="en-US" dirty="0"/>
              <a:t>, Snort, etc.) and how they can be applied to attack </a:t>
            </a:r>
            <a:r>
              <a:rPr lang="en-US"/>
              <a:t>detection.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C24F19-3DD5-5C43-BEA4-9301D7067CC3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AAFE49-B8D5-2E4E-9003-78CF785F79E8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436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INTRUSION</a:t>
            </a:r>
            <a:br>
              <a:rPr lang="en-US" dirty="0"/>
            </a:br>
            <a:r>
              <a:rPr lang="en-US" dirty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25625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 Detection</a:t>
            </a:r>
          </a:p>
        </p:txBody>
      </p:sp>
      <p:sp>
        <p:nvSpPr>
          <p:cNvPr id="1704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“Burglar alarms for the network.”</a:t>
            </a:r>
          </a:p>
          <a:p>
            <a:r>
              <a:rPr lang="en-US" b="1" dirty="0">
                <a:solidFill>
                  <a:srgbClr val="C0504D"/>
                </a:solidFill>
              </a:rPr>
              <a:t>Idea: </a:t>
            </a:r>
            <a:r>
              <a:rPr lang="en-US" dirty="0"/>
              <a:t>make systems sensitive to threatening actions, and make them capable of alerting authorities when they notice anomalies</a:t>
            </a:r>
          </a:p>
          <a:p>
            <a:r>
              <a:rPr lang="en-US" dirty="0"/>
              <a:t>Necessarily post-hoc</a:t>
            </a:r>
          </a:p>
          <a:p>
            <a:r>
              <a:rPr lang="en-US" dirty="0"/>
              <a:t>Broad types</a:t>
            </a:r>
          </a:p>
          <a:p>
            <a:pPr lvl="1"/>
            <a:r>
              <a:rPr lang="en-US" dirty="0"/>
              <a:t>Statistical analyzers (anomaly based)</a:t>
            </a:r>
          </a:p>
          <a:p>
            <a:pPr lvl="1"/>
            <a:r>
              <a:rPr lang="en-US" dirty="0"/>
              <a:t>Rules-based systems, Attack-signature detectors (misuse)</a:t>
            </a:r>
          </a:p>
          <a:p>
            <a:pPr lvl="1"/>
            <a:r>
              <a:rPr lang="en-US" dirty="0"/>
              <a:t>Others </a:t>
            </a:r>
          </a:p>
        </p:txBody>
      </p:sp>
    </p:spTree>
    <p:extLst>
      <p:ext uri="{BB962C8B-B14F-4D97-AF65-F5344CB8AC3E}">
        <p14:creationId xmlns:p14="http://schemas.microsoft.com/office/powerpoint/2010/main" val="113754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/>
              <a:t>Know Your Attacker</a:t>
            </a:r>
          </a:p>
        </p:txBody>
      </p:sp>
      <p:sp>
        <p:nvSpPr>
          <p:cNvPr id="17059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543050"/>
            <a:ext cx="10515600" cy="4157663"/>
          </a:xfrm>
        </p:spPr>
        <p:txBody>
          <a:bodyPr/>
          <a:lstStyle/>
          <a:p>
            <a:r>
              <a:rPr lang="en-US"/>
              <a:t>Most attackers run scripts to probe for vulnerabilities, then return later to exploit them </a:t>
            </a:r>
          </a:p>
          <a:p>
            <a:r>
              <a:rPr lang="en-US"/>
              <a:t>Probes tend to come in waves as new holes are discovered</a:t>
            </a:r>
          </a:p>
          <a:p>
            <a:r>
              <a:rPr lang="en-US"/>
              <a:t>Probes look very different than typical network use</a:t>
            </a:r>
          </a:p>
          <a:p>
            <a:r>
              <a:rPr lang="en-US"/>
              <a:t>Actual attack may come long after probe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6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Intrusion Detection</a:t>
            </a:r>
          </a:p>
        </p:txBody>
      </p:sp>
      <p:sp>
        <p:nvSpPr>
          <p:cNvPr id="1731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Signature-Based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 </a:t>
            </a:r>
            <a:r>
              <a:rPr lang="en-US" i="1" dirty="0"/>
              <a:t>“what is abnormal”</a:t>
            </a:r>
            <a:r>
              <a:rPr lang="en-US" dirty="0"/>
              <a:t> using attack signatures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traffic that matches an attack signature as attack traffic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Anomaly-Based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 </a:t>
            </a:r>
            <a:r>
              <a:rPr lang="en-US" i="1" dirty="0"/>
              <a:t>“what is normal”</a:t>
            </a:r>
            <a:r>
              <a:rPr lang="en-US" dirty="0"/>
              <a:t> using profiles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traffic that does not match the profile as abnormal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8534082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 pitchFamily="-84" charset="0"/>
                <a:cs typeface="Times New Roman" pitchFamily="-84" charset="0"/>
              </a:rPr>
              <a:t>Simple IDS</a:t>
            </a:r>
          </a:p>
        </p:txBody>
      </p:sp>
      <p:sp>
        <p:nvSpPr>
          <p:cNvPr id="1707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-84" charset="2"/>
              <a:buNone/>
            </a:pPr>
            <a:r>
              <a:rPr lang="en-US" sz="1800" dirty="0">
                <a:latin typeface="Courier New"/>
                <a:ea typeface="Times New Roman" pitchFamily="-84" charset="0"/>
                <a:cs typeface="Courier New"/>
              </a:rPr>
              <a:t>v=listen(frequently-exploited-unused-port);</a:t>
            </a:r>
          </a:p>
          <a:p>
            <a:pPr>
              <a:lnSpc>
                <a:spcPct val="90000"/>
              </a:lnSpc>
              <a:buFont typeface="Wingdings" pitchFamily="-84" charset="2"/>
              <a:buNone/>
            </a:pPr>
            <a:r>
              <a:rPr lang="en-US" sz="1800" dirty="0">
                <a:latin typeface="Courier New"/>
                <a:ea typeface="Times New Roman" pitchFamily="-84" charset="0"/>
                <a:cs typeface="Courier New"/>
              </a:rPr>
              <a:t>while(1) {</a:t>
            </a:r>
          </a:p>
          <a:p>
            <a:pPr lvl="1">
              <a:lnSpc>
                <a:spcPct val="90000"/>
              </a:lnSpc>
              <a:buFont typeface="Wingdings" pitchFamily="-84" charset="2"/>
              <a:buNone/>
            </a:pPr>
            <a:r>
              <a:rPr lang="en-US" sz="1600" dirty="0">
                <a:latin typeface="Courier New"/>
                <a:ea typeface="Times New Roman" pitchFamily="-84" charset="0"/>
                <a:cs typeface="Courier New"/>
              </a:rPr>
              <a:t>s=accept(v, who, </a:t>
            </a:r>
            <a:r>
              <a:rPr lang="en-US" sz="1600" dirty="0" err="1">
                <a:latin typeface="Courier New"/>
                <a:ea typeface="Times New Roman" pitchFamily="-84" charset="0"/>
                <a:cs typeface="Courier New"/>
              </a:rPr>
              <a:t>howbig</a:t>
            </a:r>
            <a:r>
              <a:rPr lang="en-US" sz="1600" dirty="0">
                <a:latin typeface="Courier New"/>
                <a:ea typeface="Times New Roman" pitchFamily="-84" charset="0"/>
                <a:cs typeface="Courier New"/>
              </a:rPr>
              <a:t>);</a:t>
            </a:r>
          </a:p>
          <a:p>
            <a:pPr lvl="1">
              <a:lnSpc>
                <a:spcPct val="90000"/>
              </a:lnSpc>
              <a:buFont typeface="Wingdings" pitchFamily="-84" charset="2"/>
              <a:buNone/>
            </a:pPr>
            <a:r>
              <a:rPr lang="en-US" sz="1600" dirty="0" err="1">
                <a:latin typeface="Courier New"/>
                <a:ea typeface="Times New Roman" pitchFamily="-84" charset="0"/>
                <a:cs typeface="Courier New"/>
              </a:rPr>
              <a:t>notify_the_authorities</a:t>
            </a:r>
            <a:r>
              <a:rPr lang="en-US" sz="1600" dirty="0">
                <a:latin typeface="Courier New"/>
                <a:ea typeface="Times New Roman" pitchFamily="-84" charset="0"/>
                <a:cs typeface="Courier New"/>
              </a:rPr>
              <a:t>(s, who, </a:t>
            </a:r>
            <a:r>
              <a:rPr lang="en-US" sz="1600" dirty="0" err="1">
                <a:latin typeface="Courier New"/>
                <a:ea typeface="Times New Roman" pitchFamily="-84" charset="0"/>
                <a:cs typeface="Courier New"/>
              </a:rPr>
              <a:t>howbig</a:t>
            </a:r>
            <a:r>
              <a:rPr lang="en-US" sz="1600" dirty="0">
                <a:latin typeface="Courier New"/>
                <a:ea typeface="Times New Roman" pitchFamily="-84" charset="0"/>
                <a:cs typeface="Courier New"/>
              </a:rPr>
              <a:t>);</a:t>
            </a:r>
          </a:p>
          <a:p>
            <a:pPr lvl="1">
              <a:lnSpc>
                <a:spcPct val="90000"/>
              </a:lnSpc>
              <a:buFont typeface="Wingdings" pitchFamily="-84" charset="2"/>
              <a:buNone/>
            </a:pPr>
            <a:r>
              <a:rPr lang="en-US" sz="1600" dirty="0">
                <a:latin typeface="Courier New"/>
                <a:ea typeface="Times New Roman" pitchFamily="-84" charset="0"/>
                <a:cs typeface="Courier New"/>
              </a:rPr>
              <a:t>close(s);</a:t>
            </a:r>
          </a:p>
          <a:p>
            <a:pPr>
              <a:lnSpc>
                <a:spcPct val="90000"/>
              </a:lnSpc>
              <a:buFont typeface="Wingdings" pitchFamily="-84" charset="2"/>
              <a:buNone/>
            </a:pPr>
            <a:r>
              <a:rPr lang="en-US" sz="1800" dirty="0">
                <a:latin typeface="Courier New"/>
                <a:ea typeface="Times New Roman" pitchFamily="-84" charset="0"/>
                <a:cs typeface="Courier New"/>
              </a:rPr>
              <a:t>}</a:t>
            </a:r>
            <a:br>
              <a:rPr lang="en-US" sz="1800" dirty="0">
                <a:latin typeface="Courier New"/>
                <a:ea typeface="Times New Roman" pitchFamily="-84" charset="0"/>
                <a:cs typeface="Courier New"/>
              </a:rPr>
            </a:br>
            <a:endParaRPr lang="en-US" sz="1800" dirty="0">
              <a:latin typeface="Courier New"/>
              <a:ea typeface="Times New Roman" pitchFamily="-84" charset="0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Times New Roman" pitchFamily="-84" charset="0"/>
                <a:cs typeface="Times New Roman" pitchFamily="-84" charset="0"/>
              </a:rPr>
              <a:t>This won’t catch stealth scanners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Times New Roman" pitchFamily="-84" charset="0"/>
                <a:cs typeface="Times New Roman" pitchFamily="-84" charset="0"/>
              </a:rPr>
              <a:t>Doesn’t have a global view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Times New Roman" pitchFamily="-84" charset="0"/>
                <a:cs typeface="Times New Roman" pitchFamily="-84" charset="0"/>
              </a:rPr>
              <a:t>Can’t detect attacks on systems in use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Times New Roman" pitchFamily="-84" charset="0"/>
                <a:cs typeface="Times New Roman" pitchFamily="-84" charset="0"/>
              </a:rPr>
              <a:t>Surprisingly effective at catching scans nonetheless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957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 pitchFamily="-84" charset="0"/>
                <a:cs typeface="Times New Roman" pitchFamily="-84" charset="0"/>
              </a:rPr>
              <a:t>Statistical Analysis</a:t>
            </a:r>
          </a:p>
        </p:txBody>
      </p:sp>
      <p:sp>
        <p:nvSpPr>
          <p:cNvPr id="170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Times New Roman" pitchFamily="-84" charset="0"/>
                <a:cs typeface="Times New Roman" pitchFamily="-84" charset="0"/>
              </a:rPr>
              <a:t>Constantly capture packets, watch logs, note typical flows</a:t>
            </a:r>
          </a:p>
          <a:p>
            <a:pPr lvl="1"/>
            <a:r>
              <a:rPr lang="en-US" dirty="0">
                <a:ea typeface="Times New Roman" pitchFamily="-84" charset="0"/>
                <a:cs typeface="Times New Roman" pitchFamily="-84" charset="0"/>
              </a:rPr>
              <a:t>“95% of traffic flows from inside the firewall to outside web services”</a:t>
            </a:r>
          </a:p>
          <a:p>
            <a:pPr lvl="1"/>
            <a:r>
              <a:rPr lang="en-US" dirty="0">
                <a:ea typeface="Times New Roman" pitchFamily="-84" charset="0"/>
                <a:cs typeface="Times New Roman" pitchFamily="-84" charset="0"/>
              </a:rPr>
              <a:t>Trigger alarms when traffic not matching typical flows is seen</a:t>
            </a:r>
          </a:p>
          <a:p>
            <a:pPr lvl="1"/>
            <a:r>
              <a:rPr lang="en-US" dirty="0">
                <a:ea typeface="Times New Roman" pitchFamily="-84" charset="0"/>
                <a:cs typeface="Times New Roman" pitchFamily="-84" charset="0"/>
              </a:rPr>
              <a:t>Can be a first alert against configuration problems</a:t>
            </a:r>
          </a:p>
          <a:p>
            <a:pPr lvl="1"/>
            <a:endParaRPr lang="en-US" dirty="0">
              <a:ea typeface="Times New Roman" pitchFamily="-84" charset="0"/>
              <a:cs typeface="Times New Roman" pitchFamily="-84" charset="0"/>
            </a:endParaRPr>
          </a:p>
          <a:p>
            <a:r>
              <a:rPr lang="en-US" dirty="0">
                <a:ea typeface="Times New Roman" pitchFamily="-84" charset="0"/>
                <a:cs typeface="Times New Roman" pitchFamily="-84" charset="0"/>
              </a:rPr>
              <a:t>Tends to rely on a more global view</a:t>
            </a:r>
          </a:p>
        </p:txBody>
      </p:sp>
    </p:spTree>
    <p:extLst>
      <p:ext uri="{BB962C8B-B14F-4D97-AF65-F5344CB8AC3E}">
        <p14:creationId xmlns:p14="http://schemas.microsoft.com/office/powerpoint/2010/main" val="20846176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397</Words>
  <Application>Microsoft Macintosh PowerPoint</Application>
  <PresentationFormat>Widescreen</PresentationFormat>
  <Paragraphs>72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Adobe Garamond Pro</vt:lpstr>
      <vt:lpstr>Arial</vt:lpstr>
      <vt:lpstr>Calibri</vt:lpstr>
      <vt:lpstr>Courier New</vt:lpstr>
      <vt:lpstr>Wingdings</vt:lpstr>
      <vt:lpstr>1_Office Theme</vt:lpstr>
      <vt:lpstr>3_Office Theme</vt:lpstr>
      <vt:lpstr>PowerPoint Presentation</vt:lpstr>
      <vt:lpstr>Learning Objective</vt:lpstr>
      <vt:lpstr>Learning Objectives</vt:lpstr>
      <vt:lpstr>INTRUSION DETECTION</vt:lpstr>
      <vt:lpstr>Intrusion Detection</vt:lpstr>
      <vt:lpstr>Know Your Attacker</vt:lpstr>
      <vt:lpstr>Types of Intrusion Detection</vt:lpstr>
      <vt:lpstr>Simple IDS</vt:lpstr>
      <vt:lpstr>Statistical Analysis</vt:lpstr>
      <vt:lpstr>Rule-based Systems</vt:lpstr>
      <vt:lpstr>Using an 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Demonstration: Zeek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35</cp:revision>
  <dcterms:created xsi:type="dcterms:W3CDTF">2020-10-19T14:29:47Z</dcterms:created>
  <dcterms:modified xsi:type="dcterms:W3CDTF">2020-11-30T15:58:26Z</dcterms:modified>
</cp:coreProperties>
</file>