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22"/>
  </p:notesMasterIdLst>
  <p:sldIdLst>
    <p:sldId id="2602" r:id="rId3"/>
    <p:sldId id="330" r:id="rId4"/>
    <p:sldId id="2603" r:id="rId5"/>
    <p:sldId id="2604" r:id="rId6"/>
    <p:sldId id="382" r:id="rId7"/>
    <p:sldId id="1063" r:id="rId8"/>
    <p:sldId id="347" r:id="rId9"/>
    <p:sldId id="376" r:id="rId10"/>
    <p:sldId id="348" r:id="rId11"/>
    <p:sldId id="350" r:id="rId12"/>
    <p:sldId id="296" r:id="rId13"/>
    <p:sldId id="297" r:id="rId14"/>
    <p:sldId id="314" r:id="rId15"/>
    <p:sldId id="315" r:id="rId16"/>
    <p:sldId id="316" r:id="rId17"/>
    <p:sldId id="317" r:id="rId18"/>
    <p:sldId id="318" r:id="rId19"/>
    <p:sldId id="2606" r:id="rId20"/>
    <p:sldId id="25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eek Mitta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0"/>
    <p:restoredTop sz="94686"/>
  </p:normalViewPr>
  <p:slideViewPr>
    <p:cSldViewPr snapToGrid="0" snapToObjects="1">
      <p:cViewPr varScale="1">
        <p:scale>
          <a:sx n="128" d="100"/>
          <a:sy n="128" d="100"/>
        </p:scale>
        <p:origin x="20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72FB4-D3E2-AE43-B634-FEEAFFC420F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0969-AB06-8F45-A6FC-715D5764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5C5CEB-B2A2-B240-9909-4B08DC80D46F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09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89327-4FE3-CF4E-9A48-D9D47BC2B15D}" type="slidenum">
              <a:rPr lang="en-US"/>
              <a:pPr/>
              <a:t>17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50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9DA148-B1AA-8F4C-9926-5695969ECC8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48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51210D-0344-C143-A83F-1D6801CA941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354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BF01D-7D21-E044-9B43-033DDBD8D98C}" type="slidenum">
              <a:rPr lang="en-US"/>
              <a:pPr/>
              <a:t>11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A27362-2B1F-2B4D-AED7-F37E8FDEDD83}" type="slidenum">
              <a:rPr lang="en-US"/>
              <a:pPr/>
              <a:t>12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3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293FA1-8C25-394B-8891-C53CE1777B9F}" type="slidenum">
              <a:rPr lang="en-US"/>
              <a:pPr/>
              <a:t>13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73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D4094F-8DD5-0A4D-8757-8DB222CA2EBA}" type="slidenum">
              <a:rPr lang="en-US"/>
              <a:pPr/>
              <a:t>14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65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487118-E310-9B48-9FFC-4F80C0FE11B4}" type="slidenum">
              <a:rPr lang="en-US"/>
              <a:pPr/>
              <a:t>15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60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4EDD9-C0A6-CA4C-86FE-CF8633732E50}" type="slidenum">
              <a:rPr lang="en-US"/>
              <a:pPr/>
              <a:t>16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5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2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47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3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0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1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5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78013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58003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76" r:id="rId7"/>
    <p:sldLayoutId id="2147483677" r:id="rId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4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Measuring and Analyzing </a:t>
            </a:r>
            <a:b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Network Traffic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96536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95866-BF73-C449-BFDE-1A9F7CF7CF6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Before Machine Learning: Data Quality!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2375" y="1874664"/>
            <a:ext cx="9645496" cy="369124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Cross-validation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consistency checks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Multiple independent measurements of the same phenomenon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Database queries can be a useful tool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Other considerations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/>
              <a:t>Anonymization</a:t>
            </a:r>
            <a:r>
              <a:rPr lang="en-US" dirty="0"/>
              <a:t> and privacy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Maintaining longitudinal data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0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7A626-03D1-CC48-8165-8CF353DD6B78}" type="slidenum">
              <a:rPr lang="en-US"/>
              <a:pPr/>
              <a:t>11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Network Traffic:</a:t>
            </a:r>
            <a:br>
              <a:rPr lang="en-US" dirty="0"/>
            </a:br>
            <a:r>
              <a:rPr lang="en-US" dirty="0"/>
              <a:t>Two Main Approaches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Packet-level Monitoring</a:t>
            </a:r>
          </a:p>
          <a:p>
            <a:pPr lvl="1"/>
            <a:r>
              <a:rPr lang="en-US" dirty="0"/>
              <a:t>Keep packet-level statistics</a:t>
            </a:r>
          </a:p>
          <a:p>
            <a:pPr lvl="1"/>
            <a:r>
              <a:rPr lang="en-US" dirty="0"/>
              <a:t>Examine (and potentially, log) variety of packet-level statistics.  Essentially, anything in the packet.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Timing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Flow-level Monitoring</a:t>
            </a:r>
          </a:p>
          <a:p>
            <a:pPr lvl="1"/>
            <a:r>
              <a:rPr lang="en-US" dirty="0"/>
              <a:t>Monitor packet-by-packet (though sometimes sampled)</a:t>
            </a:r>
          </a:p>
          <a:p>
            <a:pPr lvl="1"/>
            <a:r>
              <a:rPr lang="en-US" dirty="0"/>
              <a:t>Keep aggregate statistics on a flow</a:t>
            </a:r>
          </a:p>
        </p:txBody>
      </p:sp>
    </p:spTree>
    <p:extLst>
      <p:ext uri="{BB962C8B-B14F-4D97-AF65-F5344CB8AC3E}">
        <p14:creationId xmlns:p14="http://schemas.microsoft.com/office/powerpoint/2010/main" val="3159294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7E03D-B1FC-544F-85FD-187833F2B10F}" type="slidenum">
              <a:rPr lang="en-US"/>
              <a:pPr/>
              <a:t>12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Capture: tcpdump/bpf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47244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Put interface in promiscuous mode</a:t>
            </a:r>
          </a:p>
          <a:p>
            <a:pPr>
              <a:lnSpc>
                <a:spcPct val="90000"/>
              </a:lnSpc>
            </a:pPr>
            <a:r>
              <a:rPr lang="en-US" sz="2000"/>
              <a:t>Use bpf to extract packets of interest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057400" y="4191000"/>
            <a:ext cx="8229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891" indent="-342891">
              <a:spcBef>
                <a:spcPct val="20000"/>
              </a:spcBef>
              <a:buFontTx/>
              <a:buChar char="•"/>
            </a:pPr>
            <a:r>
              <a:rPr lang="en-US" sz="2800"/>
              <a:t>Packets may be dropped by filter</a:t>
            </a:r>
          </a:p>
          <a:p>
            <a:pPr marL="742932" lvl="1" indent="-285744">
              <a:spcBef>
                <a:spcPct val="20000"/>
              </a:spcBef>
              <a:buFontTx/>
              <a:buChar char="–"/>
            </a:pPr>
            <a:r>
              <a:rPr lang="en-US" sz="2400"/>
              <a:t>Failure of tcpdump to keep up with filter</a:t>
            </a:r>
          </a:p>
          <a:p>
            <a:pPr marL="742932" lvl="1" indent="-285744">
              <a:spcBef>
                <a:spcPct val="20000"/>
              </a:spcBef>
              <a:buFontTx/>
              <a:buChar char="–"/>
            </a:pPr>
            <a:r>
              <a:rPr lang="en-US" sz="2400"/>
              <a:t>Failure of filter to keep up with dump speeds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438400" y="6019800"/>
            <a:ext cx="75438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</a:rPr>
              <a:t>Question:</a:t>
            </a:r>
            <a:r>
              <a:rPr lang="en-US" sz="2000"/>
              <a:t> How to recover lost information from packet drops?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057400" y="3733801"/>
            <a:ext cx="335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Accuracy Issues</a:t>
            </a:r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95401"/>
            <a:ext cx="35655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606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D2A7F-7DF6-574A-BFBF-655441C95C0A}" type="slidenum">
              <a:rPr lang="en-US"/>
              <a:pPr/>
              <a:t>13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Traffic Flow Statistics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 monitoring (</a:t>
            </a:r>
            <a:r>
              <a:rPr lang="en-US" i="1" dirty="0"/>
              <a:t>e.g</a:t>
            </a:r>
            <a:r>
              <a:rPr lang="en-US" dirty="0"/>
              <a:t>., Cisco </a:t>
            </a:r>
            <a:r>
              <a:rPr lang="en-US" dirty="0" err="1"/>
              <a:t>Netflow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Statistics about groups of related packets (</a:t>
            </a:r>
            <a:r>
              <a:rPr lang="en-US" i="1" dirty="0"/>
              <a:t>e.g.,</a:t>
            </a:r>
            <a:r>
              <a:rPr lang="en-US" dirty="0"/>
              <a:t> same IP/TCP headers and close in time)</a:t>
            </a:r>
          </a:p>
          <a:p>
            <a:pPr lvl="1"/>
            <a:r>
              <a:rPr lang="en-US" dirty="0"/>
              <a:t>Recording header information, counts, and time</a:t>
            </a:r>
          </a:p>
          <a:p>
            <a:endParaRPr lang="en-US" dirty="0"/>
          </a:p>
          <a:p>
            <a:r>
              <a:rPr lang="en-US" dirty="0"/>
              <a:t>More detail than SNMP, less overhead than packet capture</a:t>
            </a:r>
          </a:p>
          <a:p>
            <a:pPr lvl="1"/>
            <a:r>
              <a:rPr lang="en-US" dirty="0"/>
              <a:t>Typically implemented directly on line card</a:t>
            </a:r>
          </a:p>
        </p:txBody>
      </p:sp>
    </p:spTree>
    <p:extLst>
      <p:ext uri="{BB962C8B-B14F-4D97-AF65-F5344CB8AC3E}">
        <p14:creationId xmlns:p14="http://schemas.microsoft.com/office/powerpoint/2010/main" val="2229093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01F56-0FFC-4C49-A08D-0DB2D66F7549}" type="slidenum">
              <a:rPr lang="en-US"/>
              <a:pPr/>
              <a:t>14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Flow?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52601"/>
            <a:ext cx="8229600" cy="3992563"/>
          </a:xfrm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</a:rPr>
              <a:t>Source IP address</a:t>
            </a:r>
          </a:p>
          <a:p>
            <a:r>
              <a:rPr lang="en-US" b="1">
                <a:solidFill>
                  <a:schemeClr val="accent2"/>
                </a:solidFill>
              </a:rPr>
              <a:t>Destination IP address</a:t>
            </a:r>
          </a:p>
          <a:p>
            <a:r>
              <a:rPr lang="en-US" b="1">
                <a:solidFill>
                  <a:schemeClr val="accent2"/>
                </a:solidFill>
              </a:rPr>
              <a:t>Source port</a:t>
            </a:r>
          </a:p>
          <a:p>
            <a:r>
              <a:rPr lang="en-US" b="1">
                <a:solidFill>
                  <a:schemeClr val="accent2"/>
                </a:solidFill>
              </a:rPr>
              <a:t>Destination port</a:t>
            </a:r>
          </a:p>
          <a:p>
            <a:r>
              <a:rPr lang="en-US" b="1">
                <a:solidFill>
                  <a:schemeClr val="accent2"/>
                </a:solidFill>
              </a:rPr>
              <a:t>Layer 3 protocol type</a:t>
            </a:r>
          </a:p>
          <a:p>
            <a:r>
              <a:rPr lang="en-US"/>
              <a:t>TOS byte (DSCP)</a:t>
            </a:r>
          </a:p>
          <a:p>
            <a:r>
              <a:rPr lang="en-US"/>
              <a:t>Input logical interface (ifIndex)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B2B9-C85B-6D4C-8779-7FFFD8BDDBBF}" type="slidenum">
              <a:rPr lang="en-US"/>
              <a:pPr/>
              <a:t>15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IPFIX (Cisco </a:t>
            </a:r>
            <a:r>
              <a:rPr lang="en-US" dirty="0" err="1"/>
              <a:t>Netflow</a:t>
            </a:r>
            <a:r>
              <a:rPr lang="en-US" dirty="0"/>
              <a:t>, </a:t>
            </a:r>
            <a:r>
              <a:rPr lang="en-US" dirty="0" err="1"/>
              <a:t>Sflow</a:t>
            </a:r>
            <a:r>
              <a:rPr lang="en-US" dirty="0"/>
              <a:t>, etc.)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619" y="1447800"/>
            <a:ext cx="9653181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/>
              <a:t>Basic output: </a:t>
            </a:r>
            <a:r>
              <a:rPr lang="ja-JP" altLang="en-US" sz="3200">
                <a:latin typeface="Arial"/>
              </a:rPr>
              <a:t>“</a:t>
            </a:r>
            <a:r>
              <a:rPr lang="en-US" sz="3200" dirty="0"/>
              <a:t>Flow record</a:t>
            </a:r>
            <a:r>
              <a:rPr lang="ja-JP" altLang="en-US" sz="3200">
                <a:latin typeface="Arial"/>
              </a:rPr>
              <a:t>”</a:t>
            </a:r>
            <a:endParaRPr lang="en-US" sz="3200" dirty="0"/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sz="3200" dirty="0"/>
              <a:t>Newer versions have: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More flexible record format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Much easier to add new flow record types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4267200" y="4038600"/>
            <a:ext cx="3124200" cy="1330325"/>
            <a:chOff x="3360" y="2880"/>
            <a:chExt cx="1968" cy="838"/>
          </a:xfrm>
        </p:grpSpPr>
        <p:grpSp>
          <p:nvGrpSpPr>
            <p:cNvPr id="8197" name="Group 5"/>
            <p:cNvGrpSpPr>
              <a:grpSpLocks/>
            </p:cNvGrpSpPr>
            <p:nvPr/>
          </p:nvGrpSpPr>
          <p:grpSpPr bwMode="auto">
            <a:xfrm>
              <a:off x="3360" y="2880"/>
              <a:ext cx="1968" cy="838"/>
              <a:chOff x="3024" y="3024"/>
              <a:chExt cx="1968" cy="838"/>
            </a:xfrm>
          </p:grpSpPr>
          <p:sp>
            <p:nvSpPr>
              <p:cNvPr id="819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24" y="3024"/>
                <a:ext cx="1968" cy="838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9" name="Text Box 7"/>
              <p:cNvSpPr txBox="1">
                <a:spLocks noChangeArrowheads="1"/>
              </p:cNvSpPr>
              <p:nvPr/>
            </p:nvSpPr>
            <p:spPr bwMode="auto">
              <a:xfrm>
                <a:off x="3456" y="3264"/>
                <a:ext cx="110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/>
                  <a:t>Core Network</a:t>
                </a:r>
              </a:p>
            </p:txBody>
          </p:sp>
        </p:grpSp>
        <p:sp>
          <p:nvSpPr>
            <p:cNvPr id="8200" name="Oval 8"/>
            <p:cNvSpPr>
              <a:spLocks noChangeArrowheads="1"/>
            </p:cNvSpPr>
            <p:nvPr/>
          </p:nvSpPr>
          <p:spPr bwMode="auto">
            <a:xfrm>
              <a:off x="3408" y="3168"/>
              <a:ext cx="240" cy="240"/>
            </a:xfrm>
            <a:prstGeom prst="ellipse">
              <a:avLst/>
            </a:prstGeom>
            <a:solidFill>
              <a:srgbClr val="F2F4A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01" name="Freeform 9"/>
          <p:cNvSpPr>
            <a:spLocks/>
          </p:cNvSpPr>
          <p:nvPr/>
        </p:nvSpPr>
        <p:spPr bwMode="auto">
          <a:xfrm>
            <a:off x="2743200" y="4114800"/>
            <a:ext cx="1447800" cy="533400"/>
          </a:xfrm>
          <a:custGeom>
            <a:avLst/>
            <a:gdLst>
              <a:gd name="T0" fmla="*/ 0 w 912"/>
              <a:gd name="T1" fmla="*/ 0 h 336"/>
              <a:gd name="T2" fmla="*/ 288 w 912"/>
              <a:gd name="T3" fmla="*/ 192 h 336"/>
              <a:gd name="T4" fmla="*/ 912 w 912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336">
                <a:moveTo>
                  <a:pt x="0" y="0"/>
                </a:moveTo>
                <a:cubicBezTo>
                  <a:pt x="68" y="68"/>
                  <a:pt x="136" y="136"/>
                  <a:pt x="288" y="192"/>
                </a:cubicBezTo>
                <a:cubicBezTo>
                  <a:pt x="440" y="248"/>
                  <a:pt x="676" y="292"/>
                  <a:pt x="9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Freeform 10"/>
          <p:cNvSpPr>
            <a:spLocks/>
          </p:cNvSpPr>
          <p:nvPr/>
        </p:nvSpPr>
        <p:spPr bwMode="auto">
          <a:xfrm>
            <a:off x="2667000" y="4724401"/>
            <a:ext cx="1524000" cy="88900"/>
          </a:xfrm>
          <a:custGeom>
            <a:avLst/>
            <a:gdLst>
              <a:gd name="T0" fmla="*/ 0 w 960"/>
              <a:gd name="T1" fmla="*/ 48 h 56"/>
              <a:gd name="T2" fmla="*/ 576 w 960"/>
              <a:gd name="T3" fmla="*/ 48 h 56"/>
              <a:gd name="T4" fmla="*/ 960 w 960"/>
              <a:gd name="T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56">
                <a:moveTo>
                  <a:pt x="0" y="48"/>
                </a:moveTo>
                <a:cubicBezTo>
                  <a:pt x="208" y="52"/>
                  <a:pt x="416" y="56"/>
                  <a:pt x="576" y="48"/>
                </a:cubicBezTo>
                <a:cubicBezTo>
                  <a:pt x="736" y="40"/>
                  <a:pt x="848" y="20"/>
                  <a:pt x="96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Freeform 11"/>
          <p:cNvSpPr>
            <a:spLocks/>
          </p:cNvSpPr>
          <p:nvPr/>
        </p:nvSpPr>
        <p:spPr bwMode="auto">
          <a:xfrm>
            <a:off x="2667000" y="4800600"/>
            <a:ext cx="1600200" cy="762000"/>
          </a:xfrm>
          <a:custGeom>
            <a:avLst/>
            <a:gdLst>
              <a:gd name="T0" fmla="*/ 0 w 1008"/>
              <a:gd name="T1" fmla="*/ 480 h 480"/>
              <a:gd name="T2" fmla="*/ 528 w 1008"/>
              <a:gd name="T3" fmla="*/ 192 h 480"/>
              <a:gd name="T4" fmla="*/ 1008 w 1008"/>
              <a:gd name="T5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8" h="480">
                <a:moveTo>
                  <a:pt x="0" y="480"/>
                </a:moveTo>
                <a:cubicBezTo>
                  <a:pt x="180" y="376"/>
                  <a:pt x="360" y="272"/>
                  <a:pt x="528" y="192"/>
                </a:cubicBezTo>
                <a:cubicBezTo>
                  <a:pt x="696" y="112"/>
                  <a:pt x="852" y="56"/>
                  <a:pt x="100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1828800" y="5867402"/>
            <a:ext cx="1905000" cy="646331"/>
          </a:xfrm>
          <a:prstGeom prst="rect">
            <a:avLst/>
          </a:prstGeom>
          <a:solidFill>
            <a:srgbClr val="F2F4A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Collection and Aggregation</a:t>
            </a:r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 flipV="1">
            <a:off x="3048000" y="4876800"/>
            <a:ext cx="1371600" cy="990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Freeform 14"/>
          <p:cNvSpPr>
            <a:spLocks/>
          </p:cNvSpPr>
          <p:nvPr/>
        </p:nvSpPr>
        <p:spPr bwMode="auto">
          <a:xfrm>
            <a:off x="4495800" y="4851400"/>
            <a:ext cx="3886200" cy="939800"/>
          </a:xfrm>
          <a:custGeom>
            <a:avLst/>
            <a:gdLst>
              <a:gd name="T0" fmla="*/ 0 w 1296"/>
              <a:gd name="T1" fmla="*/ 0 h 688"/>
              <a:gd name="T2" fmla="*/ 336 w 1296"/>
              <a:gd name="T3" fmla="*/ 576 h 688"/>
              <a:gd name="T4" fmla="*/ 1296 w 1296"/>
              <a:gd name="T5" fmla="*/ 672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6" h="688">
                <a:moveTo>
                  <a:pt x="0" y="0"/>
                </a:moveTo>
                <a:cubicBezTo>
                  <a:pt x="60" y="232"/>
                  <a:pt x="120" y="464"/>
                  <a:pt x="336" y="576"/>
                </a:cubicBezTo>
                <a:cubicBezTo>
                  <a:pt x="552" y="688"/>
                  <a:pt x="924" y="680"/>
                  <a:pt x="1296" y="672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207" name="Picture 15" descr="BD18252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5486401"/>
            <a:ext cx="519113" cy="99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8915400" y="5638801"/>
            <a:ext cx="121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Collector </a:t>
            </a:r>
            <a:br>
              <a:rPr lang="en-US"/>
            </a:br>
            <a:r>
              <a:rPr lang="en-US"/>
              <a:t>(PC)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4495800" y="5410200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4495800" y="5715000"/>
            <a:ext cx="3124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4109373" y="5632847"/>
            <a:ext cx="4191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Approximately 1500 bytes</a:t>
            </a:r>
          </a:p>
          <a:p>
            <a:r>
              <a:rPr lang="en-US" dirty="0"/>
              <a:t>20-50 flow records</a:t>
            </a:r>
          </a:p>
          <a:p>
            <a:r>
              <a:rPr lang="en-US" dirty="0"/>
              <a:t>Sent more frequently if traffic increases</a:t>
            </a:r>
          </a:p>
        </p:txBody>
      </p:sp>
    </p:spTree>
    <p:extLst>
      <p:ext uri="{BB962C8B-B14F-4D97-AF65-F5344CB8AC3E}">
        <p14:creationId xmlns:p14="http://schemas.microsoft.com/office/powerpoint/2010/main" val="5831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F7C63-CC50-274C-9400-4B61A1DC13CC}" type="slidenum">
              <a:rPr lang="en-US"/>
              <a:pPr/>
              <a:t>16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a Flow Record?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057400"/>
            <a:ext cx="8229600" cy="2286000"/>
          </a:xfrm>
        </p:spPr>
        <p:txBody>
          <a:bodyPr/>
          <a:lstStyle/>
          <a:p>
            <a:r>
              <a:rPr lang="en-US"/>
              <a:t>Source and Destination, IP address and port</a:t>
            </a:r>
          </a:p>
          <a:p>
            <a:r>
              <a:rPr lang="en-US"/>
              <a:t>Packet and byte counts</a:t>
            </a:r>
          </a:p>
          <a:p>
            <a:r>
              <a:rPr lang="en-US"/>
              <a:t>Start and end times</a:t>
            </a:r>
          </a:p>
          <a:p>
            <a:r>
              <a:rPr lang="en-US"/>
              <a:t>ToS, TCP flags</a:t>
            </a:r>
          </a:p>
          <a:p>
            <a:endParaRPr lang="en-US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057400" y="1614489"/>
            <a:ext cx="563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Basic information about the flow…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057400" y="4419601"/>
            <a:ext cx="563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…plus, information related to routing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981200" y="4953000"/>
            <a:ext cx="8229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891" indent="-342891">
              <a:spcBef>
                <a:spcPct val="20000"/>
              </a:spcBef>
              <a:buFontTx/>
              <a:buChar char="•"/>
            </a:pPr>
            <a:r>
              <a:rPr lang="en-US" sz="2800"/>
              <a:t>Next-hop IP address</a:t>
            </a:r>
          </a:p>
          <a:p>
            <a:pPr marL="342891" indent="-342891">
              <a:spcBef>
                <a:spcPct val="20000"/>
              </a:spcBef>
              <a:buFontTx/>
              <a:buChar char="•"/>
            </a:pPr>
            <a:r>
              <a:rPr lang="en-US" sz="2800"/>
              <a:t>Source and destination AS</a:t>
            </a:r>
          </a:p>
          <a:p>
            <a:pPr marL="342891" indent="-342891">
              <a:spcBef>
                <a:spcPct val="20000"/>
              </a:spcBef>
              <a:buFontTx/>
              <a:buChar char="•"/>
            </a:pPr>
            <a:r>
              <a:rPr lang="en-US" sz="2800"/>
              <a:t>Source and destination prefix</a:t>
            </a:r>
          </a:p>
        </p:txBody>
      </p:sp>
    </p:spTree>
    <p:extLst>
      <p:ext uri="{BB962C8B-B14F-4D97-AF65-F5344CB8AC3E}">
        <p14:creationId xmlns:p14="http://schemas.microsoft.com/office/powerpoint/2010/main" val="164621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645D3-F221-C248-BFD8-6B0C1F244CC4}" type="slidenum">
              <a:rPr lang="en-US"/>
              <a:pPr/>
              <a:t>17</a:t>
            </a:fld>
            <a:endParaRPr 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520951" y="1797051"/>
            <a:ext cx="520700" cy="2159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359151" y="1797051"/>
            <a:ext cx="444500" cy="2159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349751" y="1797051"/>
            <a:ext cx="444500" cy="2159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5340351" y="1797051"/>
            <a:ext cx="444500" cy="2159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254751" y="1797051"/>
            <a:ext cx="596900" cy="2159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321551" y="1797051"/>
            <a:ext cx="520700" cy="2159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8235951" y="1797051"/>
            <a:ext cx="444500" cy="2159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9074151" y="1797051"/>
            <a:ext cx="444500" cy="2159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836151" y="1797051"/>
            <a:ext cx="444500" cy="215900"/>
          </a:xfrm>
          <a:prstGeom prst="rect">
            <a:avLst/>
          </a:prstGeom>
          <a:solidFill>
            <a:srgbClr val="CC33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1835151" y="1797051"/>
            <a:ext cx="444500" cy="215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2078037" y="2116137"/>
            <a:ext cx="284163" cy="665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3602037" y="2116137"/>
            <a:ext cx="555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H="1">
            <a:off x="3678237" y="2116137"/>
            <a:ext cx="18843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4592637" y="2116137"/>
            <a:ext cx="24177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6573837" y="2116137"/>
            <a:ext cx="4365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>
            <a:off x="7031037" y="2116137"/>
            <a:ext cx="5889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7031037" y="2116137"/>
            <a:ext cx="15033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9393237" y="2116137"/>
            <a:ext cx="360363" cy="436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>
            <a:off x="9742488" y="2116137"/>
            <a:ext cx="315912" cy="436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2763837" y="2116137"/>
            <a:ext cx="893763" cy="588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2041526" y="2757489"/>
            <a:ext cx="839974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9" rIns="92075" bIns="46039">
            <a:spAutoFit/>
          </a:bodyPr>
          <a:lstStyle/>
          <a:p>
            <a:pPr eaLnBrk="0" hangingPunct="0"/>
            <a:r>
              <a:rPr lang="en-US" b="1">
                <a:solidFill>
                  <a:schemeClr val="accent2"/>
                </a:solidFill>
              </a:rPr>
              <a:t>flow 1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3260726" y="2757489"/>
            <a:ext cx="839974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9" rIns="92075" bIns="46039">
            <a:spAutoFit/>
          </a:bodyPr>
          <a:lstStyle/>
          <a:p>
            <a:pPr eaLnBrk="0" hangingPunct="0"/>
            <a:r>
              <a:rPr lang="en-US" b="1">
                <a:solidFill>
                  <a:srgbClr val="CC3300"/>
                </a:solidFill>
              </a:rPr>
              <a:t>flow 2</a:t>
            </a: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6689726" y="2757489"/>
            <a:ext cx="839974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9" rIns="92075" bIns="46039">
            <a:spAutoFit/>
          </a:bodyPr>
          <a:lstStyle/>
          <a:p>
            <a:pPr eaLnBrk="0" hangingPunct="0"/>
            <a:r>
              <a:rPr lang="en-US" b="1">
                <a:solidFill>
                  <a:srgbClr val="00CC66"/>
                </a:solidFill>
              </a:rPr>
              <a:t>flow 3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9356726" y="2681289"/>
            <a:ext cx="839974" cy="36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9" rIns="92075" bIns="46039">
            <a:spAutoFit/>
          </a:bodyPr>
          <a:lstStyle/>
          <a:p>
            <a:pPr eaLnBrk="0" hangingPunct="0"/>
            <a:r>
              <a:rPr lang="en-US" b="1">
                <a:solidFill>
                  <a:srgbClr val="CC3300"/>
                </a:solidFill>
              </a:rPr>
              <a:t>flow 4</a:t>
            </a:r>
          </a:p>
        </p:txBody>
      </p:sp>
      <p:sp>
        <p:nvSpPr>
          <p:cNvPr id="123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Aggregating Packets into Flows</a:t>
            </a:r>
          </a:p>
        </p:txBody>
      </p:sp>
      <p:sp>
        <p:nvSpPr>
          <p:cNvPr id="12315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1592263" y="3225800"/>
            <a:ext cx="8966200" cy="408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0000"/>
                </a:solidFill>
              </a:rPr>
              <a:t>Criteria 1:</a:t>
            </a:r>
            <a:r>
              <a:rPr lang="en-US" sz="2400"/>
              <a:t> Set of packets that 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/>
              <a:t>belong together</a:t>
            </a:r>
            <a:r>
              <a:rPr lang="ja-JP" altLang="en-US" sz="2400">
                <a:latin typeface="Arial"/>
              </a:rPr>
              <a:t>”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/>
              <a:t>Source/destination IP addresses and port numbers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Same protocol, ToS bits, …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Same input/output interfaces at a router (if known)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rgbClr val="FF0000"/>
                </a:solidFill>
              </a:rPr>
              <a:t>Criteria 2:</a:t>
            </a:r>
            <a:r>
              <a:rPr lang="en-US" sz="2400"/>
              <a:t> Packets that are </a:t>
            </a:r>
            <a:r>
              <a:rPr lang="ja-JP" altLang="en-US" sz="2400">
                <a:latin typeface="Arial"/>
              </a:rPr>
              <a:t>“</a:t>
            </a:r>
            <a:r>
              <a:rPr lang="en-US" sz="2400"/>
              <a:t>close</a:t>
            </a:r>
            <a:r>
              <a:rPr lang="ja-JP" altLang="en-US" sz="2400">
                <a:latin typeface="Arial"/>
              </a:rPr>
              <a:t>”</a:t>
            </a:r>
            <a:r>
              <a:rPr lang="en-US" sz="2400"/>
              <a:t> together in time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Maximum inter-packet spacing (e.g., 15 sec, 30 sec)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solidFill>
                  <a:srgbClr val="FF0000"/>
                </a:solidFill>
              </a:rPr>
              <a:t>Example:</a:t>
            </a:r>
            <a:r>
              <a:rPr lang="en-US" sz="2000"/>
              <a:t> flows 2 and 4 are different flows due to time</a:t>
            </a:r>
          </a:p>
        </p:txBody>
      </p:sp>
    </p:spTree>
    <p:extLst>
      <p:ext uri="{BB962C8B-B14F-4D97-AF65-F5344CB8AC3E}">
        <p14:creationId xmlns:p14="http://schemas.microsoft.com/office/powerpoint/2010/main" val="14182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Demonstration:</a:t>
            </a:r>
            <a:br>
              <a:rPr lang="en-US" sz="4400" dirty="0"/>
            </a:br>
            <a:r>
              <a:rPr lang="en-US" sz="4400" dirty="0"/>
              <a:t>Packet Capture in Python</a:t>
            </a:r>
          </a:p>
        </p:txBody>
      </p:sp>
    </p:spTree>
    <p:extLst>
      <p:ext uri="{BB962C8B-B14F-4D97-AF65-F5344CB8AC3E}">
        <p14:creationId xmlns:p14="http://schemas.microsoft.com/office/powerpoint/2010/main" val="361708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6CCD6-B825-BC46-BEF8-0B94C44F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AB796-6A00-C346-B2E8-1B4CD0C0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44" y="0"/>
            <a:ext cx="9626410" cy="60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0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230233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BDD66E-6122-B544-BBEE-3F5AE9A0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5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9D303-1674-4A45-B1A1-D44934DF5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network traffic is measured in practice.</a:t>
            </a:r>
          </a:p>
          <a:p>
            <a:endParaRPr lang="en-US" dirty="0"/>
          </a:p>
          <a:p>
            <a:r>
              <a:rPr lang="en-US" dirty="0"/>
              <a:t>How to represent network traffic in standard data structures in Python (e.g., Pandas data frames)</a:t>
            </a:r>
          </a:p>
          <a:p>
            <a:endParaRPr lang="en-US" dirty="0"/>
          </a:p>
          <a:p>
            <a:r>
              <a:rPr lang="en-US" dirty="0"/>
              <a:t>How to represent network traffic for input to machine learning models.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48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Measurement and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45566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84789A-3973-D844-B557-64C2DBF0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16" y="2417025"/>
            <a:ext cx="11684000" cy="1143000"/>
          </a:xfrm>
        </p:spPr>
        <p:txBody>
          <a:bodyPr/>
          <a:lstStyle/>
          <a:p>
            <a:pPr algn="ctr"/>
            <a:r>
              <a:rPr lang="en-US" dirty="0"/>
              <a:t>“You Can’t Improve What You Don’t Measure.”</a:t>
            </a:r>
          </a:p>
        </p:txBody>
      </p:sp>
    </p:spTree>
    <p:extLst>
      <p:ext uri="{BB962C8B-B14F-4D97-AF65-F5344CB8AC3E}">
        <p14:creationId xmlns:p14="http://schemas.microsoft.com/office/powerpoint/2010/main" val="394208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CE0DE2-6E49-A948-B493-A4EE4FD94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0850"/>
            <a:ext cx="9783417" cy="52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3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What Data Can Tell Us About Networks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15616" y="1436853"/>
            <a:ext cx="9495183" cy="45259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charset="0"/>
                <a:cs typeface="Arial" charset="0"/>
              </a:rPr>
              <a:t>Security (This Course)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Detect and mitigate attacks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Determine source of attacks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Identify unusual behavior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Identify devices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Performance and Reliability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Diagnose performance and reliability problems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Plan provisioning, detect customer problems, …</a:t>
            </a:r>
          </a:p>
          <a:p>
            <a:pPr lvl="1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F4D943-7643-6C4C-9F48-98D881A2F7C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896" y="112064"/>
            <a:ext cx="3119164" cy="43877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2EABD2-0EC7-864D-B380-EE42C8011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341"/>
            <a:ext cx="5675243" cy="2991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C4BD6E-200C-6C4D-AC13-F34C99050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242" y="3038663"/>
            <a:ext cx="4027721" cy="2893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27592-AFC0-E345-A91F-9C42EBE35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116" y="4499787"/>
            <a:ext cx="4307000" cy="21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9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266A57-6467-144D-8F1D-2E80BF51626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Types of Network Measurements </a:t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(with demonstration)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976023" y="2129134"/>
            <a:ext cx="4038600" cy="4144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err="1">
                <a:cs typeface="+mn-cs"/>
              </a:rPr>
              <a:t>traceroute</a:t>
            </a:r>
            <a:endParaRPr lang="en-US" sz="2000" dirty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ping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UDP “probes”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TCP probes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Application-level probes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Web downloads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DNS queries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240449" y="1935163"/>
            <a:ext cx="4343400" cy="4144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Packet traces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Complete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Headers only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Specific protocols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Flow records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Specific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 err="1"/>
              <a:t>Syslogs</a:t>
            </a:r>
            <a:r>
              <a:rPr lang="en-US" sz="1800" dirty="0"/>
              <a:t> …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HTTP server traces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DHCP logs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Wireless association logs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DNSBL lookups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…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cs typeface="+mn-cs"/>
              </a:rPr>
              <a:t>Routing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dirty="0"/>
              <a:t>BGP updates / tables, ISIS, etc.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dirty="0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057400" y="1524000"/>
            <a:ext cx="2667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316649" y="1325563"/>
            <a:ext cx="251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accent1"/>
                </a:solidFill>
              </a:rPr>
              <a:t>Passive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052223" y="1473498"/>
            <a:ext cx="251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accent1"/>
                </a:solidFill>
              </a:rPr>
              <a:t>Active</a:t>
            </a:r>
          </a:p>
        </p:txBody>
      </p:sp>
    </p:spTree>
    <p:extLst>
      <p:ext uri="{BB962C8B-B14F-4D97-AF65-F5344CB8AC3E}">
        <p14:creationId xmlns:p14="http://schemas.microsoft.com/office/powerpoint/2010/main" val="38092724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618</Words>
  <Application>Microsoft Macintosh PowerPoint</Application>
  <PresentationFormat>Widescreen</PresentationFormat>
  <Paragraphs>146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Adobe Garamond Pro</vt:lpstr>
      <vt:lpstr>Arial</vt:lpstr>
      <vt:lpstr>Calibri</vt:lpstr>
      <vt:lpstr>Helvetica</vt:lpstr>
      <vt:lpstr>Times New Roman</vt:lpstr>
      <vt:lpstr>1_Office Theme</vt:lpstr>
      <vt:lpstr>3_Office Theme</vt:lpstr>
      <vt:lpstr>PowerPoint Presentation</vt:lpstr>
      <vt:lpstr>Learning Objective</vt:lpstr>
      <vt:lpstr>Learning Objectives</vt:lpstr>
      <vt:lpstr>Measurement and DATA Collection</vt:lpstr>
      <vt:lpstr>“You Can’t Improve What You Don’t Measure.”</vt:lpstr>
      <vt:lpstr>PowerPoint Presentation</vt:lpstr>
      <vt:lpstr>What Data Can Tell Us About Networks</vt:lpstr>
      <vt:lpstr>PowerPoint Presentation</vt:lpstr>
      <vt:lpstr>Types of Network Measurements  (with demonstration)</vt:lpstr>
      <vt:lpstr>Before Machine Learning: Data Quality!</vt:lpstr>
      <vt:lpstr>Measuring Network Traffic: Two Main Approaches</vt:lpstr>
      <vt:lpstr>Packet Capture: tcpdump/bpf</vt:lpstr>
      <vt:lpstr>Traffic Flow Statistics</vt:lpstr>
      <vt:lpstr>What is a Flow?</vt:lpstr>
      <vt:lpstr>IPFIX (Cisco Netflow, Sflow, etc.)</vt:lpstr>
      <vt:lpstr>What is in a Flow Record?</vt:lpstr>
      <vt:lpstr>Aggregating Packets into Flows</vt:lpstr>
      <vt:lpstr>Demonstration: Packet Capture in 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29</cp:revision>
  <dcterms:created xsi:type="dcterms:W3CDTF">2020-10-05T15:25:46Z</dcterms:created>
  <dcterms:modified xsi:type="dcterms:W3CDTF">2020-11-16T15:50:35Z</dcterms:modified>
</cp:coreProperties>
</file>