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4"/>
  </p:notesMasterIdLst>
  <p:sldIdLst>
    <p:sldId id="2602" r:id="rId3"/>
    <p:sldId id="330" r:id="rId4"/>
    <p:sldId id="2608" r:id="rId5"/>
    <p:sldId id="2609" r:id="rId6"/>
    <p:sldId id="2562" r:id="rId7"/>
    <p:sldId id="2563" r:id="rId8"/>
    <p:sldId id="2565" r:id="rId9"/>
    <p:sldId id="2612" r:id="rId10"/>
    <p:sldId id="280" r:id="rId11"/>
    <p:sldId id="2611" r:id="rId12"/>
    <p:sldId id="26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c746a2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c746a2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8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4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829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Representing and Analyzing Data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Representation and ML </a:t>
            </a:r>
            <a:r>
              <a:rPr lang="en-US" sz="4000" dirty="0" err="1"/>
              <a:t>PipeLINES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8ADE-FCB3-A34B-B3FE-F56F1C56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7F977-8DE1-434D-A059-9DD9CA26E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3" b="-1"/>
          <a:stretch/>
        </p:blipFill>
        <p:spPr>
          <a:xfrm>
            <a:off x="3366265" y="112064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Loading network traffic into software libraries.</a:t>
            </a:r>
          </a:p>
          <a:p>
            <a:endParaRPr lang="en-US" sz="3600" dirty="0"/>
          </a:p>
          <a:p>
            <a:r>
              <a:rPr lang="en-US" sz="3600" dirty="0"/>
              <a:t>Learning about data representations.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38199" y="274320"/>
            <a:ext cx="10515600" cy="105124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4400" dirty="0"/>
              <a:t>Modeling: Data Representation</a:t>
            </a:r>
            <a:endParaRPr sz="4400"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idx="1"/>
          </p:nvPr>
        </p:nvSpPr>
        <p:spPr>
          <a:xfrm>
            <a:off x="550200" y="1199331"/>
            <a:ext cx="11272200" cy="5658669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74988" indent="-423323"/>
            <a:r>
              <a:rPr lang="en" sz="2000" dirty="0"/>
              <a:t>We aim for general representations, with </a:t>
            </a:r>
            <a:r>
              <a:rPr lang="en" sz="2000" b="1" dirty="0">
                <a:solidFill>
                  <a:srgbClr val="C00000"/>
                </a:solidFill>
              </a:rPr>
              <a:t>consideration of cost/complexity </a:t>
            </a:r>
            <a:r>
              <a:rPr lang="en" sz="2000" dirty="0"/>
              <a:t>as part of the optimization.</a:t>
            </a:r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challenges</a:t>
            </a:r>
            <a:r>
              <a:rPr lang="en" sz="2400" dirty="0"/>
              <a:t> for representing the data</a:t>
            </a:r>
            <a:endParaRPr sz="2400" dirty="0"/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Scale (constantly generated)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Sequential dependencies (handshakes, parameter negotiation)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-US" sz="1800" dirty="0"/>
              <a:t>Non-uniform timeseries (network traffic is “</a:t>
            </a:r>
            <a:r>
              <a:rPr lang="en-US" sz="1800" dirty="0" err="1"/>
              <a:t>bursty</a:t>
            </a:r>
            <a:r>
              <a:rPr lang="en-US" sz="1800" dirty="0"/>
              <a:t>”)</a:t>
            </a:r>
          </a:p>
          <a:p>
            <a:pPr marL="1219170" lvl="1" indent="-423323">
              <a:spcBef>
                <a:spcPts val="0"/>
              </a:spcBef>
            </a:pPr>
            <a:r>
              <a:rPr lang="en" sz="1800" dirty="0"/>
              <a:t>Cross-flow dependencies (applications don’t use one flow)</a:t>
            </a:r>
            <a:endParaRPr sz="1800" dirty="0"/>
          </a:p>
          <a:p>
            <a:pPr marL="609585" indent="-457189"/>
            <a:r>
              <a:rPr lang="en" sz="2400" dirty="0"/>
              <a:t>Many </a:t>
            </a:r>
            <a:r>
              <a:rPr lang="en" sz="2400" b="1" dirty="0">
                <a:solidFill>
                  <a:srgbClr val="C00000"/>
                </a:solidFill>
              </a:rPr>
              <a:t>choices</a:t>
            </a:r>
            <a:r>
              <a:rPr lang="en" sz="2400" dirty="0"/>
              <a:t> for representing traffic data, with different </a:t>
            </a:r>
            <a:r>
              <a:rPr lang="en" sz="2400" b="1" dirty="0">
                <a:solidFill>
                  <a:srgbClr val="C00000"/>
                </a:solidFill>
              </a:rPr>
              <a:t>costs</a:t>
            </a:r>
            <a:r>
              <a:rPr lang="en" sz="2400" b="1" dirty="0"/>
              <a:t>.</a:t>
            </a:r>
            <a:endParaRPr lang="en" sz="2400" dirty="0"/>
          </a:p>
          <a:p>
            <a:pPr marL="1219170" lvl="1" indent="-423323"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Packet: </a:t>
            </a:r>
            <a:r>
              <a:rPr lang="en-US" sz="1800" dirty="0">
                <a:solidFill>
                  <a:srgbClr val="C00000"/>
                </a:solidFill>
              </a:rPr>
              <a:t>Each packet is raw input to the model.</a:t>
            </a:r>
            <a:endParaRPr lang="en-US" sz="1800"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Event:</a:t>
            </a:r>
            <a:r>
              <a:rPr lang="en" sz="1800" dirty="0"/>
              <a:t> Each “traffic event” is a data point (e.g., spike in traffic). (Could also sub-select on only anomalous events, such as deviation from moving average.)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Time: </a:t>
            </a:r>
            <a:r>
              <a:rPr lang="en" sz="1800" dirty="0"/>
              <a:t>Traffic statistics are grouped/binned in time (challenge: bin size)</a:t>
            </a:r>
            <a:endParaRPr sz="1800" dirty="0"/>
          </a:p>
          <a:p>
            <a:pPr marL="1219170" lvl="1" indent="-423323">
              <a:spcBef>
                <a:spcPts val="0"/>
              </a:spcBef>
            </a:pPr>
            <a:r>
              <a:rPr lang="en" sz="1800" b="1" dirty="0"/>
              <a:t>Volume: </a:t>
            </a:r>
            <a:r>
              <a:rPr lang="en" sz="1800" dirty="0"/>
              <a:t>Bins based on volume (non-uniform intervals). (Standardizes events.)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696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199" y="339865"/>
            <a:ext cx="10515600" cy="98569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Modeling: Model Selection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idx="1"/>
          </p:nvPr>
        </p:nvSpPr>
        <p:spPr>
          <a:xfrm>
            <a:off x="544679" y="1253331"/>
            <a:ext cx="11332581" cy="4351338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609585" indent="-457189"/>
            <a:r>
              <a:rPr lang="en-US" sz="3200" dirty="0"/>
              <a:t>Consider problems with different levels of </a:t>
            </a:r>
            <a:r>
              <a:rPr lang="en-US" sz="3200" b="1" dirty="0">
                <a:solidFill>
                  <a:srgbClr val="C00000"/>
                </a:solidFill>
              </a:rPr>
              <a:t>complexity</a:t>
            </a:r>
            <a:r>
              <a:rPr lang="en-US" sz="3200" dirty="0"/>
              <a:t>.</a:t>
            </a:r>
            <a:endParaRPr lang="en-US" sz="2400" dirty="0"/>
          </a:p>
          <a:p>
            <a:pPr marL="609585" indent="-457189"/>
            <a:r>
              <a:rPr lang="en" sz="3200" b="1" dirty="0">
                <a:solidFill>
                  <a:srgbClr val="C00000"/>
                </a:solidFill>
              </a:rPr>
              <a:t>Simple Detectors: </a:t>
            </a:r>
            <a:r>
              <a:rPr lang="en" sz="3200" dirty="0"/>
              <a:t>Non-Temporal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Random forest</a:t>
            </a:r>
            <a:r>
              <a:rPr lang="en" dirty="0"/>
              <a:t>, SVM</a:t>
            </a:r>
          </a:p>
          <a:p>
            <a:pPr marL="1219170" lvl="1" indent="-423323">
              <a:spcBef>
                <a:spcPts val="0"/>
              </a:spcBef>
            </a:pPr>
            <a:r>
              <a:rPr lang="en" b="1" dirty="0">
                <a:solidFill>
                  <a:srgbClr val="C00000"/>
                </a:solidFill>
              </a:rPr>
              <a:t>Convolutional Neural Network</a:t>
            </a:r>
            <a:endParaRPr b="1" dirty="0">
              <a:solidFill>
                <a:srgbClr val="C00000"/>
              </a:solidFill>
            </a:endParaRPr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Work on some representations (volume based)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Challenge: </a:t>
            </a:r>
            <a:r>
              <a:rPr lang="en" b="1" dirty="0"/>
              <a:t>Do not capture temporal features</a:t>
            </a:r>
            <a:endParaRPr dirty="0"/>
          </a:p>
          <a:p>
            <a:pPr marL="609585" indent="-457189"/>
            <a:r>
              <a:rPr lang="en-US" sz="3200" b="1" dirty="0">
                <a:solidFill>
                  <a:srgbClr val="C00000"/>
                </a:solidFill>
              </a:rPr>
              <a:t>More Complex Detectors:</a:t>
            </a:r>
            <a:r>
              <a:rPr lang="en-US" sz="3200" dirty="0"/>
              <a:t> Temporal Models</a:t>
            </a:r>
            <a:endParaRPr sz="3200"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Long Short-Term Memory (LSTM), Gated Recurrent Units (GRU)</a:t>
            </a:r>
            <a:endParaRPr dirty="0"/>
          </a:p>
          <a:p>
            <a:pPr marL="1219170" lvl="1" indent="-423323">
              <a:spcBef>
                <a:spcPts val="0"/>
              </a:spcBef>
            </a:pPr>
            <a:r>
              <a:rPr lang="en" dirty="0"/>
              <a:t>Can be used to capture temporal information from the features</a:t>
            </a:r>
            <a:br>
              <a:rPr lang="en" dirty="0"/>
            </a:b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71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453971" y="110692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800" dirty="0"/>
              <a:t>General Traffic Analysis Framework</a:t>
            </a:r>
            <a:endParaRPr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00" y="4384627"/>
            <a:ext cx="10515600" cy="16417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9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98286" y="3123983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Input</a:t>
            </a:r>
          </a:p>
          <a:p>
            <a:pPr algn="ctr">
              <a:defRPr sz="3500"/>
            </a:pPr>
            <a:r>
              <a:rPr sz="175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528501" y="2643394"/>
            <a:ext cx="64483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18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2125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9794648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3" name="Model…"/>
          <p:cNvSpPr txBox="1"/>
          <p:nvPr/>
        </p:nvSpPr>
        <p:spPr>
          <a:xfrm>
            <a:off x="8629096" y="3123983"/>
            <a:ext cx="77335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Model </a:t>
            </a:r>
          </a:p>
          <a:p>
            <a:pPr algn="ctr">
              <a:defRPr sz="3500"/>
            </a:pPr>
            <a:r>
              <a:rPr sz="175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10134984" y="3123983"/>
            <a:ext cx="150752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Output</a:t>
            </a:r>
          </a:p>
          <a:p>
            <a:pPr algn="ctr">
              <a:defRPr sz="3500"/>
            </a:pPr>
            <a:r>
              <a:rPr sz="175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9149621" y="1827865"/>
            <a:ext cx="1" cy="36830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6" name="Labels"/>
          <p:cNvSpPr txBox="1"/>
          <p:nvPr/>
        </p:nvSpPr>
        <p:spPr>
          <a:xfrm>
            <a:off x="8757192" y="1499773"/>
            <a:ext cx="633187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750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863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786570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399" name="Data…"/>
          <p:cNvSpPr txBox="1"/>
          <p:nvPr/>
        </p:nvSpPr>
        <p:spPr>
          <a:xfrm>
            <a:off x="3861285" y="3123983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Data </a:t>
            </a:r>
          </a:p>
          <a:p>
            <a:pPr algn="ctr">
              <a:defRPr sz="3500"/>
            </a:pPr>
            <a:r>
              <a:rPr sz="175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922" y="2236956"/>
            <a:ext cx="812876" cy="81287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889560" y="3123983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/>
              <a:t>Packet </a:t>
            </a:r>
          </a:p>
          <a:p>
            <a:pPr algn="ctr">
              <a:defRPr sz="3500"/>
            </a:pPr>
            <a:r>
              <a:rPr sz="175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3463386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3" name="Line"/>
          <p:cNvSpPr/>
          <p:nvPr/>
        </p:nvSpPr>
        <p:spPr>
          <a:xfrm>
            <a:off x="5392327" y="2643394"/>
            <a:ext cx="638889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/>
            <a:endParaRPr sz="900"/>
          </a:p>
        </p:txBody>
      </p:sp>
      <p:sp>
        <p:nvSpPr>
          <p:cNvPr id="404" name="Representation…"/>
          <p:cNvSpPr txBox="1"/>
          <p:nvPr/>
        </p:nvSpPr>
        <p:spPr>
          <a:xfrm>
            <a:off x="6009772" y="2213789"/>
            <a:ext cx="1497846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>
              <a:defRPr sz="3500"/>
            </a:pPr>
            <a:r>
              <a:rPr sz="1750" dirty="0"/>
              <a:t>Representation </a:t>
            </a:r>
          </a:p>
          <a:p>
            <a:pPr algn="ctr">
              <a:defRPr sz="3500"/>
            </a:pPr>
            <a:r>
              <a:rPr sz="1750" dirty="0"/>
              <a:t>Compression</a:t>
            </a:r>
          </a:p>
          <a:p>
            <a:pPr algn="ctr">
              <a:defRPr sz="3500"/>
            </a:pPr>
            <a:r>
              <a:rPr sz="175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FDAB47-97B0-5D40-844F-12B476E1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Represent Traffic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62D5D3-3FFE-CF48-9714-81F97483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”Raw” network traffic</a:t>
            </a:r>
          </a:p>
          <a:p>
            <a:pPr lvl="1"/>
            <a:r>
              <a:rPr lang="en-US" dirty="0"/>
              <a:t>High volume</a:t>
            </a:r>
          </a:p>
          <a:p>
            <a:pPr lvl="1"/>
            <a:r>
              <a:rPr lang="en-US" dirty="0"/>
              <a:t>Models may learn the wrong things</a:t>
            </a:r>
          </a:p>
          <a:p>
            <a:endParaRPr lang="en-US" dirty="0"/>
          </a:p>
          <a:p>
            <a:r>
              <a:rPr lang="en-US" dirty="0"/>
              <a:t>Aggregated flows</a:t>
            </a:r>
          </a:p>
          <a:p>
            <a:pPr lvl="1"/>
            <a:r>
              <a:rPr lang="en-US" dirty="0"/>
              <a:t>May obscure important features (e.g., timing)</a:t>
            </a:r>
          </a:p>
          <a:p>
            <a:endParaRPr lang="en-US" dirty="0"/>
          </a:p>
          <a:p>
            <a:r>
              <a:rPr lang="en-US" dirty="0"/>
              <a:t>Summary statistics</a:t>
            </a:r>
          </a:p>
          <a:p>
            <a:pPr lvl="1"/>
            <a:r>
              <a:rPr lang="en-US" dirty="0"/>
              <a:t>Sensitive to parameter tuning</a:t>
            </a:r>
          </a:p>
          <a:p>
            <a:pPr lvl="1"/>
            <a:r>
              <a:rPr lang="en-US" dirty="0"/>
              <a:t>Time bins and other parameters may affect model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FC57-5C11-DB48-B33D-0726A026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0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acket Representation - Packets as Pi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3084">
              <a:defRPr sz="7504"/>
            </a:lvl1pPr>
          </a:lstStyle>
          <a:p>
            <a:r>
              <a:rPr lang="en-US" sz="4400" dirty="0"/>
              <a:t>One Approach: Aligned Packet Header</a:t>
            </a:r>
            <a:endParaRPr sz="4400" dirty="0"/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90" name="Screen Shot 2020-04-06 at 3.43.01 PM.png" descr="Screen Shot 2020-04-06 at 3.43.01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82509" y="1392023"/>
            <a:ext cx="8791645" cy="45383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1042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381</Words>
  <Application>Microsoft Macintosh PowerPoint</Application>
  <PresentationFormat>Widescreen</PresentationFormat>
  <Paragraphs>72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Data Representation</vt:lpstr>
      <vt:lpstr>Modeling: Data Representation</vt:lpstr>
      <vt:lpstr>Modeling: Model Selection</vt:lpstr>
      <vt:lpstr>General Traffic Analysis Framework</vt:lpstr>
      <vt:lpstr>Different Ways to Represent Traffic</vt:lpstr>
      <vt:lpstr>One Approach: Aligned Packet Header</vt:lpstr>
      <vt:lpstr>DEMONSTRATION: Representation and ML PipeLINES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14</cp:revision>
  <dcterms:created xsi:type="dcterms:W3CDTF">2020-10-19T14:29:47Z</dcterms:created>
  <dcterms:modified xsi:type="dcterms:W3CDTF">2020-11-16T15:55:14Z</dcterms:modified>
</cp:coreProperties>
</file>