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5"/>
  </p:notesMasterIdLst>
  <p:sldIdLst>
    <p:sldId id="2602" r:id="rId3"/>
    <p:sldId id="330" r:id="rId4"/>
    <p:sldId id="2608" r:id="rId5"/>
    <p:sldId id="2612" r:id="rId6"/>
    <p:sldId id="2613" r:id="rId7"/>
    <p:sldId id="2614" r:id="rId8"/>
    <p:sldId id="2615" r:id="rId9"/>
    <p:sldId id="441" r:id="rId10"/>
    <p:sldId id="2609" r:id="rId11"/>
    <p:sldId id="306" r:id="rId12"/>
    <p:sldId id="279" r:id="rId13"/>
    <p:sldId id="281" r:id="rId14"/>
    <p:sldId id="280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9" r:id="rId26"/>
    <p:sldId id="265" r:id="rId27"/>
    <p:sldId id="295" r:id="rId28"/>
    <p:sldId id="300" r:id="rId29"/>
    <p:sldId id="304" r:id="rId30"/>
    <p:sldId id="305" r:id="rId31"/>
    <p:sldId id="259" r:id="rId32"/>
    <p:sldId id="2611" r:id="rId33"/>
    <p:sldId id="26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6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4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103 339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103 189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324 105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1 487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32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47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412 123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295 150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0 105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90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30 208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398 149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0 255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147 487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310 109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0 252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118 105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265 120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0 209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265 164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1002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0 491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76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64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1 620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1 150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353 145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91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16-2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76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32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15 135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61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1 135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61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32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76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324 120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17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103 326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16 162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1 106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76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69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91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1 241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148 678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16 135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32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30 652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18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383 120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1 312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90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21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0 150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61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47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90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32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1 414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15 149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32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45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91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50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1 164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91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91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0 164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46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61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0 193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76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46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74 241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47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68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47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1 134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1 253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76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76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40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46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1 402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45 693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59 150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103 414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61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31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91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76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15 106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0 164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61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133 355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118 120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148 108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192 523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131 106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0 253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74 108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15 238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29 388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118 340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191 620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8942,'0'8'908,"0"5"-1375,0-5 404,0 0 0,0 5 101,0-3-333,0 3-267,0 2 323,0-1 160,6-5-592,-4 4 261,4-12 69,-6 12 341,0-4 0,7-1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75 8256,'6'-14'0,"-3"1"72,7 3 180,-6-3 64,2 11-843,1-11 362,-6 12 186,12-6-866,-5 7 594,1 0 0,2 2 251,-6 3 0,6 3 0,-2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94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1 149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206 532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94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47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91 8169,'0'-15'0,"0"0"-414,0 1 243,0-1 390,0 7 952,0-5-717,0 11-1448,0-4 697,0 19-329,0-4 372,0 13 0,0-8-388,0 1 496,6 6 0,-4-3 146,3 7 0,-4-1 0,6 6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0 208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1 164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0 194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47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46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0 179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7598,'8'1'144,"-3"4"517,-4-3-340,-1 4 0,5 1-73,0 3 1,0-2-68,-5 2 1,0-1-266,0 6 93,0 0 1,0-1 132,0 1-468,0 0 217,0 0 1,0-7-531,0 5 440,0-5 1,0 2-94,0-1-566,0-5 559,0 2 1,-7-6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1 256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61 8101,'0'-14'-396,"0"4"396,0 0 265,0 7 37,0-10 162,0 11-1209,0-4 498,7 6-270,-5 0 85,4 0-32,-6 6 269,0 2 0,0 2 55,0 0 140,0 0 0,0 4 0,7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265 208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89 223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47 8004,'2'-13'67,"3"3"-318,-4 3 1,6 6-364,-7-4 231,0 3 83,0-4 196,-7 6 74,6 6 236,-13-4-228,13 4-3,-6 1 171,7-6-95,0 6 0,-5-5-297,0 2 289,1-2-286,4 5 171,0-1-58,0-4 0,0 6 130,0-3 0,0-3 0,0 4 0,0-6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64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7853,'7'-8'844,"-6"1"0,7 9-647,-3 3 1,-3 3 28,3 7 0,-4 1-582,-1 4 1,0-4 253,0 4 1,0-9-1078,0-1 913,0 0 0,0-1-1030,0 1 1296,0-7 0,-6 4 0,-2-7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7893,'8'-7'0,"-3"-2"0,2 0 189,-2 0 194,6 5-44,-9-2-786,11 6 354,-12 0 1,11 6 72,-7 4-577,6 3 414,-9 2 0,9 0-454,-6-1 402,7 1 1,-9 1 234,7 4 0,-2-4 0,2 4 0,3 3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0 123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1 114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61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1 648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7920,'0'-15'0,"4"5"0,1 1 407,0 5 753,-5-9-676,0 12-341,0-6-218,0 20 32,0-3 1,0 11-84,0-6 1,0-5 18,0 0 1,0-1-688,0 6 1,0-5 125,0 0 668,0-1 0,0 6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28 7957,'6'-8'231,"-4"-5"-113,11 11-73,-11-5 1,6 7 144,-3 0 283,-4 0-510,6 7 1,-2 1 68,0 7 1,0-5-60,-5-1 0,1 0 96,4 0 1,-3 4-137,3-3 0,-2 2-351,2-3-180,-4 5 8,6-6 149,0 6-251,-6 1 692,6-7 0,-7 5 0,0-4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 5825,'-9'0'8,"3"0"1,-1 0-1,-1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59 479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76 14549,'15'-6'-1785,"-1"-2"1721,1-1 1,0-2-252,-1 6 500,1 0-61,0-1-129,-1 4 1,1-11 0,0 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44 300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15 149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0 266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90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338 105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8150,'15'7'492,"-7"-6"1,5 6-239,-3-7-387,-3 6 366,6-4-219,-12 11 182,6-11 1,-7 6-222,0-3 33,0-4-194,0 12 200,0-11-540,0 4 183,0 1 133,0-5-245,0 4 0,-7-19 0,-1-3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8150,'0'-14'533,"0"-1"1,0 0-111,0 0-482,0 1 301,0 6 118,0 1 137,0 7-321,7 0-1045,-6 0 428,6 0-122,-7 7-144,0 1 337,0 0 0,5 5-153,0-3 1,6-2 522,-1 2 0,3 6 0,2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0 179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8191,'0'-8'169,"0"-5"374,7 5-23,-6-7 723,6 7-748,-7-5-1080,0 11 325,0-4 208,6 6-876,-4 0-525,5 0 1179,-7 6 0,0-2-329,0 6 311,6 6 0,-3 2 292,7 6 0,7 1 0,5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47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74 194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251 750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8116,'13'-11'0,"-3"-4"513,3-3 856,-11 3-1551,11 1 191,-12 6 0,4 1-9,-10 7 0,-9 7 0,-9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662 370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50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17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7823,'8'-7'-646,"5"5"1,-10-4 191,7 6 1468,-7 0-684,4 0 0,-7 6-21,0 4-272,6 3 28,-4-5-191,4 6-19,-6-6 160,0 0 1,2 0-379,3-3 174,-3-3-1,4 4 190,-6-6 0,0 7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148 410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62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127 59 8187,'0'-14'0,"0"-1"628,0 0-192,0 7 123,0 1-580,0 7 0,0 17 177,0 2 1,0 4-37,0-8 0,0 1 122,0 4-373,0-4 115,0 5 1,0-4-210,0 2 0,0-2 114,0 2 1,0-2-298,0-3 1,0 6 40,0 0 1,0-6-557,0-4 125,0 0 798,0 5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76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8268,'0'-14'-240,"0"-1"240,0 0 0,4 5 422,1 1-158,0 5-93,2-2 0,-4 6-324,7 0-52,0 0 267,4 0-333,1 0 137,0 0 1,-1 0 87,1 0 0,0 1-135,0 4 1,-1-3 180,1 3 0,6 3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47 120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61E58-F524-814C-B20A-2F3F5EFC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24EA-E251-3749-882B-CEFE3FF1303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6691EC7-C3CD-5243-9211-28E66DE10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EAE61A-F2FF-544E-8C59-096A6E79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Recall that each principal component captures the maximum remainng energy in the data.</a:t>
            </a:r>
          </a:p>
          <a:p>
            <a:r>
              <a:rPr lang="en-US" altLang="en-US"/>
              <a:t>Therefore by inspecting how much energy is captured y each pc, we can gauge the true dimension of the OD flows.</a:t>
            </a:r>
          </a:p>
          <a:p>
            <a:r>
              <a:rPr lang="en-US" altLang="en-US"/>
              <a:t>Here, on the xaxis are the principalc omponents.</a:t>
            </a:r>
          </a:p>
          <a:p>
            <a:r>
              <a:rPr lang="en-US" altLang="en-US"/>
              <a:t>On the yaxis, the energy captured by them.</a:t>
            </a:r>
          </a:p>
          <a:p>
            <a:endParaRPr lang="en-US" altLang="en-US"/>
          </a:p>
          <a:p>
            <a:r>
              <a:rPr lang="en-US" altLang="en-US"/>
              <a:t>Whats surprising here is that evevn though there are so many od flows with such varied structure,  about 10  dimensions capture all the energy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340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37308-E9F1-ED44-A939-1AB6F139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4767-BC8E-E544-BBF4-F579B1C8988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8B55-D425-F54A-902F-5538B1CA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7820E-28EC-3646-BD11-51A10712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Transition:  What do these common features or eigenflows look like?</a:t>
            </a:r>
          </a:p>
        </p:txBody>
      </p:sp>
    </p:spTree>
    <p:extLst>
      <p:ext uri="{BB962C8B-B14F-4D97-AF65-F5344CB8AC3E}">
        <p14:creationId xmlns:p14="http://schemas.microsoft.com/office/powerpoint/2010/main" val="125464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55C8C-3864-BB4D-81E5-06EB609A9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7D44-3820-7E48-8664-37562CA2A66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3A8F76-10C0-1841-A9C1-1740171AC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614BEE-B796-8343-85D4-B8E8D153D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But, even though there are hundreds of links, each with their own varied structure,  there is a case to be made that link traffic really can be well described by fewer dimensions. </a:t>
            </a:r>
          </a:p>
          <a:p>
            <a:endParaRPr lang="en-US" altLang="en-US"/>
          </a:p>
          <a:p>
            <a:r>
              <a:rPr lang="en-US" altLang="en-US"/>
              <a:t>Two reasons</a:t>
            </a:r>
          </a:p>
          <a:p>
            <a:endParaRPr lang="en-US" altLang="en-US"/>
          </a:p>
          <a:p>
            <a:r>
              <a:rPr lang="en-US" altLang="en-US"/>
              <a:t>  1) flows induced correlation.</a:t>
            </a:r>
          </a:p>
          <a:p>
            <a:r>
              <a:rPr lang="en-US" altLang="en-US"/>
              <a:t>  2) OD flows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9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5F8C94-04DD-5C48-878A-C731B5538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43CAF-97EB-7545-8E94-A7C6F148EF5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D5BB067-4717-5B4C-B78B-7943F4594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8CF679-71FF-8947-855C-AED4EFF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Here is an example of eigenflows.  After visually inspecting the set of all eigenflows, three clear patterns emerged.  </a:t>
            </a:r>
          </a:p>
          <a:p>
            <a:endParaRPr lang="en-US" altLang="en-US"/>
          </a:p>
          <a:p>
            <a:r>
              <a:rPr lang="en-US" altLang="en-US"/>
              <a:t>We have some eigenflows here that are periodic.</a:t>
            </a:r>
          </a:p>
          <a:p>
            <a:r>
              <a:rPr lang="en-US" altLang="en-US"/>
              <a:t>Some that have sharp sikes.</a:t>
            </a:r>
          </a:p>
          <a:p>
            <a:r>
              <a:rPr lang="en-US" altLang="en-US"/>
              <a:t>And these look roughly like noise.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7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2DF52-E35D-1247-82FF-A13E882A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6195-DFF0-E14F-85D7-C3CAE0B5832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70B373-15A3-4540-B0F4-C6387309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4D15BD-5A4C-D040-ADB9-3F91E332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work begins with the observation that the problems I just  mentioned are all really special cases of the more basic and general question:  is my network experiencing an unusual condition.</a:t>
            </a:r>
          </a:p>
          <a:p>
            <a:endParaRPr lang="en-US" altLang="en-US"/>
          </a:p>
          <a:p>
            <a:r>
              <a:rPr lang="en-US" altLang="en-US"/>
              <a:t>This is a pretty broad and difficult question and so to answer it, we separated it into 3-steps:</a:t>
            </a:r>
          </a:p>
          <a:p>
            <a:r>
              <a:rPr lang="en-US" altLang="en-US"/>
              <a:t>The first step is to detect when something has gone wrong.  </a:t>
            </a:r>
          </a:p>
          <a:p>
            <a:r>
              <a:rPr lang="en-US" altLang="en-US"/>
              <a:t>The next step is to identify what exactly it is,  perhaps an attack or an outage.  </a:t>
            </a:r>
          </a:p>
          <a:p>
            <a:r>
              <a:rPr lang="en-US" altLang="en-US"/>
              <a:t>And the final step is to quantify its impact, and if its great, to alert operators so that the necessary mitigation steps can be taken.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60F5C7-EC24-3547-8D9A-7CF16DF8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7630-B0EC-1544-8640-BDE175AF482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43BCED-66AA-0341-AFC8-D2CBE063A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CAD27-3384-1E4F-BE3A-5C142B53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0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73026-E1F7-8A4B-AA3E-51829532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A8569-F03D-F840-B21F-505ACEBAF6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F9A667-4078-9C4F-9750-E537B4EF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93AACB-3B5F-6246-ACA7-4572B5D3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OD flows account for routing and link failures. A fundamental primitive to study</a:t>
            </a:r>
          </a:p>
          <a:p>
            <a:r>
              <a:rPr lang="en-US" altLang="en-US"/>
              <a:t>MARK:  I will replace that cartoon plot with a real data plot.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C5CB5-9197-5A4A-8A02-965BBDC63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B4F4-53EB-704B-BF51-C0726866C9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C73F67-9C48-A04B-B43B-5ADC0FF29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FFED3D-266A-8149-97A7-4E518F71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76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F2BC1A-37D1-6B40-ABBD-564275859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8C4F2-D5CB-4242-BED4-FC03136ACA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CE1D155-AD3D-5D49-BE88-994922A42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A20D5-1A0C-1B4D-B3DD-FCC7C8A8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Our work is the first to study the properties of OD flows.  We collect data from two backbone networks, the European portion of the Sprint Tier-1 backbone network and the Abilene backbone network.    We then use a technique called Principal Component Analysis to understand the structure of OD flows.</a:t>
            </a:r>
          </a:p>
          <a:p>
            <a:endParaRPr lang="en-US" altLang="en-US"/>
          </a:p>
          <a:p>
            <a:r>
              <a:rPr lang="en-US" altLang="en-US"/>
              <a:t>To give some intuition here, our general strategy is to take the set of all OD flows from a network and decompose it systematically into a smaller set of primitive features, which are easier to understand.  And then, armed with an understanding of these features, to re-assemble all the OD flows.   Such a methodology can actually yield significant insight into the structure of all OD flows, which number in the hundreds.  </a:t>
            </a:r>
          </a:p>
        </p:txBody>
      </p:sp>
    </p:spTree>
    <p:extLst>
      <p:ext uri="{BB962C8B-B14F-4D97-AF65-F5344CB8AC3E}">
        <p14:creationId xmlns:p14="http://schemas.microsoft.com/office/powerpoint/2010/main" val="136018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9FA4A3-0409-FD46-BCD9-6C8FB918B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6543-6267-C84A-AFCE-251112563C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741A574-2C8A-F141-A20E-67AE269CB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A34D1-7DCC-6247-B55A-BAA0B7B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So having done all this data processing, here are example of some sample OD flows.    </a:t>
            </a:r>
          </a:p>
        </p:txBody>
      </p:sp>
    </p:spTree>
    <p:extLst>
      <p:ext uri="{BB962C8B-B14F-4D97-AF65-F5344CB8AC3E}">
        <p14:creationId xmlns:p14="http://schemas.microsoft.com/office/powerpoint/2010/main" val="163433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9491E-193D-BA46-882E-5948CFF6D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45889-CA4F-C646-A523-36CE2ECD304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467EC3-0A41-4A44-B460-B95E83EE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391AFB-F5D0-F84F-B1F3-1D6CC138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5309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678BC-1D46-684D-9352-663472F3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5C85-5F39-6A43-AC29-702644E017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C8B125-56C8-9248-B3EE-A4C81DAB7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908B5B2-A6B1-894D-95D4-1DED148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At its heart PCA is a coordinate transformation method, best shown by an example.</a:t>
            </a:r>
          </a:p>
          <a:p>
            <a:endParaRPr lang="en-US" altLang="en-US"/>
          </a:p>
          <a:p>
            <a:r>
              <a:rPr lang="en-US" altLang="en-US"/>
              <a:t>On the left we have some data in their original axis representation, an XY axis.   The data is a set of correlated rv as defined by this ellipse here.</a:t>
            </a:r>
          </a:p>
          <a:p>
            <a:r>
              <a:rPr lang="en-US" altLang="en-US"/>
              <a:t>PCA works by finding a new set of axis to describe this data, called the pc axis.</a:t>
            </a:r>
          </a:p>
          <a:p>
            <a:endParaRPr lang="en-US" altLang="en-US"/>
          </a:p>
          <a:p>
            <a:r>
              <a:rPr lang="en-US" altLang="en-US"/>
              <a:t>These axis have two special properties:</a:t>
            </a:r>
          </a:p>
          <a:p>
            <a:r>
              <a:rPr lang="en-US" altLang="en-US"/>
              <a:t>First, each PC axis captured the max energy in the data.  And second, they are orthogonal to each other. </a:t>
            </a:r>
          </a:p>
          <a:p>
            <a:r>
              <a:rPr lang="en-US" altLang="en-US"/>
              <a:t>Ex, PC1 here basically amounts to a linear regression of the 2d data. </a:t>
            </a:r>
          </a:p>
          <a:p>
            <a:endParaRPr lang="en-US" altLang="en-US"/>
          </a:p>
          <a:p>
            <a:r>
              <a:rPr lang="en-US" altLang="en-US"/>
              <a:t>Once these axis are formed, each ponit x1 x2 in the original data can be now described in the new coordinate space, formed by the pc axis, as u1 u2.</a:t>
            </a:r>
          </a:p>
          <a:p>
            <a:endParaRPr lang="en-US" altLang="en-US"/>
          </a:p>
          <a:p>
            <a:r>
              <a:rPr lang="en-US" altLang="en-US"/>
              <a:t>All we’ve done therefore is to find a new set of axis and map the original data in the new axis. </a:t>
            </a:r>
          </a:p>
        </p:txBody>
      </p:sp>
    </p:spTree>
    <p:extLst>
      <p:ext uri="{BB962C8B-B14F-4D97-AF65-F5344CB8AC3E}">
        <p14:creationId xmlns:p14="http://schemas.microsoft.com/office/powerpoint/2010/main" val="817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CF7E-DE24-1A45-8F1D-8A3157CCA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009B-E292-E243-9147-E4C99431049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9F1298E-5288-2047-944F-900473A61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0D70C97-7CBD-B842-92AB-D8DD06D90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Generalizinig this to OD flows is as follows.</a:t>
            </a:r>
          </a:p>
          <a:p>
            <a:endParaRPr lang="en-US" altLang="en-US"/>
          </a:p>
          <a:p>
            <a:r>
              <a:rPr lang="en-US" altLang="en-US"/>
              <a:t>Each PC captures the maximum energy in the data.</a:t>
            </a:r>
          </a:p>
          <a:p>
            <a:r>
              <a:rPr lang="en-US" altLang="en-US"/>
              <a:t>In this way, the PCs are ordered by the amount of energy they capture.</a:t>
            </a:r>
          </a:p>
          <a:p>
            <a:endParaRPr lang="en-US" altLang="en-US"/>
          </a:p>
          <a:p>
            <a:r>
              <a:rPr lang="en-US" altLang="en-US"/>
              <a:t>The transformed points, the u1 u2 in the last slide, are what we call eigenflows now.  Each eigenflow is a mapping of the OD flows onto a PC.  Therefore, each eigenflow is a timeseries that captures a trend common across all OD flows.</a:t>
            </a:r>
          </a:p>
          <a:p>
            <a:endParaRPr lang="en-US" altLang="en-US"/>
          </a:p>
          <a:p>
            <a:r>
              <a:rPr lang="en-US" altLang="en-US"/>
              <a:t>Because the PCs are ordered by their energy,  the eigenflows are also ordered by importance – from the trend that’s most common to the trend that is least common in all the OD flows.</a:t>
            </a:r>
          </a:p>
        </p:txBody>
      </p:sp>
    </p:spTree>
    <p:extLst>
      <p:ext uri="{BB962C8B-B14F-4D97-AF65-F5344CB8AC3E}">
        <p14:creationId xmlns:p14="http://schemas.microsoft.com/office/powerpoint/2010/main" val="3035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7C0C-951E-AF43-BBB9-C0C282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A03-60FA-584B-BF38-DE9DB7406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6FBC-92C3-8745-9A5B-FBCFB74A789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A8620-8524-004D-A476-C20CC7C448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F027C-C5FA-2344-A3FA-9292211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6100-F586-FA45-A594-CCF0588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CCC6-704C-BE47-9757-90DF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F917B7DD-23CF-0745-9C10-12393B92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F1E1-661A-DE41-BAC3-96361AF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E87-6FF5-5B49-976A-7B66985222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14F6-64AA-3B4E-9573-6E039D81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11F4-A5BE-A745-BE85-0238640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63FB-37F2-4A4E-80EF-5F57646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E3D-71C4-EA46-83D2-531C7424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8146E3D-125B-774F-9A5F-8CC872B19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7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DC-2328-E040-BAAD-37A35D7F37A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C84C-B207-284B-8491-5183D7D2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5250-4225-5C47-A5B3-8EFB2AE93F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779CE-2188-2B40-B8DD-E719EFF340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BDD7-B5ED-D44B-AADF-DE80B8D4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8FF36-C417-5F40-B1E0-A4F890F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926A-3A73-674A-A038-E9E06C7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9DE7-042B-D041-AE17-F180DA5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E1F33BAD-3250-CE46-97FD-49A0D3243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11B-1659-2B4C-886C-AA428C4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9034-030A-BC43-AF46-7AA53AC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839A-C5B6-A046-B639-A3A68C3A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038B-A9C7-3442-AB9D-246FE0C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46D-5DB0-6540-9A0F-9399C44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172-9252-344D-8367-0E9F562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3473-A3DB-CB41-ACED-61EA061C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13F-C88C-DA44-AFA0-532B1061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BFF-EB6F-E547-A672-7062C723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057F-0BAC-C444-B9C6-62B5E7F3FC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40AC-AD90-4E45-A64B-46E641DCFA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BDAD7-F05F-F645-9E4A-1FE378E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0B7F00-4405-F045-825F-8FA1A1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C6DFA-7D0E-AB49-B8B4-C79A4B19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41EBDE7-0C88-9C4D-B2FC-180ADBF9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8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39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0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1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199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2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43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0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10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10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for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Anomaly Detection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9F316-B0EB-B847-8C5F-DAF743927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Anomaly Detection: Motivation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B14E575-B606-0B45-B2FE-86D72738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2102291"/>
            <a:ext cx="10515600" cy="4157428"/>
          </a:xfrm>
        </p:spPr>
        <p:txBody>
          <a:bodyPr/>
          <a:lstStyle/>
          <a:p>
            <a:r>
              <a:rPr lang="en-US" altLang="en-US" dirty="0"/>
              <a:t>DDoS attacks</a:t>
            </a:r>
          </a:p>
          <a:p>
            <a:r>
              <a:rPr lang="en-US" altLang="en-US" dirty="0"/>
              <a:t>Routing anomalies</a:t>
            </a:r>
          </a:p>
          <a:p>
            <a:r>
              <a:rPr lang="en-US" altLang="en-US" dirty="0"/>
              <a:t>Link failures</a:t>
            </a:r>
          </a:p>
          <a:p>
            <a:r>
              <a:rPr lang="en-US" altLang="en-US" dirty="0"/>
              <a:t>Flash crowds</a:t>
            </a:r>
          </a:p>
          <a:p>
            <a:r>
              <a:rPr lang="en-US" altLang="en-US" dirty="0"/>
              <a:t>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7DD5BA-716F-8449-A604-2CD23449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F14-F42D-3943-93D8-84D334DAE3F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07390F3-BABE-E744-B620-1042E17E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Many “actionable” changes to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642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9B82BE-3A78-694A-8DBD-F5CCDD84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Network-Wide Traffic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B5D8A7-1377-A841-996D-10D01791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3657"/>
            <a:ext cx="5376620" cy="4157428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Anomaly Detection:</a:t>
            </a:r>
            <a:r>
              <a:rPr lang="en-US" altLang="en-US" sz="2400" dirty="0"/>
              <a:t>  </a:t>
            </a:r>
            <a:r>
              <a:rPr lang="en-US" altLang="en-US" sz="2400" i="1" dirty="0"/>
              <a:t>Which</a:t>
            </a:r>
            <a:r>
              <a:rPr lang="en-US" altLang="en-US" sz="2400" dirty="0"/>
              <a:t> links show unusual traffic?</a:t>
            </a:r>
          </a:p>
          <a:p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rgbClr val="FF0000"/>
                </a:solidFill>
              </a:rPr>
              <a:t>Traffic Engineering:</a:t>
            </a:r>
            <a:r>
              <a:rPr lang="en-US" altLang="en-US" sz="2400" dirty="0"/>
              <a:t>  How does traffic move </a:t>
            </a:r>
            <a:r>
              <a:rPr lang="en-US" altLang="en-US" sz="2400" i="1" dirty="0"/>
              <a:t>throughout</a:t>
            </a:r>
            <a:r>
              <a:rPr lang="en-US" altLang="en-US" sz="2400" dirty="0"/>
              <a:t> the network?</a:t>
            </a:r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Capacity planning:</a:t>
            </a:r>
            <a:r>
              <a:rPr lang="en-US" altLang="en-US" sz="2400" dirty="0"/>
              <a:t> How much and </a:t>
            </a:r>
            <a:r>
              <a:rPr lang="en-US" altLang="en-US" sz="2400" i="1" dirty="0"/>
              <a:t>where</a:t>
            </a:r>
            <a:r>
              <a:rPr lang="en-US" altLang="en-US" sz="2400" dirty="0"/>
              <a:t> in network to upgrade?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60591E70-66D6-C547-B669-803A11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9D4-783F-2B42-A2A4-4FA6E7BDF9E8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9E8CDFA-8EFB-C84A-BCBE-2DBB1F3B50EB}"/>
              </a:ext>
            </a:extLst>
          </p:cNvPr>
          <p:cNvGrpSpPr>
            <a:grpSpLocks/>
          </p:cNvGrpSpPr>
          <p:nvPr/>
        </p:nvGrpSpPr>
        <p:grpSpPr bwMode="auto">
          <a:xfrm>
            <a:off x="8028432" y="2653085"/>
            <a:ext cx="3429000" cy="3048000"/>
            <a:chOff x="528" y="2400"/>
            <a:chExt cx="2784" cy="1488"/>
          </a:xfrm>
        </p:grpSpPr>
        <p:cxnSp>
          <p:nvCxnSpPr>
            <p:cNvPr id="53253" name="AutoShape 5">
              <a:extLst>
                <a:ext uri="{FF2B5EF4-FFF2-40B4-BE49-F238E27FC236}">
                  <a16:creationId xmlns:a16="http://schemas.microsoft.com/office/drawing/2014/main" id="{EF9A978D-A0F8-C64B-8922-B2C12BC15FA8}"/>
                </a:ext>
              </a:extLst>
            </p:cNvPr>
            <p:cNvCxnSpPr>
              <a:cxnSpLocks noChangeShapeType="1"/>
              <a:stCxn id="53262" idx="4"/>
              <a:endCxn id="53266" idx="0"/>
            </p:cNvCxnSpPr>
            <p:nvPr/>
          </p:nvCxnSpPr>
          <p:spPr bwMode="auto">
            <a:xfrm>
              <a:off x="600" y="2688"/>
              <a:ext cx="144" cy="57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4" name="AutoShape 6">
              <a:extLst>
                <a:ext uri="{FF2B5EF4-FFF2-40B4-BE49-F238E27FC236}">
                  <a16:creationId xmlns:a16="http://schemas.microsoft.com/office/drawing/2014/main" id="{38229520-D14B-2C4C-B9D7-5D25434489D8}"/>
                </a:ext>
              </a:extLst>
            </p:cNvPr>
            <p:cNvCxnSpPr>
              <a:cxnSpLocks noChangeShapeType="1"/>
              <a:endCxn id="53267" idx="2"/>
            </p:cNvCxnSpPr>
            <p:nvPr/>
          </p:nvCxnSpPr>
          <p:spPr bwMode="auto">
            <a:xfrm>
              <a:off x="762" y="3408"/>
              <a:ext cx="672" cy="40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5" name="AutoShape 7">
              <a:extLst>
                <a:ext uri="{FF2B5EF4-FFF2-40B4-BE49-F238E27FC236}">
                  <a16:creationId xmlns:a16="http://schemas.microsoft.com/office/drawing/2014/main" id="{A13689AF-3FB0-304E-9693-7876267831D1}"/>
                </a:ext>
              </a:extLst>
            </p:cNvPr>
            <p:cNvCxnSpPr>
              <a:cxnSpLocks noChangeShapeType="1"/>
              <a:stCxn id="53263" idx="1"/>
            </p:cNvCxnSpPr>
            <p:nvPr/>
          </p:nvCxnSpPr>
          <p:spPr bwMode="auto">
            <a:xfrm flipH="1" flipV="1">
              <a:off x="672" y="2634"/>
              <a:ext cx="741" cy="26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6" name="AutoShape 8">
              <a:extLst>
                <a:ext uri="{FF2B5EF4-FFF2-40B4-BE49-F238E27FC236}">
                  <a16:creationId xmlns:a16="http://schemas.microsoft.com/office/drawing/2014/main" id="{590830B6-2058-5F41-86FA-428FD9F9D3EE}"/>
                </a:ext>
              </a:extLst>
            </p:cNvPr>
            <p:cNvCxnSpPr>
              <a:cxnSpLocks noChangeShapeType="1"/>
              <a:stCxn id="53264" idx="3"/>
              <a:endCxn id="53263" idx="6"/>
            </p:cNvCxnSpPr>
            <p:nvPr/>
          </p:nvCxnSpPr>
          <p:spPr bwMode="auto">
            <a:xfrm flipH="1">
              <a:off x="1536" y="2715"/>
              <a:ext cx="933" cy="23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871F3A3F-4408-F346-B717-6BBDD451FC96}"/>
                </a:ext>
              </a:extLst>
            </p:cNvPr>
            <p:cNvCxnSpPr>
              <a:cxnSpLocks noChangeShapeType="1"/>
              <a:stCxn id="53265" idx="4"/>
              <a:endCxn id="53268" idx="7"/>
            </p:cNvCxnSpPr>
            <p:nvPr/>
          </p:nvCxnSpPr>
          <p:spPr bwMode="auto">
            <a:xfrm flipH="1">
              <a:off x="2811" y="2544"/>
              <a:ext cx="429" cy="1125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2ACE9D2C-0C6F-4740-9265-027754EDDAE0}"/>
                </a:ext>
              </a:extLst>
            </p:cNvPr>
            <p:cNvCxnSpPr>
              <a:cxnSpLocks noChangeShapeType="1"/>
              <a:endCxn id="53267" idx="0"/>
            </p:cNvCxnSpPr>
            <p:nvPr/>
          </p:nvCxnSpPr>
          <p:spPr bwMode="auto">
            <a:xfrm>
              <a:off x="1488" y="3018"/>
              <a:ext cx="24" cy="7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D45EC73C-A4BF-854F-95CE-35C0BA544F53}"/>
                </a:ext>
              </a:extLst>
            </p:cNvPr>
            <p:cNvCxnSpPr>
              <a:cxnSpLocks noChangeShapeType="1"/>
              <a:stCxn id="53263" idx="5"/>
              <a:endCxn id="53268" idx="2"/>
            </p:cNvCxnSpPr>
            <p:nvPr/>
          </p:nvCxnSpPr>
          <p:spPr bwMode="auto">
            <a:xfrm>
              <a:off x="1515" y="3003"/>
              <a:ext cx="1173" cy="71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16CE2B96-6F61-9F41-B6BC-0D32CCD4D13A}"/>
                </a:ext>
              </a:extLst>
            </p:cNvPr>
            <p:cNvCxnSpPr>
              <a:cxnSpLocks noChangeShapeType="1"/>
              <a:endCxn id="53265" idx="2"/>
            </p:cNvCxnSpPr>
            <p:nvPr/>
          </p:nvCxnSpPr>
          <p:spPr bwMode="auto">
            <a:xfrm flipV="1">
              <a:off x="2586" y="2472"/>
              <a:ext cx="576" cy="16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64206A4C-C20A-FE48-9975-C90F23E7D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8" y="2747"/>
              <a:ext cx="204" cy="949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C7C05180-CA9F-7647-B60F-55B6B71F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3C88EE8C-2446-224D-B454-5A4501E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74DF47E4-4160-1045-86CA-A96EE0DB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7822271D-4E19-7F4A-8587-288FB2AC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030DF8F1-E715-F04E-B042-F7CCB4F4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84C56695-9548-ED42-8766-2CCE6B60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8B6A375B-3CC8-4E44-B574-A8269BF1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ECD8A167-F32B-174C-9389-1D5D24A47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44"/>
              <a:ext cx="1104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0" name="Group 22">
            <a:extLst>
              <a:ext uri="{FF2B5EF4-FFF2-40B4-BE49-F238E27FC236}">
                <a16:creationId xmlns:a16="http://schemas.microsoft.com/office/drawing/2014/main" id="{3B5956A0-F52D-E243-9AED-6B8F0C1F204A}"/>
              </a:ext>
            </a:extLst>
          </p:cNvPr>
          <p:cNvGrpSpPr>
            <a:grpSpLocks/>
          </p:cNvGrpSpPr>
          <p:nvPr/>
        </p:nvGrpSpPr>
        <p:grpSpPr bwMode="auto">
          <a:xfrm>
            <a:off x="8638032" y="3034085"/>
            <a:ext cx="304800" cy="304800"/>
            <a:chOff x="3696" y="3792"/>
            <a:chExt cx="192" cy="192"/>
          </a:xfrm>
        </p:grpSpPr>
        <p:grpSp>
          <p:nvGrpSpPr>
            <p:cNvPr id="53271" name="Group 23">
              <a:extLst>
                <a:ext uri="{FF2B5EF4-FFF2-40B4-BE49-F238E27FC236}">
                  <a16:creationId xmlns:a16="http://schemas.microsoft.com/office/drawing/2014/main" id="{23247970-F8E6-E742-B6CB-01E956CF7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192" cy="96"/>
              <a:chOff x="3744" y="1152"/>
              <a:chExt cx="336" cy="192"/>
            </a:xfrm>
          </p:grpSpPr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73B2D9A-34E7-CD44-9EE8-6556C503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>
                <a:extLst>
                  <a:ext uri="{FF2B5EF4-FFF2-40B4-BE49-F238E27FC236}">
                    <a16:creationId xmlns:a16="http://schemas.microsoft.com/office/drawing/2014/main" id="{9F744B33-2963-4A49-B495-E0A36B31B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26">
                <a:extLst>
                  <a:ext uri="{FF2B5EF4-FFF2-40B4-BE49-F238E27FC236}">
                    <a16:creationId xmlns:a16="http://schemas.microsoft.com/office/drawing/2014/main" id="{E12BA924-E413-DD49-927E-0F88A3F0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27">
                <a:extLst>
                  <a:ext uri="{FF2B5EF4-FFF2-40B4-BE49-F238E27FC236}">
                    <a16:creationId xmlns:a16="http://schemas.microsoft.com/office/drawing/2014/main" id="{2DAAE1DF-4146-6D45-AADB-E239C5D5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6" name="AutoShape 28">
              <a:extLst>
                <a:ext uri="{FF2B5EF4-FFF2-40B4-BE49-F238E27FC236}">
                  <a16:creationId xmlns:a16="http://schemas.microsoft.com/office/drawing/2014/main" id="{44074CA2-1D5F-3240-BF16-4563F593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EBFCEBF4-5183-7240-8491-A647308F6C82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2576885"/>
            <a:ext cx="304800" cy="304800"/>
            <a:chOff x="5328" y="912"/>
            <a:chExt cx="192" cy="192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665E279D-6A52-CC49-A9C7-4E67438A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279" name="Line 31">
                <a:extLst>
                  <a:ext uri="{FF2B5EF4-FFF2-40B4-BE49-F238E27FC236}">
                    <a16:creationId xmlns:a16="http://schemas.microsoft.com/office/drawing/2014/main" id="{D36F0E02-8B44-AB40-AC68-DBCACEA4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>
                <a:extLst>
                  <a:ext uri="{FF2B5EF4-FFF2-40B4-BE49-F238E27FC236}">
                    <a16:creationId xmlns:a16="http://schemas.microsoft.com/office/drawing/2014/main" id="{CB6E4090-E514-5847-BAE3-0389A7E7E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33">
                <a:extLst>
                  <a:ext uri="{FF2B5EF4-FFF2-40B4-BE49-F238E27FC236}">
                    <a16:creationId xmlns:a16="http://schemas.microsoft.com/office/drawing/2014/main" id="{BD1E567B-EB9D-F94D-9555-F930915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>
                <a:extLst>
                  <a:ext uri="{FF2B5EF4-FFF2-40B4-BE49-F238E27FC236}">
                    <a16:creationId xmlns:a16="http://schemas.microsoft.com/office/drawing/2014/main" id="{CA1A7D28-A985-DC40-A539-02FCCAF0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3" name="AutoShape 35">
              <a:extLst>
                <a:ext uri="{FF2B5EF4-FFF2-40B4-BE49-F238E27FC236}">
                  <a16:creationId xmlns:a16="http://schemas.microsoft.com/office/drawing/2014/main" id="{351C73A3-99BB-4D41-AF3C-559BE203F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4" name="Group 36">
            <a:extLst>
              <a:ext uri="{FF2B5EF4-FFF2-40B4-BE49-F238E27FC236}">
                <a16:creationId xmlns:a16="http://schemas.microsoft.com/office/drawing/2014/main" id="{A2F4B72E-B05E-3A4B-AA1B-654225188DAD}"/>
              </a:ext>
            </a:extLst>
          </p:cNvPr>
          <p:cNvGrpSpPr>
            <a:grpSpLocks/>
          </p:cNvGrpSpPr>
          <p:nvPr/>
        </p:nvGrpSpPr>
        <p:grpSpPr bwMode="auto">
          <a:xfrm>
            <a:off x="8257032" y="3796085"/>
            <a:ext cx="304800" cy="304800"/>
            <a:chOff x="3600" y="3840"/>
            <a:chExt cx="192" cy="192"/>
          </a:xfrm>
        </p:grpSpPr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B5216E0-A137-3F4E-B927-CE33D703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AutoShape 38">
              <a:extLst>
                <a:ext uri="{FF2B5EF4-FFF2-40B4-BE49-F238E27FC236}">
                  <a16:creationId xmlns:a16="http://schemas.microsoft.com/office/drawing/2014/main" id="{ABE3059B-0040-3645-9D09-56085D01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7" name="Group 39">
            <a:extLst>
              <a:ext uri="{FF2B5EF4-FFF2-40B4-BE49-F238E27FC236}">
                <a16:creationId xmlns:a16="http://schemas.microsoft.com/office/drawing/2014/main" id="{51878FD9-03DB-8D46-A12F-2C1468FABCED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5167685"/>
            <a:ext cx="304800" cy="304800"/>
            <a:chOff x="3600" y="3840"/>
            <a:chExt cx="192" cy="192"/>
          </a:xfrm>
        </p:grpSpPr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25E875A2-7D1F-B444-8574-205F938D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AutoShape 41">
              <a:extLst>
                <a:ext uri="{FF2B5EF4-FFF2-40B4-BE49-F238E27FC236}">
                  <a16:creationId xmlns:a16="http://schemas.microsoft.com/office/drawing/2014/main" id="{1CB4E463-D165-4745-A52E-19D3598B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0" name="Group 42">
            <a:extLst>
              <a:ext uri="{FF2B5EF4-FFF2-40B4-BE49-F238E27FC236}">
                <a16:creationId xmlns:a16="http://schemas.microsoft.com/office/drawing/2014/main" id="{B88C8BE8-389D-0D44-A12B-AA8607BB2580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3872285"/>
            <a:ext cx="304800" cy="304800"/>
            <a:chOff x="3600" y="3840"/>
            <a:chExt cx="192" cy="192"/>
          </a:xfrm>
        </p:grpSpPr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4D328F42-9FF0-7F41-8693-B47590D52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AutoShape 44">
              <a:extLst>
                <a:ext uri="{FF2B5EF4-FFF2-40B4-BE49-F238E27FC236}">
                  <a16:creationId xmlns:a16="http://schemas.microsoft.com/office/drawing/2014/main" id="{E0BD4879-FED6-844F-99F1-6D42BE3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44F5F1C-2DF5-984E-98D2-A1636E749F39}"/>
              </a:ext>
            </a:extLst>
          </p:cNvPr>
          <p:cNvGrpSpPr>
            <a:grpSpLocks/>
          </p:cNvGrpSpPr>
          <p:nvPr/>
        </p:nvGrpSpPr>
        <p:grpSpPr bwMode="auto">
          <a:xfrm>
            <a:off x="10009632" y="4329485"/>
            <a:ext cx="304800" cy="304800"/>
            <a:chOff x="3600" y="3840"/>
            <a:chExt cx="192" cy="192"/>
          </a:xfrm>
        </p:grpSpPr>
        <p:sp>
          <p:nvSpPr>
            <p:cNvPr id="53294" name="Freeform 46">
              <a:extLst>
                <a:ext uri="{FF2B5EF4-FFF2-40B4-BE49-F238E27FC236}">
                  <a16:creationId xmlns:a16="http://schemas.microsoft.com/office/drawing/2014/main" id="{1BF7831B-FD14-B74F-B990-17BA2584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BB83E4C0-CB22-DB48-B6C5-14AF7B78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021214D6-D341-E042-B9E8-E0869095D98C}"/>
              </a:ext>
            </a:extLst>
          </p:cNvPr>
          <p:cNvGrpSpPr>
            <a:grpSpLocks/>
          </p:cNvGrpSpPr>
          <p:nvPr/>
        </p:nvGrpSpPr>
        <p:grpSpPr bwMode="auto">
          <a:xfrm>
            <a:off x="8714232" y="4786685"/>
            <a:ext cx="304800" cy="304800"/>
            <a:chOff x="3600" y="3840"/>
            <a:chExt cx="192" cy="192"/>
          </a:xfrm>
        </p:grpSpPr>
        <p:sp>
          <p:nvSpPr>
            <p:cNvPr id="53297" name="Freeform 49">
              <a:extLst>
                <a:ext uri="{FF2B5EF4-FFF2-40B4-BE49-F238E27FC236}">
                  <a16:creationId xmlns:a16="http://schemas.microsoft.com/office/drawing/2014/main" id="{F6EAC2DE-7139-5D41-BA8C-A188C3F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AutoShape 50">
              <a:extLst>
                <a:ext uri="{FF2B5EF4-FFF2-40B4-BE49-F238E27FC236}">
                  <a16:creationId xmlns:a16="http://schemas.microsoft.com/office/drawing/2014/main" id="{373B6C5B-3319-A440-A252-888B0990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9" name="Group 51">
            <a:extLst>
              <a:ext uri="{FF2B5EF4-FFF2-40B4-BE49-F238E27FC236}">
                <a16:creationId xmlns:a16="http://schemas.microsoft.com/office/drawing/2014/main" id="{D493821B-4CE2-E545-9A23-D94FD1837179}"/>
              </a:ext>
            </a:extLst>
          </p:cNvPr>
          <p:cNvGrpSpPr>
            <a:grpSpLocks/>
          </p:cNvGrpSpPr>
          <p:nvPr/>
        </p:nvGrpSpPr>
        <p:grpSpPr bwMode="auto">
          <a:xfrm>
            <a:off x="11076432" y="4253285"/>
            <a:ext cx="304800" cy="304800"/>
            <a:chOff x="3600" y="3840"/>
            <a:chExt cx="192" cy="192"/>
          </a:xfrm>
        </p:grpSpPr>
        <p:sp>
          <p:nvSpPr>
            <p:cNvPr id="53300" name="Freeform 52">
              <a:extLst>
                <a:ext uri="{FF2B5EF4-FFF2-40B4-BE49-F238E27FC236}">
                  <a16:creationId xmlns:a16="http://schemas.microsoft.com/office/drawing/2014/main" id="{3225108D-AC25-EB47-BA46-0307725B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AutoShape 53">
              <a:extLst>
                <a:ext uri="{FF2B5EF4-FFF2-40B4-BE49-F238E27FC236}">
                  <a16:creationId xmlns:a16="http://schemas.microsoft.com/office/drawing/2014/main" id="{21D0C44A-FADA-C44F-B6E9-2CC09376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8B36AEFE-8C41-1245-A7AA-5474462641BC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3110285"/>
            <a:ext cx="304800" cy="304800"/>
            <a:chOff x="5328" y="912"/>
            <a:chExt cx="192" cy="192"/>
          </a:xfrm>
        </p:grpSpPr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52E7E4A6-0AE4-CE49-B5EC-A9446BF7A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304" name="Line 56">
                <a:extLst>
                  <a:ext uri="{FF2B5EF4-FFF2-40B4-BE49-F238E27FC236}">
                    <a16:creationId xmlns:a16="http://schemas.microsoft.com/office/drawing/2014/main" id="{ED869655-1D1F-A046-B29D-6B0A0B51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Line 57">
                <a:extLst>
                  <a:ext uri="{FF2B5EF4-FFF2-40B4-BE49-F238E27FC236}">
                    <a16:creationId xmlns:a16="http://schemas.microsoft.com/office/drawing/2014/main" id="{47A4C238-BAC9-204D-B1A3-C45283A6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6" name="Line 58">
                <a:extLst>
                  <a:ext uri="{FF2B5EF4-FFF2-40B4-BE49-F238E27FC236}">
                    <a16:creationId xmlns:a16="http://schemas.microsoft.com/office/drawing/2014/main" id="{19301D95-7A28-A04F-9813-6BCFF355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7" name="Line 59">
                <a:extLst>
                  <a:ext uri="{FF2B5EF4-FFF2-40B4-BE49-F238E27FC236}">
                    <a16:creationId xmlns:a16="http://schemas.microsoft.com/office/drawing/2014/main" id="{28FB4BE9-F259-E54B-A05A-68E3050D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AutoShape 60">
              <a:extLst>
                <a:ext uri="{FF2B5EF4-FFF2-40B4-BE49-F238E27FC236}">
                  <a16:creationId xmlns:a16="http://schemas.microsoft.com/office/drawing/2014/main" id="{5D44CF3C-F98C-8846-9F68-E5F8A156E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460FBC-A906-EE4B-B1E8-4213709D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Representation:</a:t>
            </a:r>
            <a:br>
              <a:rPr lang="en-US" altLang="en-US" dirty="0"/>
            </a:br>
            <a:r>
              <a:rPr lang="en-US" altLang="en-US" dirty="0"/>
              <a:t>Origin-Destination Flows</a:t>
            </a:r>
          </a:p>
        </p:txBody>
      </p:sp>
      <p:graphicFrame>
        <p:nvGraphicFramePr>
          <p:cNvPr id="57375" name="Object 31">
            <a:extLst>
              <a:ext uri="{FF2B5EF4-FFF2-40B4-BE49-F238E27FC236}">
                <a16:creationId xmlns:a16="http://schemas.microsoft.com/office/drawing/2014/main" id="{DA9579ED-4A8D-FE47-9346-CEBCDE4C64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24516"/>
              </p:ext>
            </p:extLst>
          </p:nvPr>
        </p:nvGraphicFramePr>
        <p:xfrm>
          <a:off x="9118600" y="2057400"/>
          <a:ext cx="43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Bitmap Image" r:id="rId4" imgW="1028700" imgH="2908300" progId="Paint.Picture">
                  <p:embed/>
                </p:oleObj>
              </mc:Choice>
              <mc:Fallback>
                <p:oleObj name="Bitmap Image" r:id="rId4" imgW="1028700" imgH="2908300" progId="Paint.Picture">
                  <p:embed/>
                  <p:pic>
                    <p:nvPicPr>
                      <p:cNvPr id="57375" name="Object 31">
                        <a:extLst>
                          <a:ext uri="{FF2B5EF4-FFF2-40B4-BE49-F238E27FC236}">
                            <a16:creationId xmlns:a16="http://schemas.microsoft.com/office/drawing/2014/main" id="{DA9579ED-4A8D-FE47-9346-CEBCDE4C6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057400"/>
                        <a:ext cx="43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CD722407-5D7D-D14C-B14D-ABC4B00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B7A-BECC-CF48-887D-DD5DD3370FD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725140A-390A-FD42-801E-C60ADAEE65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082" y="4628210"/>
            <a:ext cx="8763000" cy="914400"/>
          </a:xfrm>
        </p:spPr>
        <p:txBody>
          <a:bodyPr/>
          <a:lstStyle/>
          <a:p>
            <a:r>
              <a:rPr lang="en-US" altLang="en-US" sz="2000" dirty="0"/>
              <a:t>Link traffic arises from the superposition of </a:t>
            </a:r>
            <a:r>
              <a:rPr lang="en-US" altLang="en-US" sz="2000" i="1" dirty="0"/>
              <a:t>Origin-Destination </a:t>
            </a:r>
            <a:r>
              <a:rPr lang="en-US" altLang="en-US" sz="2000" dirty="0"/>
              <a:t>(OD)</a:t>
            </a:r>
            <a:r>
              <a:rPr lang="en-US" altLang="en-US" sz="2000" i="1" dirty="0"/>
              <a:t> </a:t>
            </a:r>
            <a:r>
              <a:rPr lang="en-US" altLang="en-US" sz="2000" dirty="0"/>
              <a:t>flows  </a:t>
            </a:r>
          </a:p>
          <a:p>
            <a:r>
              <a:rPr lang="en-US" altLang="en-US" sz="2000" dirty="0"/>
              <a:t>A fundamental primitive for whole-network analysis</a:t>
            </a:r>
          </a:p>
          <a:p>
            <a:endParaRPr lang="en-US" altLang="en-US" sz="2000" dirty="0"/>
          </a:p>
        </p:txBody>
      </p:sp>
      <p:cxnSp>
        <p:nvCxnSpPr>
          <p:cNvPr id="57348" name="AutoShape 4">
            <a:extLst>
              <a:ext uri="{FF2B5EF4-FFF2-40B4-BE49-F238E27FC236}">
                <a16:creationId xmlns:a16="http://schemas.microsoft.com/office/drawing/2014/main" id="{3C92E5E0-22E2-4442-8337-80AE5A1CCEB3}"/>
              </a:ext>
            </a:extLst>
          </p:cNvPr>
          <p:cNvCxnSpPr>
            <a:cxnSpLocks noChangeShapeType="1"/>
            <a:stCxn id="57361" idx="4"/>
            <a:endCxn id="57365" idx="0"/>
          </p:cNvCxnSpPr>
          <p:nvPr/>
        </p:nvCxnSpPr>
        <p:spPr bwMode="auto">
          <a:xfrm>
            <a:off x="2324100" y="1828800"/>
            <a:ext cx="228600" cy="914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AD022BF4-8B7D-F24E-B672-48BE87590EC0}"/>
              </a:ext>
            </a:extLst>
          </p:cNvPr>
          <p:cNvCxnSpPr>
            <a:cxnSpLocks noChangeShapeType="1"/>
            <a:endCxn id="57366" idx="2"/>
          </p:cNvCxnSpPr>
          <p:nvPr/>
        </p:nvCxnSpPr>
        <p:spPr bwMode="auto">
          <a:xfrm>
            <a:off x="2581275" y="2971800"/>
            <a:ext cx="1066800" cy="647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58E4F2B3-5714-5A4B-AD79-BE99C9F83775}"/>
              </a:ext>
            </a:extLst>
          </p:cNvPr>
          <p:cNvCxnSpPr>
            <a:cxnSpLocks noChangeShapeType="1"/>
            <a:stCxn id="57362" idx="1"/>
          </p:cNvCxnSpPr>
          <p:nvPr/>
        </p:nvCxnSpPr>
        <p:spPr bwMode="auto">
          <a:xfrm flipH="1" flipV="1">
            <a:off x="2438400" y="1743075"/>
            <a:ext cx="1176338" cy="4143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>
            <a:extLst>
              <a:ext uri="{FF2B5EF4-FFF2-40B4-BE49-F238E27FC236}">
                <a16:creationId xmlns:a16="http://schemas.microsoft.com/office/drawing/2014/main" id="{18D8651B-8ACF-BF42-85DC-8A0A20DC5BF3}"/>
              </a:ext>
            </a:extLst>
          </p:cNvPr>
          <p:cNvCxnSpPr>
            <a:cxnSpLocks noChangeShapeType="1"/>
            <a:stCxn id="57363" idx="3"/>
            <a:endCxn id="57362" idx="6"/>
          </p:cNvCxnSpPr>
          <p:nvPr/>
        </p:nvCxnSpPr>
        <p:spPr bwMode="auto">
          <a:xfrm flipH="1">
            <a:off x="3810000" y="1871664"/>
            <a:ext cx="1481138" cy="376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2BD8551-F2A7-EC4D-ABA4-C9B4CB302BD1}"/>
              </a:ext>
            </a:extLst>
          </p:cNvPr>
          <p:cNvCxnSpPr>
            <a:cxnSpLocks noChangeShapeType="1"/>
            <a:stCxn id="57364" idx="4"/>
            <a:endCxn id="57367" idx="7"/>
          </p:cNvCxnSpPr>
          <p:nvPr/>
        </p:nvCxnSpPr>
        <p:spPr bwMode="auto">
          <a:xfrm flipH="1">
            <a:off x="5834064" y="1600200"/>
            <a:ext cx="681037" cy="17859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4B9713B5-9CF9-C742-A0D8-729B66C99C14}"/>
              </a:ext>
            </a:extLst>
          </p:cNvPr>
          <p:cNvCxnSpPr>
            <a:cxnSpLocks noChangeShapeType="1"/>
            <a:endCxn id="57366" idx="0"/>
          </p:cNvCxnSpPr>
          <p:nvPr/>
        </p:nvCxnSpPr>
        <p:spPr bwMode="auto">
          <a:xfrm>
            <a:off x="3733800" y="2352675"/>
            <a:ext cx="38100" cy="11430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0CAA5F05-81CF-914A-9C08-3D5ADBE6CE2C}"/>
              </a:ext>
            </a:extLst>
          </p:cNvPr>
          <p:cNvCxnSpPr>
            <a:cxnSpLocks noChangeShapeType="1"/>
            <a:stCxn id="57362" idx="5"/>
            <a:endCxn id="57367" idx="2"/>
          </p:cNvCxnSpPr>
          <p:nvPr/>
        </p:nvCxnSpPr>
        <p:spPr bwMode="auto">
          <a:xfrm>
            <a:off x="3776664" y="2328864"/>
            <a:ext cx="1862137" cy="1138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CDFB3772-8A74-5247-9C95-3E22E30C26ED}"/>
              </a:ext>
            </a:extLst>
          </p:cNvPr>
          <p:cNvCxnSpPr>
            <a:cxnSpLocks noChangeShapeType="1"/>
            <a:endCxn id="57364" idx="2"/>
          </p:cNvCxnSpPr>
          <p:nvPr/>
        </p:nvCxnSpPr>
        <p:spPr bwMode="auto">
          <a:xfrm flipV="1">
            <a:off x="5476875" y="1485900"/>
            <a:ext cx="914400" cy="266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Freeform 12">
            <a:extLst>
              <a:ext uri="{FF2B5EF4-FFF2-40B4-BE49-F238E27FC236}">
                <a16:creationId xmlns:a16="http://schemas.microsoft.com/office/drawing/2014/main" id="{729CEECE-B646-A94B-9CDC-CDEB41DA8814}"/>
              </a:ext>
            </a:extLst>
          </p:cNvPr>
          <p:cNvSpPr>
            <a:spLocks/>
          </p:cNvSpPr>
          <p:nvPr/>
        </p:nvSpPr>
        <p:spPr bwMode="auto">
          <a:xfrm>
            <a:off x="1828800" y="2819400"/>
            <a:ext cx="4572000" cy="990600"/>
          </a:xfrm>
          <a:custGeom>
            <a:avLst/>
            <a:gdLst>
              <a:gd name="T0" fmla="*/ 0 w 3024"/>
              <a:gd name="T1" fmla="*/ 152 h 680"/>
              <a:gd name="T2" fmla="*/ 384 w 3024"/>
              <a:gd name="T3" fmla="*/ 56 h 680"/>
              <a:gd name="T4" fmla="*/ 1200 w 3024"/>
              <a:gd name="T5" fmla="*/ 488 h 680"/>
              <a:gd name="T6" fmla="*/ 2448 w 3024"/>
              <a:gd name="T7" fmla="*/ 392 h 680"/>
              <a:gd name="T8" fmla="*/ 3024 w 302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680">
                <a:moveTo>
                  <a:pt x="0" y="152"/>
                </a:moveTo>
                <a:cubicBezTo>
                  <a:pt x="92" y="76"/>
                  <a:pt x="184" y="0"/>
                  <a:pt x="384" y="56"/>
                </a:cubicBezTo>
                <a:cubicBezTo>
                  <a:pt x="584" y="112"/>
                  <a:pt x="856" y="432"/>
                  <a:pt x="1200" y="488"/>
                </a:cubicBezTo>
                <a:cubicBezTo>
                  <a:pt x="1544" y="544"/>
                  <a:pt x="2144" y="360"/>
                  <a:pt x="2448" y="392"/>
                </a:cubicBezTo>
                <a:cubicBezTo>
                  <a:pt x="2752" y="424"/>
                  <a:pt x="2928" y="632"/>
                  <a:pt x="3024" y="68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4EE30083-5472-1E4E-8B02-F51F1BAC4BE0}"/>
              </a:ext>
            </a:extLst>
          </p:cNvPr>
          <p:cNvCxnSpPr>
            <a:cxnSpLocks noChangeShapeType="1"/>
            <a:endCxn id="57360" idx="4"/>
          </p:cNvCxnSpPr>
          <p:nvPr/>
        </p:nvCxnSpPr>
        <p:spPr bwMode="auto">
          <a:xfrm>
            <a:off x="5394325" y="1922464"/>
            <a:ext cx="323850" cy="15065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Freeform 14">
            <a:extLst>
              <a:ext uri="{FF2B5EF4-FFF2-40B4-BE49-F238E27FC236}">
                <a16:creationId xmlns:a16="http://schemas.microsoft.com/office/drawing/2014/main" id="{21989D9D-2D22-DF48-B812-3CA810F44505}"/>
              </a:ext>
            </a:extLst>
          </p:cNvPr>
          <p:cNvSpPr>
            <a:spLocks/>
          </p:cNvSpPr>
          <p:nvPr/>
        </p:nvSpPr>
        <p:spPr bwMode="auto">
          <a:xfrm>
            <a:off x="3429000" y="3505200"/>
            <a:ext cx="3175000" cy="317500"/>
          </a:xfrm>
          <a:custGeom>
            <a:avLst/>
            <a:gdLst>
              <a:gd name="T0" fmla="*/ 80 w 1952"/>
              <a:gd name="T1" fmla="*/ 296 h 296"/>
              <a:gd name="T2" fmla="*/ 224 w 1952"/>
              <a:gd name="T3" fmla="*/ 152 h 296"/>
              <a:gd name="T4" fmla="*/ 1424 w 1952"/>
              <a:gd name="T5" fmla="*/ 8 h 296"/>
              <a:gd name="T6" fmla="*/ 1952 w 1952"/>
              <a:gd name="T7" fmla="*/ 20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96">
                <a:moveTo>
                  <a:pt x="80" y="296"/>
                </a:moveTo>
                <a:cubicBezTo>
                  <a:pt x="40" y="248"/>
                  <a:pt x="0" y="200"/>
                  <a:pt x="224" y="152"/>
                </a:cubicBezTo>
                <a:cubicBezTo>
                  <a:pt x="448" y="104"/>
                  <a:pt x="1136" y="0"/>
                  <a:pt x="1424" y="8"/>
                </a:cubicBezTo>
                <a:cubicBezTo>
                  <a:pt x="1712" y="16"/>
                  <a:pt x="1864" y="168"/>
                  <a:pt x="1952" y="20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DA340854-8DE7-434A-8E66-BC4D9352B43B}"/>
              </a:ext>
            </a:extLst>
          </p:cNvPr>
          <p:cNvCxnSpPr>
            <a:cxnSpLocks noChangeShapeType="1"/>
            <a:stCxn id="57367" idx="3"/>
          </p:cNvCxnSpPr>
          <p:nvPr/>
        </p:nvCxnSpPr>
        <p:spPr bwMode="auto">
          <a:xfrm flipH="1">
            <a:off x="3810000" y="3557588"/>
            <a:ext cx="186213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Freeform 16">
            <a:extLst>
              <a:ext uri="{FF2B5EF4-FFF2-40B4-BE49-F238E27FC236}">
                <a16:creationId xmlns:a16="http://schemas.microsoft.com/office/drawing/2014/main" id="{A6205B03-F540-7E48-8D9C-36167483BE80}"/>
              </a:ext>
            </a:extLst>
          </p:cNvPr>
          <p:cNvSpPr>
            <a:spLocks/>
          </p:cNvSpPr>
          <p:nvPr/>
        </p:nvSpPr>
        <p:spPr bwMode="auto">
          <a:xfrm>
            <a:off x="1981200" y="1600200"/>
            <a:ext cx="4495800" cy="2362200"/>
          </a:xfrm>
          <a:custGeom>
            <a:avLst/>
            <a:gdLst>
              <a:gd name="T0" fmla="*/ 0 w 2960"/>
              <a:gd name="T1" fmla="*/ 0 h 1488"/>
              <a:gd name="T2" fmla="*/ 288 w 2960"/>
              <a:gd name="T3" fmla="*/ 144 h 1488"/>
              <a:gd name="T4" fmla="*/ 432 w 2960"/>
              <a:gd name="T5" fmla="*/ 864 h 1488"/>
              <a:gd name="T6" fmla="*/ 1104 w 2960"/>
              <a:gd name="T7" fmla="*/ 1248 h 1488"/>
              <a:gd name="T8" fmla="*/ 2448 w 2960"/>
              <a:gd name="T9" fmla="*/ 1152 h 1488"/>
              <a:gd name="T10" fmla="*/ 2880 w 2960"/>
              <a:gd name="T11" fmla="*/ 1440 h 1488"/>
              <a:gd name="T12" fmla="*/ 2928 w 2960"/>
              <a:gd name="T1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0" h="1488">
                <a:moveTo>
                  <a:pt x="0" y="0"/>
                </a:moveTo>
                <a:cubicBezTo>
                  <a:pt x="108" y="0"/>
                  <a:pt x="216" y="0"/>
                  <a:pt x="288" y="144"/>
                </a:cubicBezTo>
                <a:cubicBezTo>
                  <a:pt x="360" y="288"/>
                  <a:pt x="296" y="680"/>
                  <a:pt x="432" y="864"/>
                </a:cubicBezTo>
                <a:cubicBezTo>
                  <a:pt x="568" y="1048"/>
                  <a:pt x="768" y="1200"/>
                  <a:pt x="1104" y="1248"/>
                </a:cubicBezTo>
                <a:cubicBezTo>
                  <a:pt x="1440" y="1296"/>
                  <a:pt x="2152" y="1120"/>
                  <a:pt x="2448" y="1152"/>
                </a:cubicBezTo>
                <a:cubicBezTo>
                  <a:pt x="2744" y="1184"/>
                  <a:pt x="2800" y="1392"/>
                  <a:pt x="2880" y="1440"/>
                </a:cubicBezTo>
                <a:cubicBezTo>
                  <a:pt x="2960" y="1488"/>
                  <a:pt x="2944" y="1464"/>
                  <a:pt x="2928" y="14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11A91D0C-C806-824B-B322-BE00A18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10590F7B-2FA7-1E4D-B522-C8B617DF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AB32048-1E31-7845-81A0-C629BC0E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BAB52AF-E611-5844-9C7A-58687819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07D42C13-9119-6648-B115-A7977FD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AFBD8ABC-8194-A145-837A-94A23F92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D46C37-8182-8E4D-B961-FDDFE25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22F3F211-AFDE-9941-94D6-513DCE5E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E20A0821-47A7-0D4F-99CD-5D8CA82C1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82FFF493-0919-F54D-A10C-CDA3B78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time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44CA81F9-A44B-8741-AFC2-BFA90430EB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25527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traffic </a:t>
            </a: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1E2D5444-C49A-A24F-BBFF-5008DB91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189DE49-0835-8045-9CD5-19B4B064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4F9C57AB-D8F8-954B-B80D-2CA210AC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total traffic on the link</a:t>
            </a:r>
          </a:p>
        </p:txBody>
      </p:sp>
      <p:graphicFrame>
        <p:nvGraphicFramePr>
          <p:cNvPr id="57376" name="Object 32">
            <a:extLst>
              <a:ext uri="{FF2B5EF4-FFF2-40B4-BE49-F238E27FC236}">
                <a16:creationId xmlns:a16="http://schemas.microsoft.com/office/drawing/2014/main" id="{35D4FE13-48E2-7D48-84BE-156C63EF2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20574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Bitmap Image" r:id="rId6" imgW="1028700" imgH="2908300" progId="Paint.Picture">
                  <p:embed/>
                </p:oleObj>
              </mc:Choice>
              <mc:Fallback>
                <p:oleObj name="Bitmap Image" r:id="rId6" imgW="1028700" imgH="2908300" progId="Paint.Picture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35D4FE13-48E2-7D48-84BE-156C63EF2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0574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9E569F-EC08-B343-9615-46A5B19F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Complicated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1B9DDE-C90C-4847-A70A-05372B7F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Measuring and modeling traffic on </a:t>
            </a:r>
            <a:r>
              <a:rPr lang="en-US" altLang="en-US" i="1" dirty="0"/>
              <a:t>all</a:t>
            </a:r>
            <a:r>
              <a:rPr lang="en-US" altLang="en-US" dirty="0"/>
              <a:t> links </a:t>
            </a:r>
            <a:r>
              <a:rPr lang="en-US" altLang="en-US" i="1" dirty="0"/>
              <a:t>simultaneously</a:t>
            </a:r>
            <a:r>
              <a:rPr lang="en-US" altLang="en-US" dirty="0"/>
              <a:t> is challenging.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Even single link modeling is difficult </a:t>
            </a:r>
          </a:p>
          <a:p>
            <a:pPr lvl="1"/>
            <a:r>
              <a:rPr lang="en-US" altLang="en-US" dirty="0"/>
              <a:t>100s of links in large IP networks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High-Dimensional </a:t>
            </a:r>
            <a:r>
              <a:rPr lang="en-US" altLang="en-US" dirty="0"/>
              <a:t>timeseries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Significant correlation in link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CEA-A24F-2445-9512-5B36037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2E22-FE83-1349-B126-10F85E4F2B9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1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2B496-800D-2845-A581-F249E2E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Analyze OD Flows?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8FD6E2-8E0D-0B4B-9A23-27D5A44F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 more OD flows than links</a:t>
            </a:r>
          </a:p>
          <a:p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Still a high dimensional, multivariate timeseries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How do we extract meaning from this high dimensional structure in a systematic manner?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CE4E-0B1F-5F48-A517-E82D1B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7464-A071-4242-A372-4FEA5CDC043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1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8EF130-9EA1-6A45-BFB7-D4D2AC8E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Approach: Dimensionality Reduction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955784-71F1-D24E-85B9-F7331AEF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for good </a:t>
            </a:r>
            <a:r>
              <a:rPr lang="en-US" altLang="en-US" i="1"/>
              <a:t>low-dimensional </a:t>
            </a:r>
            <a:r>
              <a:rPr lang="en-US" altLang="en-US"/>
              <a:t>representations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high-dimensional structure can be explained by a small number of independent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 commonly used technique: </a:t>
            </a:r>
            <a:br>
              <a:rPr lang="en-US" altLang="en-US"/>
            </a:br>
            <a:r>
              <a:rPr lang="en-US" altLang="en-US" i="1"/>
              <a:t>Principal Component Analysis </a:t>
            </a:r>
            <a:r>
              <a:rPr lang="en-US" altLang="en-US"/>
              <a:t>(PCA)</a:t>
            </a:r>
            <a:br>
              <a:rPr lang="en-US" altLang="en-US"/>
            </a:br>
            <a:r>
              <a:rPr lang="en-US" altLang="en-US" sz="2000"/>
              <a:t>(aka KL-Transform,  SVD, …)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597B-BC9F-3443-B0C4-F8C45B3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D9D9-CE0C-284A-BF7B-BC1431338A6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3F914-4957-B944-9E3D-599F210EB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8AB635E-6F29-764D-8499-1B07153C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complete sets of OD flow timeseries from two backbone networks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Use PCA to understand their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Decompose OD flows into simpler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Characterize individual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Reconstruct OD flows as sum of features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Call this </a:t>
            </a:r>
            <a:r>
              <a:rPr lang="en-US" altLang="en-US" i="1"/>
              <a:t>structural analysis</a:t>
            </a:r>
            <a:endParaRPr lang="en-US" altLang="en-US" sz="32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F32E3D8-DE68-A942-8D2C-89DBE9F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533-DC42-7841-A0B4-65E8E0BA45A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48790ED-7393-0A4A-8C81-39CA6502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Example Traffic Flows: Timeseries Data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09785DD-7425-D646-8751-F061A21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DE1-50D8-4E46-AC6F-0C003E0D9FBC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D448E91B-A119-9346-9712-560663606C54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951" y="1104106"/>
            <a:ext cx="18208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01362CB3-AB4F-C84B-84B6-C600202B3C17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0857" y="2682081"/>
            <a:ext cx="1858963" cy="1493838"/>
          </a:xfrm>
          <a:ln/>
        </p:spPr>
      </p:pic>
      <p:sp>
        <p:nvSpPr>
          <p:cNvPr id="65542" name="Rectangle 6">
            <a:extLst>
              <a:ext uri="{FF2B5EF4-FFF2-40B4-BE49-F238E27FC236}">
                <a16:creationId xmlns:a16="http://schemas.microsoft.com/office/drawing/2014/main" id="{EDF8E46C-87EA-F64E-AB14-3821FCE2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11" y="2398350"/>
            <a:ext cx="354151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Some have visible structure, some less so</a:t>
            </a:r>
            <a:r>
              <a:rPr lang="en-US" altLang="en-US" sz="2400" b="1" i="1" dirty="0">
                <a:solidFill>
                  <a:srgbClr val="FF0000"/>
                </a:solidFill>
              </a:rPr>
              <a:t>…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5544" name="Picture 8">
            <a:extLst>
              <a:ext uri="{FF2B5EF4-FFF2-40B4-BE49-F238E27FC236}">
                <a16:creationId xmlns:a16="http://schemas.microsoft.com/office/drawing/2014/main" id="{8AAB0AD6-0607-054F-853F-73ACDA829B2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04" y="1134780"/>
            <a:ext cx="18589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>
            <a:extLst>
              <a:ext uri="{FF2B5EF4-FFF2-40B4-BE49-F238E27FC236}">
                <a16:creationId xmlns:a16="http://schemas.microsoft.com/office/drawing/2014/main" id="{97B5D2C9-F161-9747-92EB-FDCE489CCEA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78" y="2672556"/>
            <a:ext cx="18208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>
            <a:extLst>
              <a:ext uri="{FF2B5EF4-FFF2-40B4-BE49-F238E27FC236}">
                <a16:creationId xmlns:a16="http://schemas.microsoft.com/office/drawing/2014/main" id="{ACB1FB66-9151-294E-96F5-3479C9DACCE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28" y="4269581"/>
            <a:ext cx="18859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>
            <a:extLst>
              <a:ext uri="{FF2B5EF4-FFF2-40B4-BE49-F238E27FC236}">
                <a16:creationId xmlns:a16="http://schemas.microsoft.com/office/drawing/2014/main" id="{59E13E3D-97CD-7E4F-8E28-9E4EC1B9A37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70" y="1127125"/>
            <a:ext cx="18589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>
            <a:extLst>
              <a:ext uri="{FF2B5EF4-FFF2-40B4-BE49-F238E27FC236}">
                <a16:creationId xmlns:a16="http://schemas.microsoft.com/office/drawing/2014/main" id="{6137379D-E030-F34D-88CC-4B26ACC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41" y="425370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91AC91A2-9CE9-F549-BCA4-DF309DD9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1" y="426005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5F307A96-1C36-8E4C-B3E3-55015EB2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14" y="2682081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C54CC7-9AAF-0543-9BA2-DDEE6EF3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08F39F-7B6D-AF4C-A444-858263EB0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Are there low dimensional representations for a set of OD flows?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Do OD flows share common features?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What do the features look like?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we get a high-level understanding of a set of OD flows in terms of these features?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C17-AD02-2148-BB96-DE3E520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CE6E-878B-8042-9C2D-4FB5217AF97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1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F732440D-12E0-B74E-8103-76B9B0719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E7380A32-F612-DD48-B535-634AC8CA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061" y="270795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73171055-8058-B243-924C-9327EC743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1861" y="263175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34D30C73-2F2A-9E4A-9D0D-19EF89B7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236" y="2017391"/>
            <a:ext cx="0" cy="231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AD637D5E-A24E-0849-8C63-DA90E48F7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4237" y="4308153"/>
            <a:ext cx="256222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DB5BA4C1-CC2D-5247-BCE4-BC324BB4D8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52062" y="43843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41" name="WordArt 9">
            <a:extLst>
              <a:ext uri="{FF2B5EF4-FFF2-40B4-BE49-F238E27FC236}">
                <a16:creationId xmlns:a16="http://schemas.microsoft.com/office/drawing/2014/main" id="{5774705F-4499-604A-B688-E4406F113A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23262" y="25555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93CE5996-B066-0640-907F-CF386C0AE4C9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2063025" y="2692078"/>
            <a:ext cx="2001837" cy="982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6F21B05D-8202-CE43-A0D3-C598FBCEFD64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1843949" y="3123877"/>
            <a:ext cx="26019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BBE500F3-B012-E342-9759-67186C1E35E4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3201262" y="2639690"/>
            <a:ext cx="66675" cy="69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5" name="WordArt 13">
            <a:extLst>
              <a:ext uri="{FF2B5EF4-FFF2-40B4-BE49-F238E27FC236}">
                <a16:creationId xmlns:a16="http://schemas.microsoft.com/office/drawing/2014/main" id="{DB969DC6-E85A-D844-B6A2-378924342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3458436" y="2961953"/>
            <a:ext cx="115888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46" name="WordArt 14">
            <a:extLst>
              <a:ext uri="{FF2B5EF4-FFF2-40B4-BE49-F238E27FC236}">
                <a16:creationId xmlns:a16="http://schemas.microsoft.com/office/drawing/2014/main" id="{8CF8BBD8-9400-8C4A-BBCB-D19A2D78BB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2683737" y="2909565"/>
            <a:ext cx="11747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47" name="WordArt 15">
            <a:extLst>
              <a:ext uri="{FF2B5EF4-FFF2-40B4-BE49-F238E27FC236}">
                <a16:creationId xmlns:a16="http://schemas.microsoft.com/office/drawing/2014/main" id="{8B442427-20CA-D145-B114-835B5D6D5E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72824" y="2157090"/>
            <a:ext cx="207962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48" name="WordArt 16">
            <a:extLst>
              <a:ext uri="{FF2B5EF4-FFF2-40B4-BE49-F238E27FC236}">
                <a16:creationId xmlns:a16="http://schemas.microsoft.com/office/drawing/2014/main" id="{F2993BE7-F2C9-3146-A52C-DC23864242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04336" y="1945952"/>
            <a:ext cx="209550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6C2D429A-24F4-7646-817E-61E0095027CE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822349" y="1869752"/>
            <a:ext cx="0" cy="191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0B32CC-7398-984A-B0FC-3C9DC325A44D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084161" y="4298627"/>
            <a:ext cx="2438400" cy="19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1" name="WordArt 19">
            <a:extLst>
              <a:ext uri="{FF2B5EF4-FFF2-40B4-BE49-F238E27FC236}">
                <a16:creationId xmlns:a16="http://schemas.microsoft.com/office/drawing/2014/main" id="{B6E7061B-7D77-1545-9338-B3C3B2AEF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7563711" y="4576440"/>
            <a:ext cx="69850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52" name="WordArt 20">
            <a:extLst>
              <a:ext uri="{FF2B5EF4-FFF2-40B4-BE49-F238E27FC236}">
                <a16:creationId xmlns:a16="http://schemas.microsoft.com/office/drawing/2014/main" id="{D447FDDC-FCA4-544F-99B5-6AF545794C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6865211" y="2371403"/>
            <a:ext cx="69850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53" name="Oval 21">
            <a:extLst>
              <a:ext uri="{FF2B5EF4-FFF2-40B4-BE49-F238E27FC236}">
                <a16:creationId xmlns:a16="http://schemas.microsoft.com/office/drawing/2014/main" id="{B5F5B667-8F6F-B644-8096-C9DE28851A89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7012850" y="3179441"/>
            <a:ext cx="1862137" cy="814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4" name="Line 22">
            <a:extLst>
              <a:ext uri="{FF2B5EF4-FFF2-40B4-BE49-F238E27FC236}">
                <a16:creationId xmlns:a16="http://schemas.microsoft.com/office/drawing/2014/main" id="{5267CE7C-49FC-C046-B048-474CD23B606C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7941536" y="2598415"/>
            <a:ext cx="0" cy="18605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5" name="Line 23">
            <a:extLst>
              <a:ext uri="{FF2B5EF4-FFF2-40B4-BE49-F238E27FC236}">
                <a16:creationId xmlns:a16="http://schemas.microsoft.com/office/drawing/2014/main" id="{BD7CD146-B507-E647-A385-33754DA1B0BD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6825525" y="3585840"/>
            <a:ext cx="2255837" cy="2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686B0AED-A4E9-FE44-AC33-AB86D0095096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8306662" y="3284215"/>
            <a:ext cx="61913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7" name="WordArt 25">
            <a:extLst>
              <a:ext uri="{FF2B5EF4-FFF2-40B4-BE49-F238E27FC236}">
                <a16:creationId xmlns:a16="http://schemas.microsoft.com/office/drawing/2014/main" id="{DD5E89F4-31E5-D84F-B6A1-E0ADB3EE9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319361" y="3631877"/>
            <a:ext cx="107950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58" name="WordArt 26">
            <a:extLst>
              <a:ext uri="{FF2B5EF4-FFF2-40B4-BE49-F238E27FC236}">
                <a16:creationId xmlns:a16="http://schemas.microsoft.com/office/drawing/2014/main" id="{20EA92AF-4614-AA40-9B02-BBDC7317E6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7747861" y="3242941"/>
            <a:ext cx="109538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59" name="WordArt 27">
            <a:extLst>
              <a:ext uri="{FF2B5EF4-FFF2-40B4-BE49-F238E27FC236}">
                <a16:creationId xmlns:a16="http://schemas.microsoft.com/office/drawing/2014/main" id="{A10DF420-0B34-0349-B65A-F228A588A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35350" y="34588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60" name="WordArt 28">
            <a:extLst>
              <a:ext uri="{FF2B5EF4-FFF2-40B4-BE49-F238E27FC236}">
                <a16:creationId xmlns:a16="http://schemas.microsoft.com/office/drawing/2014/main" id="{3267AA0F-5E1E-AB4B-8FDF-A29D56226F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39950" y="23920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D09C7654-9BFC-7142-B566-A6DCC6273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461" y="33175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2" name="Line 30">
            <a:extLst>
              <a:ext uri="{FF2B5EF4-FFF2-40B4-BE49-F238E27FC236}">
                <a16:creationId xmlns:a16="http://schemas.microsoft.com/office/drawing/2014/main" id="{057CA37E-22A5-454E-BE30-F6F5345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61" y="33937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CBB89227-10EC-5842-8EB6-CB8B8826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461" y="1260153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Original Data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1706C7D-915B-764B-AAF7-B68DDD8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261" y="1260153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Transformed Data</a:t>
            </a:r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2A8E895C-04B4-B240-8F2E-2D027106B691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3021874" y="2004691"/>
            <a:ext cx="0" cy="2244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6" name="AutoShape 34">
            <a:extLst>
              <a:ext uri="{FF2B5EF4-FFF2-40B4-BE49-F238E27FC236}">
                <a16:creationId xmlns:a16="http://schemas.microsoft.com/office/drawing/2014/main" id="{4D82E97D-276D-384F-A0AD-E8EA330E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5146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7" name="AutoShape 35">
            <a:extLst>
              <a:ext uri="{FF2B5EF4-FFF2-40B4-BE49-F238E27FC236}">
                <a16:creationId xmlns:a16="http://schemas.microsoft.com/office/drawing/2014/main" id="{53F16FD1-D53B-3F49-AA78-DC322758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2860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69668" name="Group 36">
            <a:extLst>
              <a:ext uri="{FF2B5EF4-FFF2-40B4-BE49-F238E27FC236}">
                <a16:creationId xmlns:a16="http://schemas.microsoft.com/office/drawing/2014/main" id="{CB46F780-BF0A-6A4E-96BA-E043BEC30D2D}"/>
              </a:ext>
            </a:extLst>
          </p:cNvPr>
          <p:cNvGrpSpPr>
            <a:grpSpLocks/>
          </p:cNvGrpSpPr>
          <p:nvPr/>
        </p:nvGrpSpPr>
        <p:grpSpPr bwMode="auto">
          <a:xfrm>
            <a:off x="3633061" y="5146353"/>
            <a:ext cx="1219200" cy="396875"/>
            <a:chOff x="1440" y="3504"/>
            <a:chExt cx="768" cy="250"/>
          </a:xfrm>
        </p:grpSpPr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5FD819FD-7B60-DE4F-9003-2C13A10E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x1 , x2</a:t>
              </a:r>
            </a:p>
          </p:txBody>
        </p: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1B77129B-FD92-7D4E-83B1-02F1209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04"/>
              <a:ext cx="48" cy="240"/>
              <a:chOff x="816" y="3072"/>
              <a:chExt cx="48" cy="384"/>
            </a:xfrm>
          </p:grpSpPr>
          <p:sp>
            <p:nvSpPr>
              <p:cNvPr id="69671" name="Line 39">
                <a:extLst>
                  <a:ext uri="{FF2B5EF4-FFF2-40B4-BE49-F238E27FC236}">
                    <a16:creationId xmlns:a16="http://schemas.microsoft.com/office/drawing/2014/main" id="{E1F74194-472E-794B-A99F-69D4E8B4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2" name="Line 40">
                <a:extLst>
                  <a:ext uri="{FF2B5EF4-FFF2-40B4-BE49-F238E27FC236}">
                    <a16:creationId xmlns:a16="http://schemas.microsoft.com/office/drawing/2014/main" id="{1FAB697F-DE97-9942-B52B-4FE9CF4F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3" name="Line 41">
                <a:extLst>
                  <a:ext uri="{FF2B5EF4-FFF2-40B4-BE49-F238E27FC236}">
                    <a16:creationId xmlns:a16="http://schemas.microsoft.com/office/drawing/2014/main" id="{B57F9CCE-815B-D94B-9624-2CA2803A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DACB84CE-BB3A-844B-BFB8-9D5C36BCAE28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2064" y="3504"/>
              <a:ext cx="48" cy="240"/>
              <a:chOff x="816" y="3072"/>
              <a:chExt cx="48" cy="384"/>
            </a:xfrm>
          </p:grpSpPr>
          <p:sp>
            <p:nvSpPr>
              <p:cNvPr id="69675" name="Line 43">
                <a:extLst>
                  <a:ext uri="{FF2B5EF4-FFF2-40B4-BE49-F238E27FC236}">
                    <a16:creationId xmlns:a16="http://schemas.microsoft.com/office/drawing/2014/main" id="{9099D795-3653-054A-8D8F-F31FE384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D403C48E-075E-A748-8C54-20BCEDD1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7" name="Line 45">
                <a:extLst>
                  <a:ext uri="{FF2B5EF4-FFF2-40B4-BE49-F238E27FC236}">
                    <a16:creationId xmlns:a16="http://schemas.microsoft.com/office/drawing/2014/main" id="{AFD60DA8-981B-F046-AA92-34A86EEC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69678" name="Group 46">
            <a:extLst>
              <a:ext uri="{FF2B5EF4-FFF2-40B4-BE49-F238E27FC236}">
                <a16:creationId xmlns:a16="http://schemas.microsoft.com/office/drawing/2014/main" id="{4C886AA4-06B0-FD4F-ABFE-6A3E0B632722}"/>
              </a:ext>
            </a:extLst>
          </p:cNvPr>
          <p:cNvGrpSpPr>
            <a:grpSpLocks/>
          </p:cNvGrpSpPr>
          <p:nvPr/>
        </p:nvGrpSpPr>
        <p:grpSpPr bwMode="auto">
          <a:xfrm>
            <a:off x="6376261" y="5146353"/>
            <a:ext cx="1066800" cy="396875"/>
            <a:chOff x="3408" y="3504"/>
            <a:chExt cx="672" cy="250"/>
          </a:xfrm>
        </p:grpSpPr>
        <p:sp>
          <p:nvSpPr>
            <p:cNvPr id="69679" name="Rectangle 47">
              <a:extLst>
                <a:ext uri="{FF2B5EF4-FFF2-40B4-BE49-F238E27FC236}">
                  <a16:creationId xmlns:a16="http://schemas.microsoft.com/office/drawing/2014/main" id="{A7345529-B7A2-D84B-AB67-B7CAB196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u1 , u2</a:t>
              </a:r>
            </a:p>
          </p:txBody>
        </p:sp>
        <p:grpSp>
          <p:nvGrpSpPr>
            <p:cNvPr id="69680" name="Group 48">
              <a:extLst>
                <a:ext uri="{FF2B5EF4-FFF2-40B4-BE49-F238E27FC236}">
                  <a16:creationId xmlns:a16="http://schemas.microsoft.com/office/drawing/2014/main" id="{0DC05FEB-F467-B44C-A8DE-31475D6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48" cy="240"/>
              <a:chOff x="3264" y="3744"/>
              <a:chExt cx="48" cy="240"/>
            </a:xfrm>
          </p:grpSpPr>
          <p:sp>
            <p:nvSpPr>
              <p:cNvPr id="69681" name="Line 49">
                <a:extLst>
                  <a:ext uri="{FF2B5EF4-FFF2-40B4-BE49-F238E27FC236}">
                    <a16:creationId xmlns:a16="http://schemas.microsoft.com/office/drawing/2014/main" id="{779748AA-D1C4-C143-8011-C04ED6E0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2" name="Line 50">
                <a:extLst>
                  <a:ext uri="{FF2B5EF4-FFF2-40B4-BE49-F238E27FC236}">
                    <a16:creationId xmlns:a16="http://schemas.microsoft.com/office/drawing/2014/main" id="{2F6481A0-6BDD-7F45-902B-F5FC9632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AB44D994-4812-3149-803D-69860D21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84" name="Group 52">
              <a:extLst>
                <a:ext uri="{FF2B5EF4-FFF2-40B4-BE49-F238E27FC236}">
                  <a16:creationId xmlns:a16="http://schemas.microsoft.com/office/drawing/2014/main" id="{002283AE-B675-7F40-92C9-60C1E2736DEF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4032" y="3504"/>
              <a:ext cx="48" cy="240"/>
              <a:chOff x="3264" y="3744"/>
              <a:chExt cx="48" cy="240"/>
            </a:xfrm>
          </p:grpSpPr>
          <p:sp>
            <p:nvSpPr>
              <p:cNvPr id="69685" name="Line 53">
                <a:extLst>
                  <a:ext uri="{FF2B5EF4-FFF2-40B4-BE49-F238E27FC236}">
                    <a16:creationId xmlns:a16="http://schemas.microsoft.com/office/drawing/2014/main" id="{0E13FF4B-C29C-3640-BCD1-B9BCE1F8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6" name="Line 54">
                <a:extLst>
                  <a:ext uri="{FF2B5EF4-FFF2-40B4-BE49-F238E27FC236}">
                    <a16:creationId xmlns:a16="http://schemas.microsoft.com/office/drawing/2014/main" id="{C3C8E887-FEF2-1F49-8036-E01EEC0A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7" name="Line 55">
                <a:extLst>
                  <a:ext uri="{FF2B5EF4-FFF2-40B4-BE49-F238E27FC236}">
                    <a16:creationId xmlns:a16="http://schemas.microsoft.com/office/drawing/2014/main" id="{8FE85F33-487E-A345-8BD9-B4BFF88E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9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60960CA-6BED-D84E-A9CE-E9F4DCB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Principle 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CFE6D-C8CD-C745-B55B-34982AEC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Each PC in the direction of maximum (remaining) energy in the set of OD flows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amount of energy they capture</a:t>
            </a:r>
          </a:p>
          <a:p>
            <a:pPr>
              <a:buFontTx/>
              <a:buChar char="•"/>
            </a:pPr>
            <a:endParaRPr lang="en-US" altLang="en-US" sz="3200" dirty="0"/>
          </a:p>
          <a:p>
            <a:pPr>
              <a:buFontTx/>
              <a:buChar char="•"/>
            </a:pPr>
            <a:r>
              <a:rPr lang="en-US" altLang="en-US" b="1" dirty="0" err="1">
                <a:solidFill>
                  <a:srgbClr val="C00000"/>
                </a:solidFill>
              </a:rPr>
              <a:t>Eigenflow</a:t>
            </a:r>
            <a:r>
              <a:rPr lang="en-US" altLang="en-US" b="1" dirty="0">
                <a:solidFill>
                  <a:srgbClr val="C00000"/>
                </a:solidFill>
              </a:rPr>
              <a:t>: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set of OD flows mapped onto a PC;   </a:t>
            </a:r>
            <a:br>
              <a:rPr lang="en-US" altLang="en-US" dirty="0"/>
            </a:br>
            <a:r>
              <a:rPr lang="en-US" altLang="en-US" dirty="0"/>
              <a:t>a common trend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most common to least common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ABF70A-248A-3B47-86F0-2F5EA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B0F6-E8D2-E24B-B045-B1F8445C1672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4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9386545-031D-1244-8BE2-C0623A9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sp>
        <p:nvSpPr>
          <p:cNvPr id="78" name="Slide Number Placeholder 6">
            <a:extLst>
              <a:ext uri="{FF2B5EF4-FFF2-40B4-BE49-F238E27FC236}">
                <a16:creationId xmlns:a16="http://schemas.microsoft.com/office/drawing/2014/main" id="{49742946-0C31-6046-9219-37296E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2B3-CE83-274B-952B-EDAC8CA03E00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D8F7ABD-A864-D84B-A596-744CC0B4175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52400" cy="1447800"/>
            <a:chOff x="288" y="1632"/>
            <a:chExt cx="96" cy="912"/>
          </a:xfrm>
        </p:grpSpPr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D60B1576-AE60-0249-8920-1DAA1B5B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011E73F1-73F5-D747-80DB-3F70C20D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20EAAA30-9A90-1045-BA56-62D25553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BF5442D-7A30-ED46-8BCD-229908C733DE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198688"/>
            <a:ext cx="152400" cy="1447800"/>
            <a:chOff x="288" y="1632"/>
            <a:chExt cx="96" cy="912"/>
          </a:xfrm>
        </p:grpSpPr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8712B3EC-4DF1-364F-8DB7-A0D4DE84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856CD181-91CC-A048-A4F0-E40888638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7693166C-4139-F347-83DC-33D32AE1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11">
            <a:extLst>
              <a:ext uri="{FF2B5EF4-FFF2-40B4-BE49-F238E27FC236}">
                <a16:creationId xmlns:a16="http://schemas.microsoft.com/office/drawing/2014/main" id="{1F3F590F-362B-7E4F-95D9-F3FEC25D2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81400" y="2209800"/>
            <a:ext cx="152400" cy="1447800"/>
            <a:chOff x="288" y="1632"/>
            <a:chExt cx="96" cy="912"/>
          </a:xfrm>
        </p:grpSpPr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E870AA2D-02F8-734E-8E16-4E0065F1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66C74555-8E67-2A4B-97B9-5795DF4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CB29387B-CE81-8345-98C8-41220849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A548A72B-88CC-F042-873E-E6958198A1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1000" y="2198688"/>
            <a:ext cx="152400" cy="1447800"/>
            <a:chOff x="288" y="1632"/>
            <a:chExt cx="96" cy="91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AAFFC4CC-638B-2A45-8695-424FB3D3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8A97163B-7911-0E48-B88F-31CD60FC0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1EA75897-E7C0-D24B-9785-CA613BE4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7" name="Freeform 19">
            <a:extLst>
              <a:ext uri="{FF2B5EF4-FFF2-40B4-BE49-F238E27FC236}">
                <a16:creationId xmlns:a16="http://schemas.microsoft.com/office/drawing/2014/main" id="{A1FCC34C-3674-F94E-A8EC-4A133805AD1D}"/>
              </a:ext>
            </a:extLst>
          </p:cNvPr>
          <p:cNvSpPr>
            <a:spLocks/>
          </p:cNvSpPr>
          <p:nvPr/>
        </p:nvSpPr>
        <p:spPr bwMode="auto">
          <a:xfrm>
            <a:off x="31242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">
            <a:extLst>
              <a:ext uri="{FF2B5EF4-FFF2-40B4-BE49-F238E27FC236}">
                <a16:creationId xmlns:a16="http://schemas.microsoft.com/office/drawing/2014/main" id="{D0203C77-25BF-3A4A-AEA6-2DD5EFFE1329}"/>
              </a:ext>
            </a:extLst>
          </p:cNvPr>
          <p:cNvSpPr>
            <a:spLocks/>
          </p:cNvSpPr>
          <p:nvPr/>
        </p:nvSpPr>
        <p:spPr bwMode="auto">
          <a:xfrm>
            <a:off x="28194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705A9C4A-52FA-E544-B38A-C06B93EAA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505200"/>
            <a:ext cx="76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B6180A89-0E26-0E4F-BDE4-93FA2C6F6A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1250950" cy="412750"/>
            <a:chOff x="768" y="2592"/>
            <a:chExt cx="788" cy="260"/>
          </a:xfrm>
        </p:grpSpPr>
        <p:sp>
          <p:nvSpPr>
            <p:cNvPr id="73751" name="Rectangle 23">
              <a:extLst>
                <a:ext uri="{FF2B5EF4-FFF2-40B4-BE49-F238E27FC236}">
                  <a16:creationId xmlns:a16="http://schemas.microsoft.com/office/drawing/2014/main" id="{2AF3B103-DB39-FF47-A815-31F3F81F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bg2"/>
                  </a:solidFill>
                </a:rPr>
                <a:t>OD flow</a:t>
              </a:r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2077A830-4F15-4347-8B86-CA394C50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chemeClr val="bg2"/>
                </a:solidFill>
              </a:endParaRPr>
            </a:p>
          </p:txBody>
        </p:sp>
      </p:grpSp>
      <p:sp>
        <p:nvSpPr>
          <p:cNvPr id="73753" name="Freeform 25">
            <a:extLst>
              <a:ext uri="{FF2B5EF4-FFF2-40B4-BE49-F238E27FC236}">
                <a16:creationId xmlns:a16="http://schemas.microsoft.com/office/drawing/2014/main" id="{2A046460-5A4C-5F49-B659-1DA096AC8400}"/>
              </a:ext>
            </a:extLst>
          </p:cNvPr>
          <p:cNvSpPr>
            <a:spLocks/>
          </p:cNvSpPr>
          <p:nvPr/>
        </p:nvSpPr>
        <p:spPr bwMode="auto">
          <a:xfrm>
            <a:off x="58928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6219CC1A-6D49-434E-B861-C4F7E9722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3800" y="34940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BE9109DB-78B4-3D4F-9D29-AA71DB85E3FC}"/>
              </a:ext>
            </a:extLst>
          </p:cNvPr>
          <p:cNvSpPr>
            <a:spLocks/>
          </p:cNvSpPr>
          <p:nvPr/>
        </p:nvSpPr>
        <p:spPr bwMode="auto">
          <a:xfrm>
            <a:off x="61214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C19B06DE-C093-6B48-8362-20E07B45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14513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7396D6BF-E96D-4845-9327-FA8BF78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7748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# OD pairs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51DF1763-29EC-3545-8F84-9D158E6F71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08176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A3AEB31F-050C-F14C-A0E3-65D6D7280D3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72051" y="268446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grpSp>
        <p:nvGrpSpPr>
          <p:cNvPr id="73760" name="Group 32">
            <a:extLst>
              <a:ext uri="{FF2B5EF4-FFF2-40B4-BE49-F238E27FC236}">
                <a16:creationId xmlns:a16="http://schemas.microsoft.com/office/drawing/2014/main" id="{77F3FA67-B06F-9F4E-8428-C50ABFE0424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2427288"/>
            <a:ext cx="152400" cy="990600"/>
            <a:chOff x="288" y="1632"/>
            <a:chExt cx="96" cy="912"/>
          </a:xfrm>
        </p:grpSpPr>
        <p:sp>
          <p:nvSpPr>
            <p:cNvPr id="73761" name="Line 33">
              <a:extLst>
                <a:ext uri="{FF2B5EF4-FFF2-40B4-BE49-F238E27FC236}">
                  <a16:creationId xmlns:a16="http://schemas.microsoft.com/office/drawing/2014/main" id="{7B95409C-DBF5-DD46-B02A-51FDB9EC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4">
              <a:extLst>
                <a:ext uri="{FF2B5EF4-FFF2-40B4-BE49-F238E27FC236}">
                  <a16:creationId xmlns:a16="http://schemas.microsoft.com/office/drawing/2014/main" id="{FF3173E0-B220-BA46-93EF-59ED79397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>
              <a:extLst>
                <a:ext uri="{FF2B5EF4-FFF2-40B4-BE49-F238E27FC236}">
                  <a16:creationId xmlns:a16="http://schemas.microsoft.com/office/drawing/2014/main" id="{3164272F-E940-F94E-9560-AFAF2BD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0DF5B51C-64A3-D442-A28C-011D3DF54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45600" y="2427288"/>
            <a:ext cx="152400" cy="990600"/>
            <a:chOff x="288" y="1632"/>
            <a:chExt cx="96" cy="912"/>
          </a:xfrm>
        </p:grpSpPr>
        <p:sp>
          <p:nvSpPr>
            <p:cNvPr id="73765" name="Line 37">
              <a:extLst>
                <a:ext uri="{FF2B5EF4-FFF2-40B4-BE49-F238E27FC236}">
                  <a16:creationId xmlns:a16="http://schemas.microsoft.com/office/drawing/2014/main" id="{EE23ED48-14D5-A94A-B68F-BE7C791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38">
              <a:extLst>
                <a:ext uri="{FF2B5EF4-FFF2-40B4-BE49-F238E27FC236}">
                  <a16:creationId xmlns:a16="http://schemas.microsoft.com/office/drawing/2014/main" id="{A65C8F7B-FDD5-3A41-8A91-936FB8F5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Line 39">
              <a:extLst>
                <a:ext uri="{FF2B5EF4-FFF2-40B4-BE49-F238E27FC236}">
                  <a16:creationId xmlns:a16="http://schemas.microsoft.com/office/drawing/2014/main" id="{6D422E70-E9F9-924E-959F-FFC6530F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581F9B05-D9A8-DF46-A618-03301A9132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59650" y="28019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01F19BA-481B-564D-B421-24F579B8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19383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BE51B486-3B81-974D-8C7F-67108FFF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46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Eigenflow</a:t>
            </a:r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id="{76499ABF-245F-8541-9F7E-2E44368D0138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360863"/>
            <a:ext cx="1631950" cy="641350"/>
            <a:chOff x="2496" y="2976"/>
            <a:chExt cx="1028" cy="404"/>
          </a:xfrm>
        </p:grpSpPr>
        <p:sp>
          <p:nvSpPr>
            <p:cNvPr id="73772" name="Rectangle 44">
              <a:extLst>
                <a:ext uri="{FF2B5EF4-FFF2-40B4-BE49-F238E27FC236}">
                  <a16:creationId xmlns:a16="http://schemas.microsoft.com/office/drawing/2014/main" id="{AA5E5AEB-08E1-E941-9D74-B1DF5255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U:</a:t>
              </a:r>
              <a:endParaRPr lang="en-US" altLang="en-US" sz="2000"/>
            </a:p>
          </p:txBody>
        </p:sp>
        <p:sp>
          <p:nvSpPr>
            <p:cNvPr id="73773" name="Rectangle 45">
              <a:extLst>
                <a:ext uri="{FF2B5EF4-FFF2-40B4-BE49-F238E27FC236}">
                  <a16:creationId xmlns:a16="http://schemas.microsoft.com/office/drawing/2014/main" id="{AB95CD8B-9159-E441-9BB9-FB095124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7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Eigenflow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74" name="Group 46">
            <a:extLst>
              <a:ext uri="{FF2B5EF4-FFF2-40B4-BE49-F238E27FC236}">
                <a16:creationId xmlns:a16="http://schemas.microsoft.com/office/drawing/2014/main" id="{932DF5E2-3E88-0440-8C97-7F991ED0BC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2438400" cy="641350"/>
            <a:chOff x="432" y="2976"/>
            <a:chExt cx="1536" cy="404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9BD7084F-A897-5D48-8F52-B2CA0198B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297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1"/>
                <a:t>X:</a:t>
              </a:r>
              <a:endParaRPr lang="en-US" altLang="en-US" sz="2000" i="1"/>
            </a:p>
          </p:txBody>
        </p:sp>
        <p:sp>
          <p:nvSpPr>
            <p:cNvPr id="73776" name="Rectangle 48">
              <a:extLst>
                <a:ext uri="{FF2B5EF4-FFF2-40B4-BE49-F238E27FC236}">
                  <a16:creationId xmlns:a16="http://schemas.microsoft.com/office/drawing/2014/main" id="{4E0C54A1-0714-CA46-AD66-8BA7F0AE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6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OD flow</a:t>
              </a:r>
            </a:p>
            <a:p>
              <a:r>
                <a:rPr lang="en-US" altLang="en-US"/>
                <a:t>matrix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17EB307F-3EF1-BD44-AB10-D771A20E6283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329113"/>
            <a:ext cx="1517650" cy="641350"/>
            <a:chOff x="4080" y="2976"/>
            <a:chExt cx="956" cy="404"/>
          </a:xfrm>
        </p:grpSpPr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E023A937-78A1-074D-AD18-1F0037A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V:</a:t>
              </a: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A5451F07-8FD5-AD4E-9AF1-7D29A9B9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Principal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9752CA8C-75D5-DB4D-A9B9-4C49C56C7F8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02600" y="2884488"/>
            <a:ext cx="914400" cy="152400"/>
            <a:chOff x="2928" y="4032"/>
            <a:chExt cx="624" cy="240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2FE50341-580A-7743-8714-D098EA9C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9E84C1D6-35A8-2843-8766-C0DCC258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F16E8942-4CD2-3B44-A8B9-3B766BFE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38C16918-CFBC-C247-ACD6-B729228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58FD4F5E-48B5-BA40-B76E-67CF1975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4F0CE969-9E31-604D-9A34-798F463C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C44F534E-72E6-5E47-92BC-A9973785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EC7AE29C-72AA-734E-8511-E81C5130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9" name="Rectangle 61">
              <a:extLst>
                <a:ext uri="{FF2B5EF4-FFF2-40B4-BE49-F238E27FC236}">
                  <a16:creationId xmlns:a16="http://schemas.microsoft.com/office/drawing/2014/main" id="{B678DE14-A4EB-2647-A40B-B68663A9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D43B9288-4D0C-D54C-A308-74D6FB7D7D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69300" y="2846388"/>
            <a:ext cx="990600" cy="152400"/>
            <a:chOff x="2928" y="4032"/>
            <a:chExt cx="624" cy="240"/>
          </a:xfrm>
        </p:grpSpPr>
        <p:sp>
          <p:nvSpPr>
            <p:cNvPr id="73791" name="Line 63">
              <a:extLst>
                <a:ext uri="{FF2B5EF4-FFF2-40B4-BE49-F238E27FC236}">
                  <a16:creationId xmlns:a16="http://schemas.microsoft.com/office/drawing/2014/main" id="{669BDCFB-D91F-EC49-996D-0C958C9A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Rectangle 64">
              <a:extLst>
                <a:ext uri="{FF2B5EF4-FFF2-40B4-BE49-F238E27FC236}">
                  <a16:creationId xmlns:a16="http://schemas.microsoft.com/office/drawing/2014/main" id="{525CD2CB-BA17-4A43-949E-EDF1E33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3" name="Rectangle 65">
              <a:extLst>
                <a:ext uri="{FF2B5EF4-FFF2-40B4-BE49-F238E27FC236}">
                  <a16:creationId xmlns:a16="http://schemas.microsoft.com/office/drawing/2014/main" id="{20FA41DC-0005-5047-9E6D-903C3E92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4" name="Rectangle 66">
              <a:extLst>
                <a:ext uri="{FF2B5EF4-FFF2-40B4-BE49-F238E27FC236}">
                  <a16:creationId xmlns:a16="http://schemas.microsoft.com/office/drawing/2014/main" id="{B01E87D5-77F2-0C4B-A2A0-836ABFFC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5" name="Rectangle 67">
              <a:extLst>
                <a:ext uri="{FF2B5EF4-FFF2-40B4-BE49-F238E27FC236}">
                  <a16:creationId xmlns:a16="http://schemas.microsoft.com/office/drawing/2014/main" id="{1DF2B6D9-047A-624D-A0AA-6A6E6D7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6" name="Rectangle 68">
              <a:extLst>
                <a:ext uri="{FF2B5EF4-FFF2-40B4-BE49-F238E27FC236}">
                  <a16:creationId xmlns:a16="http://schemas.microsoft.com/office/drawing/2014/main" id="{F4690958-67B4-8941-AF4A-96DC618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7" name="Rectangle 69">
              <a:extLst>
                <a:ext uri="{FF2B5EF4-FFF2-40B4-BE49-F238E27FC236}">
                  <a16:creationId xmlns:a16="http://schemas.microsoft.com/office/drawing/2014/main" id="{57551DB5-F129-7540-B916-27C46401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8" name="Rectangle 70">
              <a:extLst>
                <a:ext uri="{FF2B5EF4-FFF2-40B4-BE49-F238E27FC236}">
                  <a16:creationId xmlns:a16="http://schemas.microsoft.com/office/drawing/2014/main" id="{18B58DC6-F3A5-344A-96E6-ED7C8DC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9" name="Rectangle 71">
              <a:extLst>
                <a:ext uri="{FF2B5EF4-FFF2-40B4-BE49-F238E27FC236}">
                  <a16:creationId xmlns:a16="http://schemas.microsoft.com/office/drawing/2014/main" id="{E2FFE2DA-4899-6046-BE1A-CEAD86A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73800" name="Line 72">
            <a:extLst>
              <a:ext uri="{FF2B5EF4-FFF2-40B4-BE49-F238E27FC236}">
                <a16:creationId xmlns:a16="http://schemas.microsoft.com/office/drawing/2014/main" id="{5C9E69D2-0035-1841-8631-E3A53E1D5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800" y="34178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Rectangle 73">
            <a:extLst>
              <a:ext uri="{FF2B5EF4-FFF2-40B4-BE49-F238E27FC236}">
                <a16:creationId xmlns:a16="http://schemas.microsoft.com/office/drawing/2014/main" id="{F96C1BDF-B063-4942-858E-E6E2D545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6464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73802" name="AutoShape 74">
            <a:extLst>
              <a:ext uri="{FF2B5EF4-FFF2-40B4-BE49-F238E27FC236}">
                <a16:creationId xmlns:a16="http://schemas.microsoft.com/office/drawing/2014/main" id="{77911C70-9946-4046-A170-223D9942170D}"/>
              </a:ext>
            </a:extLst>
          </p:cNvPr>
          <p:cNvSpPr>
            <a:spLocks/>
          </p:cNvSpPr>
          <p:nvPr/>
        </p:nvSpPr>
        <p:spPr bwMode="auto">
          <a:xfrm rot="5400000">
            <a:off x="7467600" y="29718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5">
            <a:extLst>
              <a:ext uri="{FF2B5EF4-FFF2-40B4-BE49-F238E27FC236}">
                <a16:creationId xmlns:a16="http://schemas.microsoft.com/office/drawing/2014/main" id="{956F7145-2854-8345-8B9F-33EEFCE9808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391400" y="-6096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F521851-E8EB-0241-AB4B-F72CA0C2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41A0C3DD-0732-514D-8BDA-E9E927FE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188516"/>
            <a:ext cx="4787900" cy="1485900"/>
          </a:xfrm>
          <a:noFill/>
          <a:ln/>
        </p:spPr>
      </p:pic>
      <p:sp>
        <p:nvSpPr>
          <p:cNvPr id="48" name="Slide Number Placeholder 8">
            <a:extLst>
              <a:ext uri="{FF2B5EF4-FFF2-40B4-BE49-F238E27FC236}">
                <a16:creationId xmlns:a16="http://schemas.microsoft.com/office/drawing/2014/main" id="{7E0C8D66-96DB-9A45-9124-9BCF1D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415-177F-E942-90EF-DA24393971D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2A3A3817-9401-AA4F-93EF-ADE82D29436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794" y="3941672"/>
            <a:ext cx="3762375" cy="1028700"/>
          </a:xfrm>
          <a:noFill/>
          <a:ln/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724776A2-48EA-4441-A931-A4F40EF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61146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Each </a:t>
            </a:r>
            <a:r>
              <a:rPr lang="en-US" altLang="en-US" sz="2000" dirty="0" err="1"/>
              <a:t>eigenflow</a:t>
            </a:r>
            <a:r>
              <a:rPr lang="en-US" altLang="en-US" sz="2000" dirty="0"/>
              <a:t> is a weighted sum of all OD flows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Eigenflows</a:t>
            </a:r>
            <a:r>
              <a:rPr lang="en-US" altLang="en-US" sz="2000" dirty="0"/>
              <a:t> are orthonormal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48499E2-C2D8-B44E-93D2-6D14081B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04046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OD flow is weighted sum of all eigenflows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944BC6A0-3803-A64E-B87F-E4669A68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592661"/>
            <a:ext cx="3514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Singular values indicate the energy attributable to a principal component</a:t>
            </a: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F375E8DA-E4F4-6849-B8C2-5C57B58DEFCF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043386"/>
            <a:ext cx="3562350" cy="638175"/>
            <a:chOff x="336" y="2304"/>
            <a:chExt cx="2244" cy="402"/>
          </a:xfrm>
        </p:grpSpPr>
        <p:pic>
          <p:nvPicPr>
            <p:cNvPr id="74761" name="Picture 9">
              <a:extLst>
                <a:ext uri="{FF2B5EF4-FFF2-40B4-BE49-F238E27FC236}">
                  <a16:creationId xmlns:a16="http://schemas.microsoft.com/office/drawing/2014/main" id="{5D79A4CB-BD5F-4941-92AC-208DFAC0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80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2" name="Picture 10">
              <a:extLst>
                <a:ext uri="{FF2B5EF4-FFF2-40B4-BE49-F238E27FC236}">
                  <a16:creationId xmlns:a16="http://schemas.microsoft.com/office/drawing/2014/main" id="{601987C6-4EA4-694A-8DDB-F6D97B4E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352"/>
              <a:ext cx="66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3" name="Picture 11">
              <a:extLst>
                <a:ext uri="{FF2B5EF4-FFF2-40B4-BE49-F238E27FC236}">
                  <a16:creationId xmlns:a16="http://schemas.microsoft.com/office/drawing/2014/main" id="{8D60BDFE-D7BD-B043-92C5-33F3BB155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45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E7FC0219-FB51-7040-8408-0245457C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8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;</a:t>
              </a:r>
            </a:p>
          </p:txBody>
        </p:sp>
      </p:grpSp>
      <p:sp>
        <p:nvSpPr>
          <p:cNvPr id="74765" name="Freeform 13">
            <a:extLst>
              <a:ext uri="{FF2B5EF4-FFF2-40B4-BE49-F238E27FC236}">
                <a16:creationId xmlns:a16="http://schemas.microsoft.com/office/drawing/2014/main" id="{8D352EC6-D804-4C40-B1F9-DADF99B2688D}"/>
              </a:ext>
            </a:extLst>
          </p:cNvPr>
          <p:cNvSpPr>
            <a:spLocks/>
          </p:cNvSpPr>
          <p:nvPr/>
        </p:nvSpPr>
        <p:spPr bwMode="auto">
          <a:xfrm flipV="1">
            <a:off x="628651" y="1824186"/>
            <a:ext cx="74613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6" name="Group 14">
            <a:extLst>
              <a:ext uri="{FF2B5EF4-FFF2-40B4-BE49-F238E27FC236}">
                <a16:creationId xmlns:a16="http://schemas.microsoft.com/office/drawing/2014/main" id="{A31CF8A8-80A3-A14B-93B1-8C0E733570F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2190750" y="2014685"/>
            <a:ext cx="685800" cy="152400"/>
            <a:chOff x="2928" y="4032"/>
            <a:chExt cx="624" cy="240"/>
          </a:xfrm>
        </p:grpSpPr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57C1AC44-5FAD-EC4B-9D2B-977B2344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60044610-CBF6-D540-90B9-D381ED81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69" name="Rectangle 17">
              <a:extLst>
                <a:ext uri="{FF2B5EF4-FFF2-40B4-BE49-F238E27FC236}">
                  <a16:creationId xmlns:a16="http://schemas.microsoft.com/office/drawing/2014/main" id="{670BC2C4-5262-A441-838D-9D67FDA2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0" name="Rectangle 18">
              <a:extLst>
                <a:ext uri="{FF2B5EF4-FFF2-40B4-BE49-F238E27FC236}">
                  <a16:creationId xmlns:a16="http://schemas.microsoft.com/office/drawing/2014/main" id="{791FA9BC-1E57-074A-9D93-11C506C2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1" name="Rectangle 19">
              <a:extLst>
                <a:ext uri="{FF2B5EF4-FFF2-40B4-BE49-F238E27FC236}">
                  <a16:creationId xmlns:a16="http://schemas.microsoft.com/office/drawing/2014/main" id="{52CD73A6-31CE-B147-862B-C6EB01C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2" name="Rectangle 20">
              <a:extLst>
                <a:ext uri="{FF2B5EF4-FFF2-40B4-BE49-F238E27FC236}">
                  <a16:creationId xmlns:a16="http://schemas.microsoft.com/office/drawing/2014/main" id="{05888DF4-9C70-E140-B32C-4FB4ED65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3" name="Rectangle 21">
              <a:extLst>
                <a:ext uri="{FF2B5EF4-FFF2-40B4-BE49-F238E27FC236}">
                  <a16:creationId xmlns:a16="http://schemas.microsoft.com/office/drawing/2014/main" id="{45FC1DA5-64A6-AA44-BD62-5E2A2FDC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4" name="Rectangle 22">
              <a:extLst>
                <a:ext uri="{FF2B5EF4-FFF2-40B4-BE49-F238E27FC236}">
                  <a16:creationId xmlns:a16="http://schemas.microsoft.com/office/drawing/2014/main" id="{BA841B42-1214-6E48-9F05-16DF0560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5" name="Rectangle 23">
              <a:extLst>
                <a:ext uri="{FF2B5EF4-FFF2-40B4-BE49-F238E27FC236}">
                  <a16:creationId xmlns:a16="http://schemas.microsoft.com/office/drawing/2014/main" id="{E5C709D6-92C4-7341-92AD-32F94E62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A31AF094-B859-904B-9B2D-433BD0611259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1747985"/>
            <a:ext cx="76200" cy="685800"/>
            <a:chOff x="288" y="1632"/>
            <a:chExt cx="96" cy="912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70E1A1F6-BFE8-4449-815A-D8AC0193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AFAF904D-993C-9143-AAE1-05290593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>
              <a:extLst>
                <a:ext uri="{FF2B5EF4-FFF2-40B4-BE49-F238E27FC236}">
                  <a16:creationId xmlns:a16="http://schemas.microsoft.com/office/drawing/2014/main" id="{7457015A-3948-9645-A600-56D7465A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0" name="Group 28">
            <a:extLst>
              <a:ext uri="{FF2B5EF4-FFF2-40B4-BE49-F238E27FC236}">
                <a16:creationId xmlns:a16="http://schemas.microsoft.com/office/drawing/2014/main" id="{66E0C6B3-EE4A-8744-8620-1F13A8BF34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0" y="1747985"/>
            <a:ext cx="76200" cy="685800"/>
            <a:chOff x="288" y="1632"/>
            <a:chExt cx="96" cy="912"/>
          </a:xfrm>
        </p:grpSpPr>
        <p:sp>
          <p:nvSpPr>
            <p:cNvPr id="74781" name="Line 29">
              <a:extLst>
                <a:ext uri="{FF2B5EF4-FFF2-40B4-BE49-F238E27FC236}">
                  <a16:creationId xmlns:a16="http://schemas.microsoft.com/office/drawing/2014/main" id="{39FCEBA6-8E68-F849-B161-F4DDC827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>
              <a:extLst>
                <a:ext uri="{FF2B5EF4-FFF2-40B4-BE49-F238E27FC236}">
                  <a16:creationId xmlns:a16="http://schemas.microsoft.com/office/drawing/2014/main" id="{E1C3F363-8FD0-614A-A736-989863CA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4A7CD737-F2F4-5547-9291-B068E6C2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84" name="Freeform 32">
            <a:extLst>
              <a:ext uri="{FF2B5EF4-FFF2-40B4-BE49-F238E27FC236}">
                <a16:creationId xmlns:a16="http://schemas.microsoft.com/office/drawing/2014/main" id="{94A470B4-5BCC-794C-A630-B04F5257B2F4}"/>
              </a:ext>
            </a:extLst>
          </p:cNvPr>
          <p:cNvSpPr>
            <a:spLocks/>
          </p:cNvSpPr>
          <p:nvPr/>
        </p:nvSpPr>
        <p:spPr bwMode="auto">
          <a:xfrm>
            <a:off x="17716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>
            <a:extLst>
              <a:ext uri="{FF2B5EF4-FFF2-40B4-BE49-F238E27FC236}">
                <a16:creationId xmlns:a16="http://schemas.microsoft.com/office/drawing/2014/main" id="{CD25D7B4-4DB5-0E4B-8BC5-D0FB3DA1832A}"/>
              </a:ext>
            </a:extLst>
          </p:cNvPr>
          <p:cNvSpPr>
            <a:spLocks/>
          </p:cNvSpPr>
          <p:nvPr/>
        </p:nvSpPr>
        <p:spPr bwMode="auto">
          <a:xfrm>
            <a:off x="14668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DF04B377-BA05-9C41-ABEB-1F867016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90038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</a:t>
            </a:r>
          </a:p>
        </p:txBody>
      </p:sp>
      <p:grpSp>
        <p:nvGrpSpPr>
          <p:cNvPr id="74787" name="Group 35">
            <a:extLst>
              <a:ext uri="{FF2B5EF4-FFF2-40B4-BE49-F238E27FC236}">
                <a16:creationId xmlns:a16="http://schemas.microsoft.com/office/drawing/2014/main" id="{38C235BD-CB7B-934F-90F9-0290D7714079}"/>
              </a:ext>
            </a:extLst>
          </p:cNvPr>
          <p:cNvGrpSpPr>
            <a:grpSpLocks/>
          </p:cNvGrpSpPr>
          <p:nvPr/>
        </p:nvGrpSpPr>
        <p:grpSpPr bwMode="auto">
          <a:xfrm>
            <a:off x="4048932" y="4991100"/>
            <a:ext cx="1828800" cy="838200"/>
            <a:chOff x="624" y="3360"/>
            <a:chExt cx="1536" cy="816"/>
          </a:xfrm>
        </p:grpSpPr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F598204-B020-EB4F-AFC6-EBE6446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40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Rectangle 37">
              <a:extLst>
                <a:ext uri="{FF2B5EF4-FFF2-40B4-BE49-F238E27FC236}">
                  <a16:creationId xmlns:a16="http://schemas.microsoft.com/office/drawing/2014/main" id="{D37053EF-0A0C-0943-A10E-883C70B4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24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E6CCFAFD-3DDD-0749-8CCE-C16F00DE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Freeform 39">
              <a:extLst>
                <a:ext uri="{FF2B5EF4-FFF2-40B4-BE49-F238E27FC236}">
                  <a16:creationId xmlns:a16="http://schemas.microsoft.com/office/drawing/2014/main" id="{FBF681BC-97B9-0548-BD0E-4D45A18F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Rectangle 40">
              <a:extLst>
                <a:ext uri="{FF2B5EF4-FFF2-40B4-BE49-F238E27FC236}">
                  <a16:creationId xmlns:a16="http://schemas.microsoft.com/office/drawing/2014/main" id="{9B79D745-A4B1-7341-A129-C7010FD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96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74793" name="Rectangle 41">
              <a:extLst>
                <a:ext uri="{FF2B5EF4-FFF2-40B4-BE49-F238E27FC236}">
                  <a16:creationId xmlns:a16="http://schemas.microsoft.com/office/drawing/2014/main" id="{FD0FCBEA-90FC-5F4F-8033-3C0DF1BD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Rectangle 42">
              <a:extLst>
                <a:ext uri="{FF2B5EF4-FFF2-40B4-BE49-F238E27FC236}">
                  <a16:creationId xmlns:a16="http://schemas.microsoft.com/office/drawing/2014/main" id="{D12E62A8-290C-B544-9FF8-8855CEEC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5" name="Freeform 43">
              <a:extLst>
                <a:ext uri="{FF2B5EF4-FFF2-40B4-BE49-F238E27FC236}">
                  <a16:creationId xmlns:a16="http://schemas.microsoft.com/office/drawing/2014/main" id="{01FD0FA7-7D10-9948-A2F5-2D840EE6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30027428-8598-AB44-80AE-4FA5C3E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97" name="Rectangle 45">
              <a:extLst>
                <a:ext uri="{FF2B5EF4-FFF2-40B4-BE49-F238E27FC236}">
                  <a16:creationId xmlns:a16="http://schemas.microsoft.com/office/drawing/2014/main" id="{7FE54423-B641-A34E-B2B0-33FBD866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63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AE865-3C4E-C24D-A5B0-D232B057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Traffic is Inherently Low Dimensional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6FD8E44F-C10D-A845-BB5D-D2BB44AC1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9" y="1543050"/>
            <a:ext cx="5144601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420C97-8F71-D244-B092-ECAF90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63EC-6C89-E244-BA74-92CF204972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EB4EE95-0C86-0244-B096-E3EC794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31A1EDF-FF48-FB4B-8CAB-C283E5E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86089"/>
            <a:ext cx="2590800" cy="100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Plot of OD flow energy captured by each dimension.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07EF8BC1-4A7B-FC49-BF5D-D1A2569B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102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C2456F97-22A6-9C41-AE8E-2710669C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6110288"/>
            <a:ext cx="24193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6A0A6A9-806F-9C45-A55C-1488012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088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44F30190-7CA3-A24F-9D4D-C2DC981C5B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91569" y="3763169"/>
            <a:ext cx="1860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Energy captured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6A42B3F6-FC87-C84F-938B-70EE8B00F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195888"/>
            <a:ext cx="457200" cy="381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31C333D-5171-B142-B799-43FA755C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2423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Small number of PCs capture most of signal’s structure</a:t>
            </a:r>
          </a:p>
        </p:txBody>
      </p:sp>
    </p:spTree>
    <p:extLst>
      <p:ext uri="{BB962C8B-B14F-4D97-AF65-F5344CB8AC3E}">
        <p14:creationId xmlns:p14="http://schemas.microsoft.com/office/powerpoint/2010/main" val="115889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6581D9A-1469-304B-AAA4-3B31BA8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OD Flows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B5EF560E-2CA8-8B4E-8DD0-E83B27CD3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1475"/>
            <a:ext cx="513765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48689-27D1-F442-8604-285F17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3440-6ABD-AB4F-AFAB-ECB2BC0D11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22BFE4-30A5-8E40-840E-6401FAA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1"/>
            <a:ext cx="3886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Most OD flows have less than 20 significant </a:t>
            </a:r>
            <a:r>
              <a:rPr lang="en-US" altLang="en-US" sz="2400" dirty="0" err="1"/>
              <a:t>eigenflows</a:t>
            </a: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Can think of each OD flow as having only a small set of “features”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6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CA88D9-0610-8A4B-897D-F3541B86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Low Dimensionality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B0023-692C-8D44-88DE-AD2D284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Generally, traffic on different links is dependent</a:t>
            </a:r>
          </a:p>
          <a:p>
            <a:endParaRPr lang="en-US" altLang="en-US" dirty="0"/>
          </a:p>
          <a:p>
            <a:r>
              <a:rPr lang="en-US" altLang="en-US" dirty="0"/>
              <a:t>Link traffic is the superposition of origin-destination flows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OD flows</a:t>
            </a:r>
            <a:r>
              <a:rPr lang="en-US" altLang="en-US" dirty="0"/>
              <a:t>) 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The same OD flow passes over multiple links, inducing correlation among links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 OD flows tend to vary according to </a:t>
            </a:r>
            <a:br>
              <a:rPr lang="en-US" altLang="en-US" dirty="0"/>
            </a:br>
            <a:r>
              <a:rPr lang="en-US" altLang="en-US" dirty="0"/>
              <a:t>common daily and weekly cycles, and so are themselves correlated </a:t>
            </a:r>
            <a:br>
              <a:rPr lang="en-US" altLang="en-US" i="1" dirty="0">
                <a:solidFill>
                  <a:srgbClr val="0000FF"/>
                </a:solidFill>
              </a:rPr>
            </a:br>
            <a:endParaRPr lang="en-US" altLang="en-US" i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6C35-6240-1A49-A9D8-FFE60F9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ACD6-4DC6-324E-A9A7-DA9875B691A0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9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2C8231-2FA6-CC46-B90D-FD08AD08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With Top 5 Eigenflows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AD50BB17-E644-1843-9150-9C6697CC8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B9E6C0-3766-474D-8B9B-97DDFDF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9ED0-A870-B04E-B291-07A3B4E190A9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9FB10-EBC5-5743-B92C-AFD311F8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Eigenflows</a:t>
            </a:r>
            <a:endParaRPr lang="en-US" altLang="en-US" dirty="0"/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EE80B861-A8D4-BB49-A5C1-E60A852CD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92413"/>
            <a:ext cx="2556066" cy="18984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1245D2-9F58-3840-89A8-7CFDCEE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FE92-4977-D74E-B310-F7A2E5A8FB63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1116554A-5308-BA41-8CBF-4B9C1BC1B040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6331" y="1595615"/>
            <a:ext cx="2852738" cy="211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B364D309-AFA6-174F-B01A-F9C5388B41D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2534" y="1546683"/>
            <a:ext cx="28194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D37A0EA1-2A52-2C42-A2C8-D9F236D7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3783014"/>
            <a:ext cx="205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d-</a:t>
            </a:r>
            <a:r>
              <a:rPr lang="en-US" altLang="en-US" sz="2000" b="1" dirty="0" err="1">
                <a:solidFill>
                  <a:srgbClr val="FF0000"/>
                </a:solidFill>
              </a:rPr>
              <a:t>eigenflows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B20EEC5-14C9-724C-85EF-362F1DF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70314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Spike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s-eigenflows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9C3D5224-1AB3-6E44-B911-3014DAB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4439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Noise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n-eigenflows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09DF7941-BAC0-1C48-90FB-C42CB613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085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Periodic trends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EE99CEF-8389-C944-B4FD-737D25AA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833939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Sudden, isolated spikes and drops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42B658AE-D005-334D-A492-499071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1965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Roughly stationary and Gaussian</a:t>
            </a:r>
          </a:p>
        </p:txBody>
      </p:sp>
    </p:spTree>
    <p:extLst>
      <p:ext uri="{BB962C8B-B14F-4D97-AF65-F5344CB8AC3E}">
        <p14:creationId xmlns:p14="http://schemas.microsoft.com/office/powerpoint/2010/main" val="42597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  <p:bldP spid="89098" grpId="0"/>
      <p:bldP spid="890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7048AA-A463-704B-8BC8-C90D0F8D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Hundreds of Eigenflows</a:t>
            </a:r>
            <a:br>
              <a:rPr lang="en-US" altLang="en-US" sz="3200"/>
            </a:br>
            <a:r>
              <a:rPr lang="en-US" altLang="en-US" sz="3200"/>
              <a:t>But Only Three Basic Types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4255600-80E5-904E-95EE-0938EEE8A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0" y="1543050"/>
            <a:ext cx="6897019" cy="4157663"/>
          </a:xfrm>
          <a:noFill/>
          <a:ln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5A7E-1B66-0647-B2AF-99DF3CB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A49-9303-7A46-9B2D-1143FC4B655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6561DF5-D8F3-0D4D-ADEA-1999029B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92F983CF-8A75-B649-800E-807017E7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OD Flow, Reconstructed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F10C-C458-A647-889F-73F8480D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EE6364-700E-A748-A079-8DEA2F2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CC55-F69C-E948-86CB-7FBED29034B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CF335AC5-9602-5C48-A49D-DE78FEDF2A68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1287463"/>
            <a:ext cx="6173787" cy="5226050"/>
            <a:chOff x="1104" y="384"/>
            <a:chExt cx="3679" cy="3697"/>
          </a:xfrm>
        </p:grpSpPr>
        <p:pic>
          <p:nvPicPr>
            <p:cNvPr id="95235" name="Picture 3">
              <a:extLst>
                <a:ext uri="{FF2B5EF4-FFF2-40B4-BE49-F238E27FC236}">
                  <a16:creationId xmlns:a16="http://schemas.microsoft.com/office/drawing/2014/main" id="{A6EB2A8B-201A-F74D-BD1E-B573CD4D0D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84"/>
              <a:ext cx="3679" cy="3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6D2F256A-7F60-9D4D-9DBC-25223B4C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>
              <a:extLst>
                <a:ext uri="{FF2B5EF4-FFF2-40B4-BE49-F238E27FC236}">
                  <a16:creationId xmlns:a16="http://schemas.microsoft.com/office/drawing/2014/main" id="{F15029EC-D397-7843-8FB6-0DDAB99D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1AD1D16A-9462-3C4E-ABDC-C951BAC5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Rectangle 7">
              <a:extLst>
                <a:ext uri="{FF2B5EF4-FFF2-40B4-BE49-F238E27FC236}">
                  <a16:creationId xmlns:a16="http://schemas.microsoft.com/office/drawing/2014/main" id="{1BD28A07-47E3-ED4A-BB2A-933B26AB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9">
            <a:extLst>
              <a:ext uri="{FF2B5EF4-FFF2-40B4-BE49-F238E27FC236}">
                <a16:creationId xmlns:a16="http://schemas.microsoft.com/office/drawing/2014/main" id="{50082CF1-076A-4741-80CC-336C232E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17922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OD flow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7AA7B956-5108-5945-B656-69D659B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3125788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D-components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F3BFE972-978D-034C-9BB6-C029219A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4389438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S-components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B245FD4-A823-E240-A034-97956F48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567363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N-components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10C1806D-F6AB-8844-A3BB-A1E1F6E6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384801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0F00E1F5-F7C8-6F4A-9DD5-CEF6AF2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129088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0B7D8FD8-CF1D-4846-9D50-5AD86E49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867026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0E001A8E-D26D-2840-BB91-D6EB102F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1617663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968E14-313B-4C46-82A8-169A620C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Anomaly Detection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E66A8-C91B-DE48-97CD-F97DDBE04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 dirty="0"/>
              <a:t>Is my network experiencing </a:t>
            </a:r>
            <a:r>
              <a:rPr lang="en-US" altLang="en-US" sz="2400" b="1" dirty="0">
                <a:solidFill>
                  <a:srgbClr val="0000FF"/>
                </a:solidFill>
              </a:rPr>
              <a:t>unusual</a:t>
            </a:r>
            <a:r>
              <a:rPr lang="en-US" altLang="en-US" sz="2400" b="1" dirty="0"/>
              <a:t> conditions?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Then, adopt the following framework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Detection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dirty="0"/>
              <a:t>Is there an unusual event? 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Identification</a:t>
            </a:r>
            <a:br>
              <a:rPr lang="en-US" altLang="en-US" b="1" dirty="0"/>
            </a:br>
            <a:r>
              <a:rPr lang="en-US" altLang="en-US" dirty="0"/>
              <a:t>Which of the possible explanations fits best?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Quantification</a:t>
            </a:r>
            <a:br>
              <a:rPr lang="en-US" altLang="en-US" b="1" dirty="0"/>
            </a:br>
            <a:r>
              <a:rPr lang="en-US" altLang="en-US" dirty="0"/>
              <a:t>How serious is the problem?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8F82-B5C5-4D48-BA65-11D18FF1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02-B0F5-2347-8B1A-B5DE9FB02F33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7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320E-B147-5144-8AA0-8E64DC1A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AD4C-7AF7-0346-B51B-2508DEAA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99" y="0"/>
            <a:ext cx="1086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5275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6C71E-1A28-0044-BC1C-9867AA7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Context and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312E-8CC9-FD4E-9602-9A1AB146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contrast to making predictions from data, unsupervised learning seeks to </a:t>
            </a:r>
            <a:r>
              <a:rPr lang="en-US" b="1" dirty="0">
                <a:solidFill>
                  <a:srgbClr val="C00000"/>
                </a:solidFill>
              </a:rPr>
              <a:t>discover patterns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is </a:t>
            </a:r>
            <a:r>
              <a:rPr lang="en-US" b="1" dirty="0">
                <a:solidFill>
                  <a:srgbClr val="C00000"/>
                </a:solidFill>
              </a:rPr>
              <a:t>unlabeled</a:t>
            </a:r>
            <a:r>
              <a:rPr lang="en-US" dirty="0"/>
              <a:t>. Goal is thus to discover structure.</a:t>
            </a:r>
          </a:p>
          <a:p>
            <a:endParaRPr lang="en-US" dirty="0"/>
          </a:p>
          <a:p>
            <a:r>
              <a:rPr lang="en-US" dirty="0"/>
              <a:t>Unsupervised learning has two common applications: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 </a:t>
            </a:r>
            <a:br>
              <a:rPr lang="en-US" dirty="0"/>
            </a:br>
            <a:r>
              <a:rPr lang="en-US" dirty="0"/>
              <a:t>(often can be used in conjunction with supervised learning)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2698-8E4B-8A4E-866D-C183920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7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28D192-8E43-3A4C-BAF4-8F1E48B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Supervised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D9362-1F0A-1643-96A0-6FC03692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more difficult and complicated than supervised learning.</a:t>
            </a:r>
          </a:p>
          <a:p>
            <a:endParaRPr lang="en-US" dirty="0"/>
          </a:p>
          <a:p>
            <a:r>
              <a:rPr lang="en-US" dirty="0"/>
              <a:t>Challenging to evaluate because there is no “right answer”.</a:t>
            </a:r>
          </a:p>
          <a:p>
            <a:endParaRPr lang="en-US" dirty="0"/>
          </a:p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Number of dimensions</a:t>
            </a:r>
          </a:p>
          <a:p>
            <a:pPr lvl="1"/>
            <a:r>
              <a:rPr lang="en-US" dirty="0"/>
              <a:t>Number of clusters</a:t>
            </a:r>
          </a:p>
          <a:p>
            <a:pPr lvl="1"/>
            <a:r>
              <a:rPr lang="en-US" dirty="0"/>
              <a:t>Quality of 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322FC-D948-AF4C-90EF-3E8FA003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635DA-9B74-474C-BF0E-D3CF455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 of Unsupervised Learning in Networking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D1A2-0284-5B46-9714-0982B2B1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Gaussian Mixture Models (GMM)</a:t>
            </a:r>
          </a:p>
          <a:p>
            <a:r>
              <a:rPr lang="en-US" dirty="0"/>
              <a:t>One-Class Support Vector Machines (OCSVM)</a:t>
            </a:r>
          </a:p>
          <a:p>
            <a:r>
              <a:rPr lang="en-US" dirty="0"/>
              <a:t>Kernel Density Estimation (KDE)</a:t>
            </a:r>
          </a:p>
          <a:p>
            <a:r>
              <a:rPr lang="en-US" dirty="0"/>
              <a:t>Independent Forest (IF)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2A0-BE84-0445-9B63-B178B06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42"/>
                <a:ext cx="1003320" cy="1267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37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61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5259" y="4391275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8253" y="447869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853" y="388073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6029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566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53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2333"/>
                <a:ext cx="214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573" y="3002333"/>
                <a:ext cx="7282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379"/>
                <a:ext cx="241560" cy="210029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493" y="2091921"/>
                <a:ext cx="495360" cy="45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813" y="822173"/>
                <a:ext cx="6541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28"/>
                <a:ext cx="326160" cy="50621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1139" y="563753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3013" y="334937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2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1666</Words>
  <Application>Microsoft Macintosh PowerPoint</Application>
  <PresentationFormat>Widescreen</PresentationFormat>
  <Paragraphs>280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Garamond Pro</vt:lpstr>
      <vt:lpstr>Arial</vt:lpstr>
      <vt:lpstr>Calibri</vt:lpstr>
      <vt:lpstr>1_Office Theme</vt:lpstr>
      <vt:lpstr>3_Office Theme</vt:lpstr>
      <vt:lpstr>Bitmap Image</vt:lpstr>
      <vt:lpstr>PowerPoint Presentation</vt:lpstr>
      <vt:lpstr>Learning Objective</vt:lpstr>
      <vt:lpstr>Learning Objectives</vt:lpstr>
      <vt:lpstr>Unsupervised Learning</vt:lpstr>
      <vt:lpstr>Unsupervised Learning: Context and Goals</vt:lpstr>
      <vt:lpstr>Aspects of Supervised Learning</vt:lpstr>
      <vt:lpstr>Examples of Unsupervised Learning in Networking</vt:lpstr>
      <vt:lpstr>PowerPoint Presentation</vt:lpstr>
      <vt:lpstr>Principal Component Analysis</vt:lpstr>
      <vt:lpstr>Traffic Anomaly Detection: Motivation</vt:lpstr>
      <vt:lpstr>Network-Wide Traffic Analysis</vt:lpstr>
      <vt:lpstr>Data Representation: Origin-Destination Flows</vt:lpstr>
      <vt:lpstr>This is Complicated</vt:lpstr>
      <vt:lpstr>How to Analyze OD Flows?</vt:lpstr>
      <vt:lpstr>Approach: Dimensionality Reduction</vt:lpstr>
      <vt:lpstr>Summary</vt:lpstr>
      <vt:lpstr>Example Traffic Flows: Timeseries Data</vt:lpstr>
      <vt:lpstr>Structural Analysis</vt:lpstr>
      <vt:lpstr>Principal Component Analysis</vt:lpstr>
      <vt:lpstr>Properties of Principle Components </vt:lpstr>
      <vt:lpstr>PCA on Traffic flows</vt:lpstr>
      <vt:lpstr>PCA on Traffic Flows</vt:lpstr>
      <vt:lpstr>Network Traffic is Inherently Low Dimensional</vt:lpstr>
      <vt:lpstr>Structure of OD Flows</vt:lpstr>
      <vt:lpstr>Reasons for Low Dimensionality</vt:lpstr>
      <vt:lpstr>Approximating With Top 5 Eigenflows</vt:lpstr>
      <vt:lpstr>Types of Eigenflows</vt:lpstr>
      <vt:lpstr>Hundreds of Eigenflows But Only Three Basic Types</vt:lpstr>
      <vt:lpstr>An OD Flow, Reconstructed</vt:lpstr>
      <vt:lpstr>Application: Anomaly Detection</vt:lpstr>
      <vt:lpstr>DEMONSTRATION: Anomaly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59</cp:revision>
  <dcterms:created xsi:type="dcterms:W3CDTF">2020-10-19T14:29:47Z</dcterms:created>
  <dcterms:modified xsi:type="dcterms:W3CDTF">2020-12-07T16:01:22Z</dcterms:modified>
</cp:coreProperties>
</file>