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 id="2147483655" r:id="rId2"/>
    <p:sldMasterId id="2147483651" r:id="rId3"/>
  </p:sldMasterIdLst>
  <p:notesMasterIdLst>
    <p:notesMasterId r:id="rId8"/>
  </p:notesMasterIdLst>
  <p:handoutMasterIdLst>
    <p:handoutMasterId r:id="rId9"/>
  </p:handoutMasterIdLst>
  <p:sldIdLst>
    <p:sldId id="285" r:id="rId4"/>
    <p:sldId id="324" r:id="rId5"/>
    <p:sldId id="326" r:id="rId6"/>
    <p:sldId id="325" r:id="rId7"/>
  </p:sldIdLst>
  <p:sldSz cx="12192000" cy="6858000"/>
  <p:notesSz cx="6858000" cy="9144000"/>
  <p:embeddedFontLst>
    <p:embeddedFont>
      <p:font typeface="Adobe Garamond Pro" panose="02020502060506020403" pitchFamily="18" charset="77"/>
      <p:regular r:id="rId10"/>
      <p:italic r:id="rId11"/>
    </p:embeddedFont>
    <p:embeddedFont>
      <p:font typeface="Calibri" panose="020F0502020204030204" pitchFamily="3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6" userDrawn="1">
          <p15:clr>
            <a:srgbClr val="A4A3A4"/>
          </p15:clr>
        </p15:guide>
        <p15:guide id="2" pos="51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35F"/>
    <a:srgbClr val="002B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51"/>
    <p:restoredTop sz="86152"/>
  </p:normalViewPr>
  <p:slideViewPr>
    <p:cSldViewPr snapToGrid="0" snapToObjects="1">
      <p:cViewPr varScale="1">
        <p:scale>
          <a:sx n="112" d="100"/>
          <a:sy n="112" d="100"/>
        </p:scale>
        <p:origin x="688" y="184"/>
      </p:cViewPr>
      <p:guideLst>
        <p:guide orient="horz" pos="1656"/>
        <p:guide pos="5136"/>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27" d="100"/>
          <a:sy n="127" d="100"/>
        </p:scale>
        <p:origin x="566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font" Target="fonts/font2.fntdata"/><Relationship Id="rId5" Type="http://schemas.openxmlformats.org/officeDocument/2006/relationships/slide" Target="slides/slide2.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handoutMaster" Target="handoutMasters/handoutMaster1.xml"/><Relationship Id="rId14"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F3731F-F716-5242-B21A-2E0F1F29D6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53A7CCE-FF39-9641-B2AA-D8CBEE85CA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AF894A-70DC-1344-8793-A2A3FB288CFE}" type="datetimeFigureOut">
              <a:rPr lang="en-US" smtClean="0"/>
              <a:t>11/30/20</a:t>
            </a:fld>
            <a:endParaRPr lang="en-US"/>
          </a:p>
        </p:txBody>
      </p:sp>
      <p:sp>
        <p:nvSpPr>
          <p:cNvPr id="4" name="Footer Placeholder 3">
            <a:extLst>
              <a:ext uri="{FF2B5EF4-FFF2-40B4-BE49-F238E27FC236}">
                <a16:creationId xmlns:a16="http://schemas.microsoft.com/office/drawing/2014/main" id="{C6EDE7CF-13BB-CC48-BA69-F4C8629B72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ADBE1A-CAAB-2646-8292-A353D54398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CCB099-CC5A-9147-A1BD-CF6AF83AE80D}" type="slidenum">
              <a:rPr lang="en-US" smtClean="0"/>
              <a:t>‹#›</a:t>
            </a:fld>
            <a:endParaRPr lang="en-US"/>
          </a:p>
        </p:txBody>
      </p:sp>
    </p:spTree>
    <p:extLst>
      <p:ext uri="{BB962C8B-B14F-4D97-AF65-F5344CB8AC3E}">
        <p14:creationId xmlns:p14="http://schemas.microsoft.com/office/powerpoint/2010/main" val="1299054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4BE61-C03A-824C-A357-AB09725BFA9E}" type="datetimeFigureOut">
              <a:rPr lang="en-US" smtClean="0"/>
              <a:t>11/30/20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7DA70-B503-1645-A111-858C3E791C84}" type="slidenum">
              <a:rPr lang="en-US" smtClean="0"/>
              <a:t>‹#›</a:t>
            </a:fld>
            <a:endParaRPr lang="en-US"/>
          </a:p>
        </p:txBody>
      </p:sp>
    </p:spTree>
    <p:extLst>
      <p:ext uri="{BB962C8B-B14F-4D97-AF65-F5344CB8AC3E}">
        <p14:creationId xmlns:p14="http://schemas.microsoft.com/office/powerpoint/2010/main" val="2325875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Matt/Laura: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plan is still to set up a </a:t>
            </a:r>
            <a:r>
              <a:rPr lang="en-US" sz="1200" kern="1200" dirty="0" err="1">
                <a:solidFill>
                  <a:schemeClr val="tx1"/>
                </a:solidFill>
                <a:effectLst/>
                <a:latin typeface="+mn-lt"/>
                <a:ea typeface="+mn-ea"/>
                <a:cs typeface="+mn-cs"/>
              </a:rPr>
              <a:t>JupyterHub</a:t>
            </a:r>
            <a:r>
              <a:rPr lang="en-US" sz="1200" kern="1200" dirty="0">
                <a:solidFill>
                  <a:schemeClr val="tx1"/>
                </a:solidFill>
                <a:effectLst/>
                <a:latin typeface="+mn-lt"/>
                <a:ea typeface="+mn-ea"/>
                <a:cs typeface="+mn-cs"/>
              </a:rPr>
              <a:t> instance for learners so that they can do these labs in the cloud without installing anything locally—but you might want to mention the pros and cons of working in the cloud vs installing Python locally, or why they might want to do the latter even if the former is an option.</a:t>
            </a:r>
          </a:p>
          <a:p>
            <a:endParaRPr lang="en-US" dirty="0"/>
          </a:p>
        </p:txBody>
      </p:sp>
      <p:sp>
        <p:nvSpPr>
          <p:cNvPr id="4" name="Slide Number Placeholder 3"/>
          <p:cNvSpPr>
            <a:spLocks noGrp="1"/>
          </p:cNvSpPr>
          <p:nvPr>
            <p:ph type="sldNum" sz="quarter" idx="5"/>
          </p:nvPr>
        </p:nvSpPr>
        <p:spPr/>
        <p:txBody>
          <a:bodyPr/>
          <a:lstStyle/>
          <a:p>
            <a:fld id="{5707DA70-B503-1645-A111-858C3E791C84}" type="slidenum">
              <a:rPr lang="en-US" smtClean="0"/>
              <a:t>1</a:t>
            </a:fld>
            <a:endParaRPr lang="en-US"/>
          </a:p>
        </p:txBody>
      </p:sp>
    </p:spTree>
    <p:extLst>
      <p:ext uri="{BB962C8B-B14F-4D97-AF65-F5344CB8AC3E}">
        <p14:creationId xmlns:p14="http://schemas.microsoft.com/office/powerpoint/2010/main" val="4243594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10515600"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10515600"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112776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607729"/>
      </p:ext>
    </p:extLst>
  </p:cSld>
  <p:clrMapOvr>
    <a:masterClrMapping/>
  </p:clrMapOvr>
  <p:extLst>
    <p:ext uri="{DCECCB84-F9BA-43D5-87BE-67443E8EF086}">
      <p15:sldGuideLst xmlns:p15="http://schemas.microsoft.com/office/powerpoint/2012/main">
        <p15:guide id="1" pos="5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C474A38-ED30-0D4F-A52D-63AB03838691}"/>
              </a:ext>
            </a:extLst>
          </p:cNvPr>
          <p:cNvSpPr>
            <a:spLocks noGrp="1"/>
          </p:cNvSpPr>
          <p:nvPr>
            <p:ph type="pic" sz="quarter" idx="13"/>
          </p:nvPr>
        </p:nvSpPr>
        <p:spPr>
          <a:xfrm>
            <a:off x="8178784" y="0"/>
            <a:ext cx="4013215" cy="6007381"/>
          </a:xfrm>
        </p:spPr>
        <p:txBody>
          <a:bodyPr/>
          <a:lstStyle/>
          <a:p>
            <a:endParaRPr lang="en-US" dirty="0"/>
          </a:p>
        </p:txBody>
      </p:sp>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6492368"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6492368"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72390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070203"/>
      </p:ext>
    </p:extLst>
  </p:cSld>
  <p:clrMapOvr>
    <a:masterClrMapping/>
  </p:clrMapOvr>
  <p:extLst>
    <p:ext uri="{DCECCB84-F9BA-43D5-87BE-67443E8EF086}">
      <p15:sldGuideLst xmlns:p15="http://schemas.microsoft.com/office/powerpoint/2012/main">
        <p15:guide id="1" pos="513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spTree>
    <p:extLst>
      <p:ext uri="{BB962C8B-B14F-4D97-AF65-F5344CB8AC3E}">
        <p14:creationId xmlns:p14="http://schemas.microsoft.com/office/powerpoint/2010/main" val="425693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3977584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D85BAD0-EAE7-B440-AD61-5D819097A99F}"/>
              </a:ext>
            </a:extLst>
          </p:cNvPr>
          <p:cNvPicPr>
            <a:picLocks noChangeAspect="1"/>
          </p:cNvPicPr>
          <p:nvPr userDrawn="1"/>
        </p:nvPicPr>
        <p:blipFill rotWithShape="1">
          <a:blip r:embed="rId2"/>
          <a:srcRect l="5" r="23431"/>
          <a:stretch/>
        </p:blipFill>
        <p:spPr>
          <a:xfrm>
            <a:off x="4770372" y="0"/>
            <a:ext cx="7406640" cy="6018969"/>
          </a:xfrm>
          <a:prstGeom prst="rect">
            <a:avLst/>
          </a:prstGeom>
        </p:spPr>
      </p:pic>
      <p:pic>
        <p:nvPicPr>
          <p:cNvPr id="8" name="Picture 7">
            <a:extLst>
              <a:ext uri="{FF2B5EF4-FFF2-40B4-BE49-F238E27FC236}">
                <a16:creationId xmlns:a16="http://schemas.microsoft.com/office/drawing/2014/main" id="{B2432078-29D1-D441-983C-E84A33577F66}"/>
              </a:ext>
            </a:extLst>
          </p:cNvPr>
          <p:cNvPicPr>
            <a:picLocks noChangeAspect="1"/>
          </p:cNvPicPr>
          <p:nvPr userDrawn="1"/>
        </p:nvPicPr>
        <p:blipFill rotWithShape="1">
          <a:blip r:embed="rId3"/>
          <a:srcRect l="13931" t="29788" r="-675" b="13289"/>
          <a:stretch/>
        </p:blipFill>
        <p:spPr>
          <a:xfrm>
            <a:off x="0" y="0"/>
            <a:ext cx="8229600" cy="6858000"/>
          </a:xfrm>
          <a:prstGeom prst="rect">
            <a:avLst/>
          </a:prstGeom>
        </p:spPr>
      </p:pic>
      <p:sp>
        <p:nvSpPr>
          <p:cNvPr id="9" name="Rectangle 8">
            <a:extLst>
              <a:ext uri="{FF2B5EF4-FFF2-40B4-BE49-F238E27FC236}">
                <a16:creationId xmlns:a16="http://schemas.microsoft.com/office/drawing/2014/main" id="{0D063E73-448E-2E4C-99BB-CC2E7FEE1ED4}"/>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A859C034-EDF0-724A-B765-C705FDD3B8EB}"/>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13" name="Picture 12">
            <a:extLst>
              <a:ext uri="{FF2B5EF4-FFF2-40B4-BE49-F238E27FC236}">
                <a16:creationId xmlns:a16="http://schemas.microsoft.com/office/drawing/2014/main" id="{F492A000-348D-EB46-93B4-17FBDF0D799E}"/>
              </a:ext>
            </a:extLst>
          </p:cNvPr>
          <p:cNvPicPr>
            <a:picLocks noChangeAspect="1"/>
          </p:cNvPicPr>
          <p:nvPr userDrawn="1"/>
        </p:nvPicPr>
        <p:blipFill>
          <a:blip r:embed="rId4"/>
          <a:stretch>
            <a:fillRect/>
          </a:stretch>
        </p:blipFill>
        <p:spPr>
          <a:xfrm>
            <a:off x="949452" y="6236499"/>
            <a:ext cx="2095137" cy="420688"/>
          </a:xfrm>
          <a:prstGeom prst="rect">
            <a:avLst/>
          </a:prstGeom>
        </p:spPr>
      </p:pic>
      <p:cxnSp>
        <p:nvCxnSpPr>
          <p:cNvPr id="20" name="Straight Connector 19">
            <a:extLst>
              <a:ext uri="{FF2B5EF4-FFF2-40B4-BE49-F238E27FC236}">
                <a16:creationId xmlns:a16="http://schemas.microsoft.com/office/drawing/2014/main" id="{FDBEB809-3D09-A445-BE60-71CA746B79C1}"/>
              </a:ext>
            </a:extLst>
          </p:cNvPr>
          <p:cNvCxnSpPr>
            <a:cxnSpLocks/>
          </p:cNvCxnSpPr>
          <p:nvPr userDrawn="1"/>
        </p:nvCxnSpPr>
        <p:spPr>
          <a:xfrm>
            <a:off x="949452" y="4095948"/>
            <a:ext cx="6403848"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50336"/>
      </p:ext>
    </p:extLst>
  </p:cSld>
  <p:clrMapOvr>
    <a:masterClrMapping/>
  </p:clrMapOvr>
  <p:extLst>
    <p:ext uri="{DCECCB84-F9BA-43D5-87BE-67443E8EF086}">
      <p15:sldGuideLst xmlns:p15="http://schemas.microsoft.com/office/powerpoint/2012/main">
        <p15:guide id="1" pos="600" userDrawn="1">
          <p15:clr>
            <a:srgbClr val="FBAE40"/>
          </p15:clr>
        </p15:guide>
        <p15:guide id="2" pos="463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25578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318077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10515600"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10515600"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112776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964799"/>
      </p:ext>
    </p:extLst>
  </p:cSld>
  <p:clrMapOvr>
    <a:masterClrMapping/>
  </p:clrMapOvr>
  <p:extLst>
    <p:ext uri="{DCECCB84-F9BA-43D5-87BE-67443E8EF086}">
      <p15:sldGuideLst xmlns:p15="http://schemas.microsoft.com/office/powerpoint/2012/main">
        <p15:guide id="1" pos="57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1E21CAA-EB70-A54F-A7B2-53DD39363DCF}"/>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8161F6EB-908C-494B-8ED8-132FA6ECA6A6}"/>
              </a:ext>
            </a:extLst>
          </p:cNvPr>
          <p:cNvSpPr>
            <a:spLocks noGrp="1"/>
          </p:cNvSpPr>
          <p:nvPr>
            <p:ph type="title"/>
          </p:nvPr>
        </p:nvSpPr>
        <p:spPr>
          <a:xfrm>
            <a:off x="838199" y="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CDC82D6-7EA9-5B4D-9D85-9E499C28546D}"/>
              </a:ext>
            </a:extLst>
          </p:cNvPr>
          <p:cNvSpPr>
            <a:spLocks noGrp="1"/>
          </p:cNvSpPr>
          <p:nvPr>
            <p:ph type="body" idx="1"/>
          </p:nvPr>
        </p:nvSpPr>
        <p:spPr>
          <a:xfrm>
            <a:off x="838200" y="1543657"/>
            <a:ext cx="10515600" cy="41574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40947A0-B994-684B-9069-CB659E42A6A2}"/>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9" name="Picture 8">
            <a:extLst>
              <a:ext uri="{FF2B5EF4-FFF2-40B4-BE49-F238E27FC236}">
                <a16:creationId xmlns:a16="http://schemas.microsoft.com/office/drawing/2014/main" id="{B0E25925-9301-F84B-928D-FA6618766EA2}"/>
              </a:ext>
            </a:extLst>
          </p:cNvPr>
          <p:cNvPicPr>
            <a:picLocks noChangeAspect="1"/>
          </p:cNvPicPr>
          <p:nvPr userDrawn="1"/>
        </p:nvPicPr>
        <p:blipFill>
          <a:blip r:embed="rId6"/>
          <a:stretch>
            <a:fillRect/>
          </a:stretch>
        </p:blipFill>
        <p:spPr>
          <a:xfrm>
            <a:off x="949452" y="6236499"/>
            <a:ext cx="2095137" cy="420688"/>
          </a:xfrm>
          <a:prstGeom prst="rect">
            <a:avLst/>
          </a:prstGeom>
        </p:spPr>
      </p:pic>
    </p:spTree>
    <p:extLst>
      <p:ext uri="{BB962C8B-B14F-4D97-AF65-F5344CB8AC3E}">
        <p14:creationId xmlns:p14="http://schemas.microsoft.com/office/powerpoint/2010/main" val="3333037189"/>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53" r:id="rId3"/>
    <p:sldLayoutId id="2147483657" r:id="rId4"/>
  </p:sldLayoutIdLst>
  <p:hf hdr="0" ftr="0" dt="0"/>
  <p:txStyles>
    <p:titleStyle>
      <a:lvl1pPr algn="l" defTabSz="914400" rtl="0" eaLnBrk="1" latinLnBrk="0" hangingPunct="1">
        <a:lnSpc>
          <a:spcPct val="100000"/>
        </a:lnSpc>
        <a:spcBef>
          <a:spcPct val="0"/>
        </a:spcBef>
        <a:buNone/>
        <a:defRPr sz="3600" b="1" i="0"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6" userDrawn="1">
          <p15:clr>
            <a:srgbClr val="F26B43"/>
          </p15:clr>
        </p15:guide>
        <p15:guide id="2" pos="52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246661"/>
      </p:ext>
    </p:extLst>
  </p:cSld>
  <p:clrMap bg1="lt1" tx1="dk1" bg2="lt2" tx2="dk2" accent1="accent1" accent2="accent2" accent3="accent3" accent4="accent4" accent5="accent5" accent6="accent6" hlink="hlink" folHlink="folHlink"/>
  <p:sldLayoutIdLst>
    <p:sldLayoutId id="2147483656" r:id="rId1"/>
    <p:sldLayoutId id="2147483658" r:id="rId2"/>
  </p:sldLayoutIdLst>
  <p:hf hdr="0" ftr="0" dt="0"/>
  <p:txStyles>
    <p:titleStyle>
      <a:lvl1pPr algn="l" defTabSz="914400" rtl="0" eaLnBrk="1" latinLnBrk="0" hangingPunct="1">
        <a:lnSpc>
          <a:spcPct val="100000"/>
        </a:lnSpc>
        <a:spcBef>
          <a:spcPct val="0"/>
        </a:spcBef>
        <a:buNone/>
        <a:defRPr sz="3600" b="1" kern="1200">
          <a:solidFill>
            <a:schemeClr val="accent1"/>
          </a:solidFill>
          <a:latin typeface="+mn-lt"/>
          <a:ea typeface="+mj-ea"/>
          <a:cs typeface="+mj-cs"/>
        </a:defRPr>
      </a:lvl1pPr>
    </p:titleStyle>
    <p:body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6">
          <p15:clr>
            <a:srgbClr val="F26B43"/>
          </p15:clr>
        </p15:guide>
        <p15:guide id="2" pos="52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E77D-224D-8648-B3B1-DE9C90AFF508}"/>
              </a:ext>
            </a:extLst>
          </p:cNvPr>
          <p:cNvPicPr>
            <a:picLocks noChangeAspect="1"/>
          </p:cNvPicPr>
          <p:nvPr userDrawn="1"/>
        </p:nvPicPr>
        <p:blipFill>
          <a:blip r:embed="rId4"/>
          <a:stretch>
            <a:fillRect/>
          </a:stretch>
        </p:blipFill>
        <p:spPr>
          <a:xfrm>
            <a:off x="4559200" y="1477264"/>
            <a:ext cx="3073600" cy="3903472"/>
          </a:xfrm>
          <a:prstGeom prst="rect">
            <a:avLst/>
          </a:prstGeom>
        </p:spPr>
      </p:pic>
    </p:spTree>
    <p:extLst>
      <p:ext uri="{BB962C8B-B14F-4D97-AF65-F5344CB8AC3E}">
        <p14:creationId xmlns:p14="http://schemas.microsoft.com/office/powerpoint/2010/main" val="4150528505"/>
      </p:ext>
    </p:extLst>
  </p:cSld>
  <p:clrMap bg1="lt1" tx1="dk1" bg2="lt2" tx2="dk2" accent1="accent1" accent2="accent2" accent3="accent3" accent4="accent4" accent5="accent5" accent6="accent6" hlink="hlink" folHlink="folHlink"/>
  <p:sldLayoutIdLst>
    <p:sldLayoutId id="2147483652" r:id="rId1"/>
    <p:sldLayoutId id="2147483659" r:id="rId2"/>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google.com/url?q=https%3A%2F%2Fwww.anaconda.com%2Fdownload%2F&amp;sa=D&amp;sntz=1&amp;usg=AFQjCNFJ56-modYk4DV5CFgBUChCEICxBQ"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9D82BB-9BAC-9D4E-8430-29669667E359}"/>
              </a:ext>
            </a:extLst>
          </p:cNvPr>
          <p:cNvSpPr>
            <a:spLocks noGrp="1"/>
          </p:cNvSpPr>
          <p:nvPr>
            <p:ph type="sldNum" sz="quarter" idx="4"/>
          </p:nvPr>
        </p:nvSpPr>
        <p:spPr/>
        <p:txBody>
          <a:bodyPr/>
          <a:lstStyle/>
          <a:p>
            <a:fld id="{8B4864EB-539C-3D47-AD29-245514BFE515}" type="slidenum">
              <a:rPr lang="en-US" smtClean="0"/>
              <a:pPr/>
              <a:t>1</a:t>
            </a:fld>
            <a:endParaRPr lang="en-US" dirty="0"/>
          </a:p>
        </p:txBody>
      </p:sp>
      <p:sp>
        <p:nvSpPr>
          <p:cNvPr id="4" name="Subtitle 2">
            <a:extLst>
              <a:ext uri="{FF2B5EF4-FFF2-40B4-BE49-F238E27FC236}">
                <a16:creationId xmlns:a16="http://schemas.microsoft.com/office/drawing/2014/main" id="{6E05EA78-0EF3-D340-950A-92657C70A162}"/>
              </a:ext>
            </a:extLst>
          </p:cNvPr>
          <p:cNvSpPr txBox="1">
            <a:spLocks/>
          </p:cNvSpPr>
          <p:nvPr/>
        </p:nvSpPr>
        <p:spPr>
          <a:xfrm>
            <a:off x="875908" y="4231394"/>
            <a:ext cx="6747934" cy="1207871"/>
          </a:xfrm>
          <a:prstGeom prst="rect">
            <a:avLst/>
          </a:prstGeom>
        </p:spPr>
        <p:txBody>
          <a:bodyPr/>
          <a:lstStyle>
            <a:lvl1pPr marL="0" indent="0" algn="ctr" defTabSz="914400" rtl="0" eaLnBrk="1" latinLnBrk="0" hangingPunct="1">
              <a:lnSpc>
                <a:spcPct val="100000"/>
              </a:lnSpc>
              <a:spcBef>
                <a:spcPts val="1000"/>
              </a:spcBef>
              <a:buClr>
                <a:schemeClr val="accent1"/>
              </a:buClr>
              <a:buFont typeface="Arial" panose="020B0604020202020204" pitchFamily="34" charset="0"/>
              <a:buNone/>
              <a:defRPr sz="2400" b="0" i="0" kern="1200">
                <a:solidFill>
                  <a:schemeClr val="tx1"/>
                </a:solidFill>
                <a:latin typeface="Gotham Book" pitchFamily="2" charset="0"/>
                <a:ea typeface="+mn-ea"/>
                <a:cs typeface="Gotham Book" pitchFamily="2" charset="0"/>
              </a:defRPr>
            </a:lvl1pPr>
            <a:lvl2pPr marL="457200" indent="0" algn="ctr" defTabSz="914400" rtl="0" eaLnBrk="1" latinLnBrk="0" hangingPunct="1">
              <a:lnSpc>
                <a:spcPct val="10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5000"/>
              </a:lnSpc>
              <a:spcBef>
                <a:spcPts val="0"/>
              </a:spcBef>
            </a:pPr>
            <a:r>
              <a:rPr lang="en-US" sz="2200" b="1" dirty="0">
                <a:solidFill>
                  <a:schemeClr val="accent1"/>
                </a:solidFill>
                <a:latin typeface="Adobe Garamond Pro" panose="02020502060506020403" pitchFamily="18" charset="77"/>
                <a:cs typeface="Gotham Bold" pitchFamily="2" charset="0"/>
              </a:rPr>
              <a:t>ML for Cybersecurity</a:t>
            </a:r>
            <a:endParaRPr lang="en-US" sz="2200" b="1" i="0" kern="1200" dirty="0">
              <a:solidFill>
                <a:schemeClr val="accent1"/>
              </a:solidFill>
              <a:latin typeface="Adobe Garamond Pro" panose="02020502060506020403" pitchFamily="18" charset="77"/>
              <a:ea typeface="+mn-ea"/>
              <a:cs typeface="Gotham Bold" pitchFamily="2" charset="0"/>
            </a:endParaRPr>
          </a:p>
        </p:txBody>
      </p:sp>
      <p:sp>
        <p:nvSpPr>
          <p:cNvPr id="6" name="Title 1">
            <a:extLst>
              <a:ext uri="{FF2B5EF4-FFF2-40B4-BE49-F238E27FC236}">
                <a16:creationId xmlns:a16="http://schemas.microsoft.com/office/drawing/2014/main" id="{9CA5815A-CAC7-F347-87AD-F56343C6B87F}"/>
              </a:ext>
            </a:extLst>
          </p:cNvPr>
          <p:cNvSpPr txBox="1">
            <a:spLocks/>
          </p:cNvSpPr>
          <p:nvPr/>
        </p:nvSpPr>
        <p:spPr>
          <a:xfrm>
            <a:off x="811505" y="422209"/>
            <a:ext cx="8362422" cy="2387600"/>
          </a:xfrm>
          <a:prstGeom prst="rect">
            <a:avLst/>
          </a:prstGeom>
        </p:spPr>
        <p:txBody>
          <a:bodyPr anchor="b">
            <a:normAutofit/>
          </a:bodyPr>
          <a:lstStyle>
            <a:lvl1pPr algn="ctr" defTabSz="914400" rtl="0" eaLnBrk="1" latinLnBrk="0" hangingPunct="1">
              <a:lnSpc>
                <a:spcPct val="100000"/>
              </a:lnSpc>
              <a:spcBef>
                <a:spcPct val="0"/>
              </a:spcBef>
              <a:buNone/>
              <a:defRPr sz="6000" b="1" i="0" kern="1200">
                <a:solidFill>
                  <a:schemeClr val="accent1"/>
                </a:solidFill>
                <a:latin typeface="Gotham Bold" pitchFamily="2" charset="0"/>
                <a:ea typeface="+mj-ea"/>
                <a:cs typeface="Gotham Bold" pitchFamily="2" charset="0"/>
              </a:defRPr>
            </a:lvl1pPr>
          </a:lstStyle>
          <a:p>
            <a:pPr algn="l">
              <a:lnSpc>
                <a:spcPct val="100000"/>
              </a:lnSpc>
            </a:pPr>
            <a:r>
              <a:rPr lang="en-US" sz="4800">
                <a:latin typeface="Arial" panose="020B0604020202020204" pitchFamily="34" charset="0"/>
                <a:cs typeface="Arial" panose="020B0604020202020204" pitchFamily="34" charset="0"/>
              </a:rPr>
              <a:t>Module 1.5: </a:t>
            </a:r>
            <a:endParaRPr lang="en-US" sz="4800" dirty="0">
              <a:latin typeface="Arial" panose="020B0604020202020204" pitchFamily="34" charset="0"/>
              <a:cs typeface="Arial" panose="020B0604020202020204" pitchFamily="34" charset="0"/>
            </a:endParaRPr>
          </a:p>
          <a:p>
            <a:pPr algn="l">
              <a:lnSpc>
                <a:spcPct val="100000"/>
              </a:lnSpc>
            </a:pPr>
            <a:r>
              <a:rPr lang="en-US" sz="4800" dirty="0">
                <a:latin typeface="Arial" panose="020B0604020202020204" pitchFamily="34" charset="0"/>
                <a:cs typeface="Arial" panose="020B0604020202020204" pitchFamily="34" charset="0"/>
              </a:rPr>
              <a:t>ML in Python</a:t>
            </a:r>
          </a:p>
          <a:p>
            <a:pPr algn="l">
              <a:lnSpc>
                <a:spcPct val="100000"/>
              </a:lnSpc>
            </a:pPr>
            <a:r>
              <a:rPr lang="en-US" sz="3600" b="0" dirty="0">
                <a:latin typeface="Arial" panose="020B0604020202020204" pitchFamily="34" charset="0"/>
                <a:cs typeface="Arial" panose="020B0604020202020204" pitchFamily="34" charset="0"/>
              </a:rPr>
              <a:t>A simple ML pipeline in </a:t>
            </a:r>
            <a:r>
              <a:rPr lang="en-US" sz="3600" b="0" dirty="0" err="1">
                <a:latin typeface="Arial" panose="020B0604020202020204" pitchFamily="34" charset="0"/>
                <a:cs typeface="Arial" panose="020B0604020202020204" pitchFamily="34" charset="0"/>
              </a:rPr>
              <a:t>Jupyter</a:t>
            </a:r>
            <a:r>
              <a:rPr lang="en-US" sz="3600" b="0" dirty="0">
                <a:latin typeface="Arial" panose="020B0604020202020204" pitchFamily="34" charset="0"/>
                <a:cs typeface="Arial" panose="020B0604020202020204" pitchFamily="34" charset="0"/>
              </a:rPr>
              <a:t> Lab</a:t>
            </a:r>
            <a:endParaRPr lang="en-US" sz="3600" b="0"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4969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AD07B5-C1B2-A54D-8BA1-61D32E7B3B98}"/>
              </a:ext>
            </a:extLst>
          </p:cNvPr>
          <p:cNvSpPr>
            <a:spLocks noGrp="1"/>
          </p:cNvSpPr>
          <p:nvPr>
            <p:ph type="title"/>
          </p:nvPr>
        </p:nvSpPr>
        <p:spPr/>
        <p:txBody>
          <a:bodyPr/>
          <a:lstStyle/>
          <a:p>
            <a:r>
              <a:rPr lang="en-US" dirty="0"/>
              <a:t>Hardware and Software Preparation</a:t>
            </a:r>
          </a:p>
        </p:txBody>
      </p:sp>
      <p:sp>
        <p:nvSpPr>
          <p:cNvPr id="4" name="Content Placeholder 3">
            <a:extLst>
              <a:ext uri="{FF2B5EF4-FFF2-40B4-BE49-F238E27FC236}">
                <a16:creationId xmlns:a16="http://schemas.microsoft.com/office/drawing/2014/main" id="{325521D6-C804-5E47-B5FB-304222FCDE49}"/>
              </a:ext>
            </a:extLst>
          </p:cNvPr>
          <p:cNvSpPr>
            <a:spLocks noGrp="1"/>
          </p:cNvSpPr>
          <p:nvPr>
            <p:ph idx="1"/>
          </p:nvPr>
        </p:nvSpPr>
        <p:spPr/>
        <p:txBody>
          <a:bodyPr/>
          <a:lstStyle/>
          <a:p>
            <a:r>
              <a:rPr lang="en-US" dirty="0"/>
              <a:t>You will need a laptop to get the most of the session, with Python (3.7 or higher) installed, along with </a:t>
            </a:r>
            <a:r>
              <a:rPr lang="en-US" dirty="0" err="1"/>
              <a:t>numpy</a:t>
            </a:r>
            <a:r>
              <a:rPr lang="en-US" dirty="0"/>
              <a:t>, </a:t>
            </a:r>
            <a:r>
              <a:rPr lang="en-US" dirty="0" err="1"/>
              <a:t>scipy</a:t>
            </a:r>
            <a:r>
              <a:rPr lang="en-US" dirty="0"/>
              <a:t>, </a:t>
            </a:r>
            <a:r>
              <a:rPr lang="en-US" dirty="0" err="1"/>
              <a:t>sklearn</a:t>
            </a:r>
            <a:r>
              <a:rPr lang="en-US" dirty="0"/>
              <a:t>, and </a:t>
            </a:r>
            <a:r>
              <a:rPr lang="en-US" dirty="0" err="1"/>
              <a:t>pytorch</a:t>
            </a:r>
            <a:r>
              <a:rPr lang="en-US" dirty="0"/>
              <a:t>.</a:t>
            </a:r>
          </a:p>
          <a:p>
            <a:r>
              <a:rPr lang="en-US" dirty="0"/>
              <a:t>You also need to have the </a:t>
            </a:r>
            <a:r>
              <a:rPr lang="en-US" dirty="0" err="1"/>
              <a:t>jupyter</a:t>
            </a:r>
            <a:r>
              <a:rPr lang="en-US" dirty="0"/>
              <a:t> notebook installed</a:t>
            </a:r>
          </a:p>
          <a:p>
            <a:endParaRPr lang="en-US" dirty="0"/>
          </a:p>
        </p:txBody>
      </p:sp>
    </p:spTree>
    <p:extLst>
      <p:ext uri="{BB962C8B-B14F-4D97-AF65-F5344CB8AC3E}">
        <p14:creationId xmlns:p14="http://schemas.microsoft.com/office/powerpoint/2010/main" val="203197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AD07B5-C1B2-A54D-8BA1-61D32E7B3B98}"/>
              </a:ext>
            </a:extLst>
          </p:cNvPr>
          <p:cNvSpPr>
            <a:spLocks noGrp="1"/>
          </p:cNvSpPr>
          <p:nvPr>
            <p:ph type="title"/>
          </p:nvPr>
        </p:nvSpPr>
        <p:spPr/>
        <p:txBody>
          <a:bodyPr/>
          <a:lstStyle/>
          <a:p>
            <a:r>
              <a:rPr lang="en-US" dirty="0"/>
              <a:t>Installation instructions</a:t>
            </a:r>
          </a:p>
        </p:txBody>
      </p:sp>
      <p:sp>
        <p:nvSpPr>
          <p:cNvPr id="4" name="Content Placeholder 3">
            <a:extLst>
              <a:ext uri="{FF2B5EF4-FFF2-40B4-BE49-F238E27FC236}">
                <a16:creationId xmlns:a16="http://schemas.microsoft.com/office/drawing/2014/main" id="{325521D6-C804-5E47-B5FB-304222FCDE49}"/>
              </a:ext>
            </a:extLst>
          </p:cNvPr>
          <p:cNvSpPr>
            <a:spLocks noGrp="1"/>
          </p:cNvSpPr>
          <p:nvPr>
            <p:ph idx="1"/>
          </p:nvPr>
        </p:nvSpPr>
        <p:spPr/>
        <p:txBody>
          <a:bodyPr/>
          <a:lstStyle/>
          <a:p>
            <a:r>
              <a:rPr lang="en-US" dirty="0"/>
              <a:t>For new Python users, install the </a:t>
            </a:r>
            <a:r>
              <a:rPr lang="en-US" u="sng" dirty="0">
                <a:hlinkClick r:id="rId2"/>
              </a:rPr>
              <a:t>Anaconda</a:t>
            </a:r>
            <a:r>
              <a:rPr lang="en-US" dirty="0"/>
              <a:t> distribution</a:t>
            </a:r>
          </a:p>
          <a:p>
            <a:pPr lvl="1"/>
            <a:r>
              <a:rPr lang="en-US" dirty="0" err="1"/>
              <a:t>conda</a:t>
            </a:r>
            <a:r>
              <a:rPr lang="en-US" dirty="0"/>
              <a:t> install </a:t>
            </a:r>
            <a:r>
              <a:rPr lang="en-US" dirty="0" err="1"/>
              <a:t>jupyterlab</a:t>
            </a:r>
            <a:endParaRPr lang="en-US" dirty="0"/>
          </a:p>
          <a:p>
            <a:endParaRPr lang="en-US" dirty="0"/>
          </a:p>
          <a:p>
            <a:endParaRPr lang="en-US" dirty="0"/>
          </a:p>
        </p:txBody>
      </p:sp>
    </p:spTree>
    <p:extLst>
      <p:ext uri="{BB962C8B-B14F-4D97-AF65-F5344CB8AC3E}">
        <p14:creationId xmlns:p14="http://schemas.microsoft.com/office/powerpoint/2010/main" val="1497207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CF11-0027-A74B-A13D-51FB15CF2CF3}"/>
              </a:ext>
            </a:extLst>
          </p:cNvPr>
          <p:cNvSpPr>
            <a:spLocks noGrp="1"/>
          </p:cNvSpPr>
          <p:nvPr>
            <p:ph type="title"/>
          </p:nvPr>
        </p:nvSpPr>
        <p:spPr/>
        <p:txBody>
          <a:bodyPr/>
          <a:lstStyle/>
          <a:p>
            <a:r>
              <a:rPr lang="en-US" dirty="0"/>
              <a:t>Demo of a Simple ML Pipeline</a:t>
            </a:r>
          </a:p>
        </p:txBody>
      </p:sp>
      <p:pic>
        <p:nvPicPr>
          <p:cNvPr id="3" name="Content Placeholder 2">
            <a:extLst>
              <a:ext uri="{FF2B5EF4-FFF2-40B4-BE49-F238E27FC236}">
                <a16:creationId xmlns:a16="http://schemas.microsoft.com/office/drawing/2014/main" id="{27A00741-103F-5248-818C-E8D07F14B3BA}"/>
              </a:ext>
            </a:extLst>
          </p:cNvPr>
          <p:cNvPicPr>
            <a:picLocks noGrp="1" noChangeAspect="1"/>
          </p:cNvPicPr>
          <p:nvPr>
            <p:ph idx="1"/>
          </p:nvPr>
        </p:nvPicPr>
        <p:blipFill>
          <a:blip r:embed="rId2"/>
          <a:stretch>
            <a:fillRect/>
          </a:stretch>
        </p:blipFill>
        <p:spPr>
          <a:xfrm>
            <a:off x="2529703" y="1543050"/>
            <a:ext cx="7132594" cy="4157663"/>
          </a:xfrm>
          <a:prstGeom prst="rect">
            <a:avLst/>
          </a:prstGeom>
        </p:spPr>
      </p:pic>
    </p:spTree>
    <p:extLst>
      <p:ext uri="{BB962C8B-B14F-4D97-AF65-F5344CB8AC3E}">
        <p14:creationId xmlns:p14="http://schemas.microsoft.com/office/powerpoint/2010/main" val="436671939"/>
      </p:ext>
    </p:extLst>
  </p:cSld>
  <p:clrMapOvr>
    <a:masterClrMapping/>
  </p:clrMapOvr>
</p:sld>
</file>

<file path=ppt/theme/theme1.xml><?xml version="1.0" encoding="utf-8"?>
<a:theme xmlns:a="http://schemas.openxmlformats.org/drawingml/2006/main" name="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2286</TotalTime>
  <Words>152</Words>
  <Application>Microsoft Macintosh PowerPoint</Application>
  <PresentationFormat>Widescreen</PresentationFormat>
  <Paragraphs>16</Paragraphs>
  <Slides>4</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4</vt:i4>
      </vt:variant>
    </vt:vector>
  </HeadingPairs>
  <TitlesOfParts>
    <vt:vector size="10" baseType="lpstr">
      <vt:lpstr>Calibri</vt:lpstr>
      <vt:lpstr>Arial</vt:lpstr>
      <vt:lpstr>Adobe Garamond Pro</vt:lpstr>
      <vt:lpstr>Office Theme</vt:lpstr>
      <vt:lpstr>2_Office Theme</vt:lpstr>
      <vt:lpstr>1_Office Theme</vt:lpstr>
      <vt:lpstr>PowerPoint Presentation</vt:lpstr>
      <vt:lpstr>Hardware and Software Preparation</vt:lpstr>
      <vt:lpstr>Installation instructions</vt:lpstr>
      <vt:lpstr>Demo of a Simple ML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Kolber</dc:creator>
  <cp:lastModifiedBy>Yuxin Chen</cp:lastModifiedBy>
  <cp:revision>140</cp:revision>
  <cp:lastPrinted>2019-10-22T16:35:22Z</cp:lastPrinted>
  <dcterms:created xsi:type="dcterms:W3CDTF">2019-10-07T15:32:39Z</dcterms:created>
  <dcterms:modified xsi:type="dcterms:W3CDTF">2020-11-30T15:48:06Z</dcterms:modified>
</cp:coreProperties>
</file>