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7"/>
  </p:notesMasterIdLst>
  <p:sldIdLst>
    <p:sldId id="2602" r:id="rId3"/>
    <p:sldId id="330" r:id="rId4"/>
    <p:sldId id="2608" r:id="rId5"/>
    <p:sldId id="2614" r:id="rId6"/>
    <p:sldId id="614" r:id="rId7"/>
    <p:sldId id="616" r:id="rId8"/>
    <p:sldId id="2611" r:id="rId9"/>
    <p:sldId id="2625" r:id="rId10"/>
    <p:sldId id="2616" r:id="rId11"/>
    <p:sldId id="2615" r:id="rId12"/>
    <p:sldId id="2617" r:id="rId13"/>
    <p:sldId id="2626" r:id="rId14"/>
    <p:sldId id="2628" r:id="rId15"/>
    <p:sldId id="26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6" y="593370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6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5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65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851A-6E17-AD48-B0E7-6825D31D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4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/>
              <a:t>SPAM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292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52B88-637E-0346-AC75-7DE4461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22C29-0E14-984B-AD43-989F5567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85" y="112064"/>
            <a:ext cx="7463230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7733C-C3BF-8E47-84BD-F585AB7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Content-Based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E4DB-5F2E-6A41-9F6A-FAB2F89ED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Relatively easy for attackers to evade</a:t>
            </a:r>
          </a:p>
          <a:p>
            <a:endParaRPr lang="en-US" dirty="0"/>
          </a:p>
          <a:p>
            <a:r>
              <a:rPr lang="en-US" dirty="0"/>
              <a:t>Challenging for designers of spam filters to update models when attackers change behavior</a:t>
            </a:r>
          </a:p>
          <a:p>
            <a:endParaRPr lang="en-US" dirty="0"/>
          </a:p>
          <a:p>
            <a:r>
              <a:rPr lang="en-US" dirty="0"/>
              <a:t>Insight: Use supervised learning based on network-level features to distinguish spam vs. legitimate mail. (Module 3.2)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D9FB3-726A-384D-821B-424D5F8A1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 Outline</a:t>
            </a:r>
          </a:p>
        </p:txBody>
      </p:sp>
    </p:spTree>
    <p:extLst>
      <p:ext uri="{BB962C8B-B14F-4D97-AF65-F5344CB8AC3E}">
        <p14:creationId xmlns:p14="http://schemas.microsoft.com/office/powerpoint/2010/main" val="17886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ACFE-2F94-6440-8E32-E68B8011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68A5-00DA-2849-AD01-D22533769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3.1: Intrusion Detection Systems (</a:t>
            </a:r>
            <a:r>
              <a:rPr lang="en-US" dirty="0" err="1"/>
              <a:t>Zeek</a:t>
            </a:r>
            <a:r>
              <a:rPr lang="en-US" dirty="0"/>
              <a:t>, Snort, …)</a:t>
            </a:r>
          </a:p>
          <a:p>
            <a:endParaRPr lang="en-US" dirty="0"/>
          </a:p>
          <a:p>
            <a:r>
              <a:rPr lang="en-US" dirty="0"/>
              <a:t>3.2: Supervised Learning Detection</a:t>
            </a:r>
          </a:p>
          <a:p>
            <a:endParaRPr lang="en-US" dirty="0"/>
          </a:p>
          <a:p>
            <a:r>
              <a:rPr lang="en-US" dirty="0"/>
              <a:t>3.3: Attack Detection with Deep Learning</a:t>
            </a:r>
          </a:p>
          <a:p>
            <a:endParaRPr lang="en-US" dirty="0"/>
          </a:p>
          <a:p>
            <a:r>
              <a:rPr lang="en-US" dirty="0"/>
              <a:t>3.4: Anomaly Detection with Unsupervised Learning</a:t>
            </a:r>
          </a:p>
          <a:p>
            <a:endParaRPr lang="en-US" dirty="0"/>
          </a:p>
          <a:p>
            <a:r>
              <a:rPr lang="en-US" dirty="0"/>
              <a:t>3.5: Evasion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2F18D-EF71-CC48-BF6E-999DC56A9B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9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different types of network attacks</a:t>
            </a:r>
          </a:p>
          <a:p>
            <a:endParaRPr lang="en-US" dirty="0"/>
          </a:p>
          <a:p>
            <a:r>
              <a:rPr lang="en-US" dirty="0"/>
              <a:t>Discover simple examples showing how machine learning can be applied to cyberattack detection</a:t>
            </a:r>
          </a:p>
          <a:p>
            <a:endParaRPr lang="en-US" dirty="0"/>
          </a:p>
          <a:p>
            <a:r>
              <a:rPr lang="en-US" dirty="0"/>
              <a:t>Learn about the different approaches to detection, supervised and unsupervised learning</a:t>
            </a:r>
          </a:p>
          <a:p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23329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Spam: A Persistent Security Threat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spam-over-time_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438400"/>
            <a:ext cx="74803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Impact of Spam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440145"/>
            <a:ext cx="10515600" cy="4157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Sale of illicit merchandises</a:t>
            </a:r>
          </a:p>
          <a:p>
            <a:pPr marL="0" indent="0">
              <a:buNone/>
            </a:pPr>
            <a:r>
              <a:rPr lang="en-US" sz="2200" i="1" dirty="0"/>
              <a:t>	e.g.</a:t>
            </a:r>
            <a:r>
              <a:rPr lang="en-US" sz="2200" dirty="0"/>
              <a:t>, pharmaceuticals, replica luxury goods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Social cost</a:t>
            </a:r>
          </a:p>
          <a:p>
            <a:pPr marL="0" lvl="1" indent="0">
              <a:buNone/>
            </a:pPr>
            <a:r>
              <a:rPr lang="en-US" sz="2200" i="1" dirty="0"/>
              <a:t>	e.g.</a:t>
            </a:r>
            <a:r>
              <a:rPr lang="en-US" sz="2200" dirty="0"/>
              <a:t>, wasted time of users</a:t>
            </a:r>
            <a:endParaRPr lang="en-US" dirty="0"/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$1 spammers’ revenue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≈ $100 cost to society </a:t>
            </a:r>
            <a:r>
              <a:rPr lang="en-US" sz="2000" dirty="0"/>
              <a:t>*</a:t>
            </a:r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dirty="0"/>
              <a:t>Carrier of other attacks</a:t>
            </a:r>
          </a:p>
          <a:p>
            <a:pPr marL="0" indent="0">
              <a:buNone/>
            </a:pPr>
            <a:r>
              <a:rPr lang="en-US" sz="2200" i="1" dirty="0"/>
              <a:t>	e.g.</a:t>
            </a:r>
            <a:r>
              <a:rPr lang="en-US" sz="2200" dirty="0"/>
              <a:t>, phishing, spyware, </a:t>
            </a:r>
            <a:r>
              <a:rPr lang="en-US" sz="2200" dirty="0" err="1"/>
              <a:t>trojans</a:t>
            </a:r>
            <a:endParaRPr lang="en-US" sz="2200" dirty="0"/>
          </a:p>
        </p:txBody>
      </p:sp>
      <p:pic>
        <p:nvPicPr>
          <p:cNvPr id="8" name="Picture 7" descr="pharma_2_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27" y="1527701"/>
            <a:ext cx="2051558" cy="182245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3007" y="5506004"/>
            <a:ext cx="5643094" cy="66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*</a:t>
            </a:r>
            <a:r>
              <a:rPr lang="en-US" sz="1100" kern="0" dirty="0" err="1">
                <a:latin typeface="Arial"/>
                <a:cs typeface="Arial"/>
              </a:rPr>
              <a:t>Rao</a:t>
            </a:r>
            <a:r>
              <a:rPr lang="en-US" sz="1100" kern="0" dirty="0">
                <a:latin typeface="Arial"/>
                <a:cs typeface="Arial"/>
              </a:rPr>
              <a:t> </a:t>
            </a:r>
            <a:r>
              <a:rPr lang="en-US" sz="1100" i="1" kern="0" dirty="0">
                <a:latin typeface="Arial"/>
                <a:cs typeface="Arial"/>
              </a:rPr>
              <a:t>et al</a:t>
            </a:r>
            <a:r>
              <a:rPr lang="en-US" sz="1100" kern="0" dirty="0">
                <a:latin typeface="Arial"/>
                <a:cs typeface="Arial"/>
              </a:rPr>
              <a:t>. The Economics of Spam.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100" kern="0" dirty="0">
                <a:latin typeface="Arial"/>
                <a:cs typeface="Arial"/>
              </a:rPr>
              <a:t>   Journal of Economic Perspectives, Volume 26, Number 3, 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4057" y="3364971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Illegal online pharmacy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4984" y="5659439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Fake website with bogus survey</a:t>
            </a:r>
          </a:p>
        </p:txBody>
      </p:sp>
      <p:pic>
        <p:nvPicPr>
          <p:cNvPr id="7" name="Picture 6" descr="iphone_scam_w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73" y="4080870"/>
            <a:ext cx="2173869" cy="155369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NaÏVE</a:t>
            </a:r>
            <a:r>
              <a:rPr lang="en-US" sz="4000" dirty="0"/>
              <a:t> BAYES </a:t>
            </a:r>
            <a:r>
              <a:rPr lang="en-US" sz="4000" dirty="0" err="1"/>
              <a:t>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35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2547A2-3929-504C-B491-D575755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Naïve Bayes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BDB3B-E648-A74B-9CD8-3E55D1D3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Words in spam emails differ from those in legitimate email.</a:t>
            </a:r>
          </a:p>
          <a:p>
            <a:endParaRPr lang="en-US" dirty="0"/>
          </a:p>
          <a:p>
            <a:r>
              <a:rPr lang="en-US" dirty="0"/>
              <a:t>Can use prior probabilities of seeing a word, given spam or ham, to compute posteriors of spam or ham.</a:t>
            </a:r>
          </a:p>
          <a:p>
            <a:endParaRPr lang="en-US" dirty="0"/>
          </a:p>
          <a:p>
            <a:r>
              <a:rPr lang="en-US" dirty="0"/>
              <a:t>Common early-stage spam filter (e.g., </a:t>
            </a:r>
            <a:r>
              <a:rPr lang="en-US" dirty="0" err="1"/>
              <a:t>SpamAssassin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ADC0-0074-1044-B99A-E9C7906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5983-1A0A-F946-8B47-745D62F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A34B4-FFB1-F844-A741-9019466D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9" y="112064"/>
            <a:ext cx="9357453" cy="58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937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315</Words>
  <Application>Microsoft Macintosh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Spam: A Persistent Security Threat</vt:lpstr>
      <vt:lpstr>Negative Impact of Spam</vt:lpstr>
      <vt:lpstr>NaÏVE BAYES DEtection</vt:lpstr>
      <vt:lpstr>Simple Example: Naïve Bayes</vt:lpstr>
      <vt:lpstr>PowerPoint Presentation</vt:lpstr>
      <vt:lpstr>DEMONSTRATION: SPAM Detection</vt:lpstr>
      <vt:lpstr>PowerPoint Presentation</vt:lpstr>
      <vt:lpstr>Problems with Content-Based Approach</vt:lpstr>
      <vt:lpstr>Module Outline</vt:lpstr>
      <vt:lpstr>Rest of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50</cp:revision>
  <dcterms:created xsi:type="dcterms:W3CDTF">2020-10-19T14:29:47Z</dcterms:created>
  <dcterms:modified xsi:type="dcterms:W3CDTF">2020-11-30T16:07:40Z</dcterms:modified>
</cp:coreProperties>
</file>