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2" r:id="rId1"/>
    <p:sldMasterId id="2147483671" r:id="rId2"/>
  </p:sldMasterIdLst>
  <p:notesMasterIdLst>
    <p:notesMasterId r:id="rId21"/>
  </p:notesMasterIdLst>
  <p:sldIdLst>
    <p:sldId id="2602" r:id="rId3"/>
    <p:sldId id="330" r:id="rId4"/>
    <p:sldId id="2608" r:id="rId5"/>
    <p:sldId id="2612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7" r:id="rId15"/>
    <p:sldId id="268" r:id="rId16"/>
    <p:sldId id="269" r:id="rId17"/>
    <p:sldId id="270" r:id="rId18"/>
    <p:sldId id="2613" r:id="rId19"/>
    <p:sldId id="26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45"/>
    <p:restoredTop sz="96327"/>
  </p:normalViewPr>
  <p:slideViewPr>
    <p:cSldViewPr snapToGrid="0" snapToObjects="1">
      <p:cViewPr varScale="1">
        <p:scale>
          <a:sx n="156" d="100"/>
          <a:sy n="156" d="100"/>
        </p:scale>
        <p:origin x="120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C93BED-D6B3-334D-9CE3-F2869B7E72EB}" type="datetimeFigureOut">
              <a:rPr lang="en-US" smtClean="0"/>
              <a:t>11/30/20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238242-73CB-2B43-8C76-644A7A8E8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6276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91E3FF9-9B43-9647-BF0C-5CD338DCE759}" type="slidenum">
              <a:rPr lang="en-US"/>
              <a:pPr/>
              <a:t>7</a:t>
            </a:fld>
            <a:endParaRPr lang="en-US"/>
          </a:p>
        </p:txBody>
      </p:sp>
      <p:sp>
        <p:nvSpPr>
          <p:cNvPr id="1732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79413" y="684213"/>
            <a:ext cx="6100762" cy="34321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326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055" y="4343401"/>
            <a:ext cx="6019454" cy="4495279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1355" tIns="45678" rIns="91355" bIns="45678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4502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</a:t>
            </a:r>
            <a:r>
              <a:rPr lang="en-US" dirty="0" err="1"/>
              <a:t>try.bro.org</a:t>
            </a:r>
            <a:r>
              <a:rPr lang="en-US" dirty="0"/>
              <a:t>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E275E-A216-904D-9D69-19F31E9E9CDF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110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emf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5BE34-7189-A344-B516-A9D086B4E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/>
          <a:lstStyle>
            <a:lvl1pPr>
              <a:defRPr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0D938-4304-294B-BEF8-E61AF7D54D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3657"/>
            <a:ext cx="10515600" cy="4157428"/>
          </a:xfrm>
        </p:spPr>
        <p:txBody>
          <a:bodyPr/>
          <a:lstStyle>
            <a:lvl1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5F365-BB74-B24F-AFD3-B06FB9908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56CE055-ECFD-9048-9FD8-7E2D8656A4F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B4E0F02-AC1F-3547-9C59-ABCD83A9480C}"/>
              </a:ext>
            </a:extLst>
          </p:cNvPr>
          <p:cNvCxnSpPr>
            <a:cxnSpLocks/>
          </p:cNvCxnSpPr>
          <p:nvPr userDrawn="1"/>
        </p:nvCxnSpPr>
        <p:spPr>
          <a:xfrm>
            <a:off x="914400" y="1344113"/>
            <a:ext cx="11277600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51603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7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9C474A38-ED30-0D4F-A52D-63AB0383869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178784" y="0"/>
            <a:ext cx="4013215" cy="600738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05BE34-7189-A344-B516-A9D086B4E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6492368" cy="1325563"/>
          </a:xfrm>
        </p:spPr>
        <p:txBody>
          <a:bodyPr/>
          <a:lstStyle>
            <a:lvl1pPr>
              <a:defRPr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0D938-4304-294B-BEF8-E61AF7D54D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3657"/>
            <a:ext cx="6492368" cy="4157428"/>
          </a:xfrm>
        </p:spPr>
        <p:txBody>
          <a:bodyPr/>
          <a:lstStyle>
            <a:lvl1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5F365-BB74-B24F-AFD3-B06FB9908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56CE055-ECFD-9048-9FD8-7E2D8656A4F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B4E0F02-AC1F-3547-9C59-ABCD83A9480C}"/>
              </a:ext>
            </a:extLst>
          </p:cNvPr>
          <p:cNvCxnSpPr>
            <a:cxnSpLocks/>
          </p:cNvCxnSpPr>
          <p:nvPr userDrawn="1"/>
        </p:nvCxnSpPr>
        <p:spPr>
          <a:xfrm>
            <a:off x="914400" y="1344113"/>
            <a:ext cx="7239000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35295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136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7E669E2E-04D3-654B-8400-C1AD4BA1EDB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760856" y="1611382"/>
            <a:ext cx="8670287" cy="3074403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ctr">
              <a:lnSpc>
                <a:spcPct val="100000"/>
              </a:lnSpc>
              <a:defRPr sz="6000" b="1" i="0" cap="all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</p:spTree>
    <p:extLst>
      <p:ext uri="{BB962C8B-B14F-4D97-AF65-F5344CB8AC3E}">
        <p14:creationId xmlns:p14="http://schemas.microsoft.com/office/powerpoint/2010/main" val="25776919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5BE34-7189-A344-B516-A9D086B4E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/>
          <a:lstStyle>
            <a:lvl1pPr>
              <a:defRPr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0D938-4304-294B-BEF8-E61AF7D54D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3657"/>
            <a:ext cx="10515600" cy="4157428"/>
          </a:xfrm>
        </p:spPr>
        <p:txBody>
          <a:bodyPr/>
          <a:lstStyle>
            <a:lvl1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5F365-BB74-B24F-AFD3-B06FB9908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56CE055-ECFD-9048-9FD8-7E2D8656A4F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B4E0F02-AC1F-3547-9C59-ABCD83A9480C}"/>
              </a:ext>
            </a:extLst>
          </p:cNvPr>
          <p:cNvCxnSpPr>
            <a:cxnSpLocks/>
          </p:cNvCxnSpPr>
          <p:nvPr userDrawn="1"/>
        </p:nvCxnSpPr>
        <p:spPr>
          <a:xfrm>
            <a:off x="914400" y="1344113"/>
            <a:ext cx="11277600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91241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76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85B9CD-4A62-3F4D-AD12-EDA3029F3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A8945-93FC-CD4D-85EF-05021FBA20E6}" type="datetimeFigureOut">
              <a:rPr lang="en-US" smtClean="0"/>
              <a:t>11/30/20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B70D28-17B4-484F-B9CF-8FB2A7D9F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156DA1-CF47-554F-AA8D-FC1CAB4B2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A6054-60FB-8048-98AD-326CDDBBD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445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9C474A38-ED30-0D4F-A52D-63AB0383869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178784" y="0"/>
            <a:ext cx="4013215" cy="600738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05BE34-7189-A344-B516-A9D086B4E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6492368" cy="1325563"/>
          </a:xfrm>
        </p:spPr>
        <p:txBody>
          <a:bodyPr/>
          <a:lstStyle>
            <a:lvl1pPr>
              <a:defRPr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0D938-4304-294B-BEF8-E61AF7D54D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3657"/>
            <a:ext cx="6492368" cy="4157428"/>
          </a:xfrm>
        </p:spPr>
        <p:txBody>
          <a:bodyPr/>
          <a:lstStyle>
            <a:lvl1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5F365-BB74-B24F-AFD3-B06FB9908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56CE055-ECFD-9048-9FD8-7E2D8656A4F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B4E0F02-AC1F-3547-9C59-ABCD83A9480C}"/>
              </a:ext>
            </a:extLst>
          </p:cNvPr>
          <p:cNvCxnSpPr>
            <a:cxnSpLocks/>
          </p:cNvCxnSpPr>
          <p:nvPr userDrawn="1"/>
        </p:nvCxnSpPr>
        <p:spPr>
          <a:xfrm>
            <a:off x="914400" y="1344113"/>
            <a:ext cx="7239000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72769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136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5F365-BB74-B24F-AFD3-B06FB9908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56CE055-ECFD-9048-9FD8-7E2D8656A4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298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63D02-5D68-2446-BED9-278D18189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A08036-1B1E-5E42-8B9A-E37942779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A8945-93FC-CD4D-85EF-05021FBA20E6}" type="datetimeFigureOut">
              <a:rPr lang="en-US" smtClean="0"/>
              <a:t>11/30/20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E26A52-DAA8-9C48-A3A0-D2054EC34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BD854F-03E4-DE46-8F59-BE835B91C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A6054-60FB-8048-98AD-326CDDBBD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331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85B9CD-4A62-3F4D-AD12-EDA3029F3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A8945-93FC-CD4D-85EF-05021FBA20E6}" type="datetimeFigureOut">
              <a:rPr lang="en-US" smtClean="0"/>
              <a:t>11/30/20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B70D28-17B4-484F-B9CF-8FB2A7D9F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156DA1-CF47-554F-AA8D-FC1CAB4B2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A6054-60FB-8048-98AD-326CDDBBD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092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6D85BAD0-EAE7-B440-AD61-5D819097A9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5" r="23431"/>
          <a:stretch/>
        </p:blipFill>
        <p:spPr>
          <a:xfrm>
            <a:off x="4770372" y="0"/>
            <a:ext cx="7406640" cy="601896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2432078-29D1-D441-983C-E84A33577F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13931" t="29788" r="-675" b="13289"/>
          <a:stretch/>
        </p:blipFill>
        <p:spPr>
          <a:xfrm>
            <a:off x="0" y="0"/>
            <a:ext cx="8229600" cy="68580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D063E73-448E-2E4C-99BB-CC2E7FEE1ED4}"/>
              </a:ext>
            </a:extLst>
          </p:cNvPr>
          <p:cNvSpPr/>
          <p:nvPr userDrawn="1"/>
        </p:nvSpPr>
        <p:spPr>
          <a:xfrm flipV="1">
            <a:off x="-1" y="6031852"/>
            <a:ext cx="12192001" cy="826131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A859C034-EDF0-724A-B765-C705FDD3B8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80811"/>
            <a:ext cx="28468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B4864EB-539C-3D47-AD29-245514BFE51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492A000-348D-EB46-93B4-17FBDF0D799E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49452" y="6236499"/>
            <a:ext cx="2095137" cy="420688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DBEB809-3D09-A445-BE60-71CA746B79C1}"/>
              </a:ext>
            </a:extLst>
          </p:cNvPr>
          <p:cNvCxnSpPr>
            <a:cxnSpLocks/>
          </p:cNvCxnSpPr>
          <p:nvPr userDrawn="1"/>
        </p:nvCxnSpPr>
        <p:spPr>
          <a:xfrm>
            <a:off x="949452" y="4095948"/>
            <a:ext cx="6403848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61908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463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7E669E2E-04D3-654B-8400-C1AD4BA1EDB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760856" y="1611382"/>
            <a:ext cx="8670287" cy="3074403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ctr">
              <a:lnSpc>
                <a:spcPct val="100000"/>
              </a:lnSpc>
              <a:defRPr sz="6000" b="1" i="0" cap="all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</p:spTree>
    <p:extLst>
      <p:ext uri="{BB962C8B-B14F-4D97-AF65-F5344CB8AC3E}">
        <p14:creationId xmlns:p14="http://schemas.microsoft.com/office/powerpoint/2010/main" val="2756821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A35055-56D4-C74A-A431-BA6678FFA9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067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7E669E2E-04D3-654B-8400-C1AD4BA1EDB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760856" y="1611382"/>
            <a:ext cx="8670287" cy="3074403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ctr">
              <a:lnSpc>
                <a:spcPct val="100000"/>
              </a:lnSpc>
              <a:defRPr sz="6000" b="1" i="0" cap="all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</p:spTree>
    <p:extLst>
      <p:ext uri="{BB962C8B-B14F-4D97-AF65-F5344CB8AC3E}">
        <p14:creationId xmlns:p14="http://schemas.microsoft.com/office/powerpoint/2010/main" val="3344148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4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1E21CAA-EB70-A54F-A7B2-53DD39363DCF}"/>
              </a:ext>
            </a:extLst>
          </p:cNvPr>
          <p:cNvSpPr/>
          <p:nvPr userDrawn="1"/>
        </p:nvSpPr>
        <p:spPr>
          <a:xfrm flipV="1">
            <a:off x="-1" y="6031852"/>
            <a:ext cx="12192001" cy="826131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61F6EB-908C-494B-8ED8-132FA6ECA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DC82D6-7EA9-5B4D-9D85-9E499C2854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43657"/>
            <a:ext cx="10515600" cy="41574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0947A0-B994-684B-9069-CB659E42A6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80811"/>
            <a:ext cx="28468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B4864EB-539C-3D47-AD29-245514BFE51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0E25925-9301-F84B-928D-FA6618766EA2}"/>
              </a:ext>
            </a:extLst>
          </p:cNvPr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949452" y="6236499"/>
            <a:ext cx="2095137" cy="42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746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60" r:id="rId9"/>
    <p:sldLayoutId id="2147483661" r:id="rId10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>
          <a:solidFill>
            <a:schemeClr val="accent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176">
          <p15:clr>
            <a:srgbClr val="F26B43"/>
          </p15:clr>
        </p15:guide>
        <p15:guide id="2" pos="528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accent1">
                <a:lumMod val="89000"/>
              </a:schemeClr>
            </a:gs>
            <a:gs pos="23000">
              <a:schemeClr val="accent1">
                <a:lumMod val="89000"/>
              </a:schemeClr>
            </a:gs>
            <a:gs pos="69000">
              <a:schemeClr val="accent1">
                <a:lumMod val="75000"/>
              </a:schemeClr>
            </a:gs>
            <a:gs pos="97000">
              <a:schemeClr val="accent1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AD9E77D-224D-8648-B3B1-DE9C90AFF508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4559200" y="1477264"/>
            <a:ext cx="3073600" cy="3903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806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200">
          <p15:clr>
            <a:srgbClr val="F26B43"/>
          </p15:clr>
        </p15:guide>
        <p15:guide id="2" pos="52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A9D82BB-9BAC-9D4E-8430-29669667E3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B4864EB-539C-3D47-AD29-245514BFE515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4EE89C89-777F-7041-8A97-0E30E8C96679}"/>
              </a:ext>
            </a:extLst>
          </p:cNvPr>
          <p:cNvSpPr txBox="1">
            <a:spLocks/>
          </p:cNvSpPr>
          <p:nvPr/>
        </p:nvSpPr>
        <p:spPr>
          <a:xfrm>
            <a:off x="762953" y="1041400"/>
            <a:ext cx="8362422" cy="23876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6000" b="1" i="0" kern="1200">
                <a:solidFill>
                  <a:schemeClr val="accent1"/>
                </a:solidFill>
                <a:latin typeface="Gotham Bold" pitchFamily="2" charset="0"/>
                <a:ea typeface="+mj-ea"/>
                <a:cs typeface="Gotham Bold" pitchFamily="2" charset="0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Module 3:</a:t>
            </a:r>
            <a:b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Security</a:t>
            </a:r>
          </a:p>
          <a:p>
            <a:pPr algn="l"/>
            <a:r>
              <a:rPr lang="en-US" sz="3600" b="0">
                <a:latin typeface="Arial" panose="020B0604020202020204" pitchFamily="34" charset="0"/>
                <a:cs typeface="Arial" panose="020B0604020202020204" pitchFamily="34" charset="0"/>
              </a:rPr>
              <a:t>Intrusion Detection Systems</a:t>
            </a:r>
            <a:endParaRPr lang="en-US" sz="3600" b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lnSpc>
                <a:spcPct val="100000"/>
              </a:lnSpc>
            </a:pP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6E05EA78-0EF3-D340-950A-92657C70A162}"/>
              </a:ext>
            </a:extLst>
          </p:cNvPr>
          <p:cNvSpPr txBox="1">
            <a:spLocks/>
          </p:cNvSpPr>
          <p:nvPr/>
        </p:nvSpPr>
        <p:spPr>
          <a:xfrm>
            <a:off x="875908" y="4231394"/>
            <a:ext cx="6747934" cy="1207871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2400" b="0" i="0" kern="1200">
                <a:solidFill>
                  <a:schemeClr val="tx1"/>
                </a:solidFill>
                <a:latin typeface="Gotham Book" pitchFamily="2" charset="0"/>
                <a:ea typeface="+mn-ea"/>
                <a:cs typeface="Gotham Book" pitchFamily="2" charset="0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5000"/>
              </a:lnSpc>
              <a:spcBef>
                <a:spcPts val="0"/>
              </a:spcBef>
            </a:pPr>
            <a:r>
              <a:rPr lang="en-US" sz="2200" b="1" dirty="0">
                <a:solidFill>
                  <a:schemeClr val="accent1"/>
                </a:solidFill>
                <a:latin typeface="Adobe Garamond Pro" panose="02020502060506020403" pitchFamily="18" charset="77"/>
                <a:cs typeface="Gotham Bold" pitchFamily="2" charset="0"/>
              </a:rPr>
              <a:t>ML for Cybersecurity</a:t>
            </a:r>
            <a:endParaRPr lang="en-US" sz="2200" b="1" i="0" kern="1200" dirty="0">
              <a:solidFill>
                <a:schemeClr val="accent1"/>
              </a:solidFill>
              <a:latin typeface="Adobe Garamond Pro" panose="02020502060506020403" pitchFamily="18" charset="77"/>
              <a:ea typeface="+mn-ea"/>
              <a:cs typeface="Gotham Bold" pitchFamily="2" charset="0"/>
            </a:endParaRPr>
          </a:p>
          <a:p>
            <a:pPr algn="l">
              <a:lnSpc>
                <a:spcPct val="125000"/>
              </a:lnSpc>
              <a:spcBef>
                <a:spcPts val="0"/>
              </a:spcBef>
            </a:pPr>
            <a:r>
              <a:rPr lang="en-US" sz="1800" b="0" i="0" kern="1200" dirty="0">
                <a:solidFill>
                  <a:schemeClr val="accent1"/>
                </a:solidFill>
                <a:latin typeface="Adobe Garamond Pro" panose="02020502060506020403" pitchFamily="18" charset="77"/>
                <a:ea typeface="+mn-ea"/>
                <a:cs typeface="Gotham Bold" pitchFamily="2" charset="0"/>
              </a:rPr>
              <a:t>Fall 2020</a:t>
            </a:r>
          </a:p>
        </p:txBody>
      </p:sp>
    </p:spTree>
    <p:extLst>
      <p:ext uri="{BB962C8B-B14F-4D97-AF65-F5344CB8AC3E}">
        <p14:creationId xmlns:p14="http://schemas.microsoft.com/office/powerpoint/2010/main" val="20969847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Rule-based Systems</a:t>
            </a:r>
          </a:p>
        </p:txBody>
      </p:sp>
      <p:sp>
        <p:nvSpPr>
          <p:cNvPr id="170905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Monitor logs and network for behavior violating or matching static rules</a:t>
            </a:r>
            <a:br>
              <a:rPr lang="en-US" dirty="0"/>
            </a:br>
            <a:endParaRPr lang="en-US" dirty="0"/>
          </a:p>
          <a:p>
            <a:r>
              <a:rPr lang="en-US" dirty="0"/>
              <a:t>Require some knowledge of attack behaviors</a:t>
            </a:r>
          </a:p>
          <a:p>
            <a:endParaRPr lang="en-US" dirty="0"/>
          </a:p>
          <a:p>
            <a:r>
              <a:rPr lang="en-US" dirty="0"/>
              <a:t>Less prone to false alarms</a:t>
            </a:r>
          </a:p>
          <a:p>
            <a:endParaRPr lang="en-US" dirty="0"/>
          </a:p>
          <a:p>
            <a:r>
              <a:rPr lang="en-US" dirty="0"/>
              <a:t>Often combined with anomaly detectors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48113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2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Times New Roman" pitchFamily="-84" charset="0"/>
                <a:cs typeface="Times New Roman" pitchFamily="-84" charset="0"/>
              </a:rPr>
              <a:t>Using an IDS</a:t>
            </a:r>
          </a:p>
        </p:txBody>
      </p:sp>
      <p:sp>
        <p:nvSpPr>
          <p:cNvPr id="17121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ea typeface="Times New Roman" pitchFamily="-84" charset="0"/>
                <a:cs typeface="Times New Roman" pitchFamily="-84" charset="0"/>
              </a:rPr>
              <a:t>Plan your incident response process well before you install the system</a:t>
            </a:r>
          </a:p>
          <a:p>
            <a:r>
              <a:rPr lang="en-US">
                <a:ea typeface="Times New Roman" pitchFamily="-84" charset="0"/>
                <a:cs typeface="Times New Roman" pitchFamily="-84" charset="0"/>
              </a:rPr>
              <a:t>Know what you’re looking for</a:t>
            </a:r>
          </a:p>
          <a:p>
            <a:r>
              <a:rPr lang="en-US">
                <a:ea typeface="Times New Roman" pitchFamily="-84" charset="0"/>
                <a:cs typeface="Times New Roman" pitchFamily="-84" charset="0"/>
              </a:rPr>
              <a:t>Make the system comprehensive</a:t>
            </a:r>
          </a:p>
          <a:p>
            <a:r>
              <a:rPr lang="en-US">
                <a:ea typeface="Times New Roman" pitchFamily="-84" charset="0"/>
                <a:cs typeface="Times New Roman" pitchFamily="-84" charset="0"/>
              </a:rPr>
              <a:t>Don’t overreact to alarms</a:t>
            </a:r>
          </a:p>
          <a:p>
            <a:r>
              <a:rPr lang="en-US">
                <a:ea typeface="Times New Roman" pitchFamily="-84" charset="0"/>
                <a:cs typeface="Times New Roman" pitchFamily="-84" charset="0"/>
              </a:rPr>
              <a:t>If using a rules-based system, keep up with vulnerability reports</a:t>
            </a:r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892390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4301" y="0"/>
            <a:ext cx="687729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013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355600"/>
            <a:ext cx="9144000" cy="6137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8003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393700"/>
            <a:ext cx="9144000" cy="6054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6615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79400"/>
            <a:ext cx="9144000" cy="628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1887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09600"/>
            <a:ext cx="9144000" cy="5626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8146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BC2541E-B027-D546-BC67-295DECE1A9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Demonstration:</a:t>
            </a:r>
            <a:br>
              <a:rPr lang="en-US" dirty="0"/>
            </a:br>
            <a:r>
              <a:rPr lang="en-US"/>
              <a:t>Zeek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662E3AF-0553-B74A-87BF-BFDAA5FA979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345613" y="6380163"/>
            <a:ext cx="2846387" cy="365125"/>
          </a:xfrm>
          <a:prstGeom prst="rect">
            <a:avLst/>
          </a:prstGeom>
        </p:spPr>
        <p:txBody>
          <a:bodyPr/>
          <a:lstStyle/>
          <a:p>
            <a:fld id="{D7AA6054-60FB-8048-98AD-326CDDBBD22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0933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1397000"/>
            <a:ext cx="9144000" cy="4062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973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C485A7A-6D4C-6449-95D3-D40C9E876B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Learning Objective</a:t>
            </a:r>
          </a:p>
        </p:txBody>
      </p:sp>
    </p:spTree>
    <p:extLst>
      <p:ext uri="{BB962C8B-B14F-4D97-AF65-F5344CB8AC3E}">
        <p14:creationId xmlns:p14="http://schemas.microsoft.com/office/powerpoint/2010/main" val="3259617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222242B-B691-304A-B52D-5B4E075F7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FFC429-6A4C-BF40-9A71-BE3BD84EA3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Learn about the difference between signature-based and anomaly-based detection</a:t>
            </a:r>
          </a:p>
          <a:p>
            <a:endParaRPr lang="en-US" dirty="0"/>
          </a:p>
          <a:p>
            <a:r>
              <a:rPr lang="en-US" dirty="0"/>
              <a:t>Learn about different types of intrusion detection systems</a:t>
            </a:r>
          </a:p>
          <a:p>
            <a:endParaRPr lang="en-US" dirty="0"/>
          </a:p>
          <a:p>
            <a:r>
              <a:rPr lang="en-US" dirty="0"/>
              <a:t>Learn about different modern intrusion detection systems (</a:t>
            </a:r>
            <a:r>
              <a:rPr lang="en-US" dirty="0" err="1"/>
              <a:t>Zeek</a:t>
            </a:r>
            <a:r>
              <a:rPr lang="en-US" dirty="0"/>
              <a:t>, Snort, etc.) and how they can be applied to attack detection.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FC24F19-3DD5-5C43-BEA4-9301D7067CC3}"/>
              </a:ext>
            </a:extLst>
          </p:cNvPr>
          <p:cNvSpPr/>
          <p:nvPr/>
        </p:nvSpPr>
        <p:spPr>
          <a:xfrm>
            <a:off x="5971607" y="324433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0AAFE49-B8D5-2E4E-9003-78CF785F79E8}"/>
              </a:ext>
            </a:extLst>
          </p:cNvPr>
          <p:cNvSpPr/>
          <p:nvPr/>
        </p:nvSpPr>
        <p:spPr>
          <a:xfrm>
            <a:off x="5971607" y="324433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04364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C485A7A-6D4C-6449-95D3-D40C9E876B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INTRUSION</a:t>
            </a:r>
            <a:br>
              <a:rPr lang="en-US" dirty="0"/>
            </a:br>
            <a:r>
              <a:rPr lang="en-US" dirty="0"/>
              <a:t>DETECTION</a:t>
            </a:r>
          </a:p>
        </p:txBody>
      </p:sp>
    </p:spTree>
    <p:extLst>
      <p:ext uri="{BB962C8B-B14F-4D97-AF65-F5344CB8AC3E}">
        <p14:creationId xmlns:p14="http://schemas.microsoft.com/office/powerpoint/2010/main" val="2562553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4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Intrusion Detection</a:t>
            </a:r>
          </a:p>
        </p:txBody>
      </p:sp>
      <p:sp>
        <p:nvSpPr>
          <p:cNvPr id="170496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“Burglar alarms for the network.”</a:t>
            </a:r>
          </a:p>
          <a:p>
            <a:r>
              <a:rPr lang="en-US" b="1" dirty="0">
                <a:solidFill>
                  <a:srgbClr val="C0504D"/>
                </a:solidFill>
              </a:rPr>
              <a:t>Idea: </a:t>
            </a:r>
            <a:r>
              <a:rPr lang="en-US" dirty="0"/>
              <a:t>make systems sensitive to threatening actions, and make them capable of alerting authorities when they notice anomalies</a:t>
            </a:r>
          </a:p>
          <a:p>
            <a:r>
              <a:rPr lang="en-US" dirty="0"/>
              <a:t>Necessarily post-hoc</a:t>
            </a:r>
          </a:p>
          <a:p>
            <a:r>
              <a:rPr lang="en-US" dirty="0"/>
              <a:t>Broad types</a:t>
            </a:r>
          </a:p>
          <a:p>
            <a:pPr lvl="1"/>
            <a:r>
              <a:rPr lang="en-US" dirty="0"/>
              <a:t>Statistical analyzers (anomaly based)</a:t>
            </a:r>
          </a:p>
          <a:p>
            <a:pPr lvl="1"/>
            <a:r>
              <a:rPr lang="en-US" dirty="0"/>
              <a:t>Rules-based systems, Attack-signature detectors (misuse)</a:t>
            </a:r>
          </a:p>
          <a:p>
            <a:pPr lvl="1"/>
            <a:r>
              <a:rPr lang="en-US" dirty="0"/>
              <a:t>Others </a:t>
            </a:r>
          </a:p>
        </p:txBody>
      </p:sp>
    </p:spTree>
    <p:extLst>
      <p:ext uri="{BB962C8B-B14F-4D97-AF65-F5344CB8AC3E}">
        <p14:creationId xmlns:p14="http://schemas.microsoft.com/office/powerpoint/2010/main" val="11375478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5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Know Your Attacker</a:t>
            </a:r>
          </a:p>
        </p:txBody>
      </p:sp>
      <p:sp>
        <p:nvSpPr>
          <p:cNvPr id="17059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Most attackers run scripts to probe for vulnerabilities, then return later to exploit them </a:t>
            </a:r>
          </a:p>
          <a:p>
            <a:r>
              <a:rPr lang="en-US"/>
              <a:t>Probes tend to come in waves as new holes are discovered</a:t>
            </a:r>
          </a:p>
          <a:p>
            <a:r>
              <a:rPr lang="en-US"/>
              <a:t>Probes look very different than typical network use</a:t>
            </a:r>
          </a:p>
          <a:p>
            <a:r>
              <a:rPr lang="en-US"/>
              <a:t>Actual attack may come long after probe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4664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15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Types of Intrusion Detection</a:t>
            </a:r>
          </a:p>
        </p:txBody>
      </p:sp>
      <p:sp>
        <p:nvSpPr>
          <p:cNvPr id="17315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b="1" dirty="0"/>
              <a:t>Signature-Based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define </a:t>
            </a:r>
            <a:r>
              <a:rPr lang="en-US" i="1" dirty="0"/>
              <a:t>“what is abnormal”</a:t>
            </a:r>
            <a:r>
              <a:rPr lang="en-US" dirty="0"/>
              <a:t> using attack signatures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traffic that matches an attack signature as attack traffic</a:t>
            </a:r>
          </a:p>
          <a:p>
            <a:pPr lvl="1"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b="1" dirty="0"/>
              <a:t>Anomaly-Based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define </a:t>
            </a:r>
            <a:r>
              <a:rPr lang="en-US" i="1" dirty="0"/>
              <a:t>“what is normal”</a:t>
            </a:r>
            <a:r>
              <a:rPr lang="en-US" dirty="0"/>
              <a:t> using profiles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traffic that does not match the profile as abnormal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385340827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7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Times New Roman" pitchFamily="-84" charset="0"/>
                <a:cs typeface="Times New Roman" pitchFamily="-84" charset="0"/>
              </a:rPr>
              <a:t>Simple IDS</a:t>
            </a:r>
          </a:p>
        </p:txBody>
      </p:sp>
      <p:sp>
        <p:nvSpPr>
          <p:cNvPr id="17070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-84" charset="2"/>
              <a:buNone/>
            </a:pPr>
            <a:r>
              <a:rPr lang="en-US" sz="1800" dirty="0">
                <a:latin typeface="Courier New"/>
                <a:ea typeface="Times New Roman" pitchFamily="-84" charset="0"/>
                <a:cs typeface="Courier New"/>
              </a:rPr>
              <a:t>v=listen(frequently-exploited-unused-port);</a:t>
            </a:r>
          </a:p>
          <a:p>
            <a:pPr>
              <a:lnSpc>
                <a:spcPct val="90000"/>
              </a:lnSpc>
              <a:buFont typeface="Wingdings" pitchFamily="-84" charset="2"/>
              <a:buNone/>
            </a:pPr>
            <a:r>
              <a:rPr lang="en-US" sz="1800" dirty="0">
                <a:latin typeface="Courier New"/>
                <a:ea typeface="Times New Roman" pitchFamily="-84" charset="0"/>
                <a:cs typeface="Courier New"/>
              </a:rPr>
              <a:t>while(1) {</a:t>
            </a:r>
          </a:p>
          <a:p>
            <a:pPr lvl="1">
              <a:lnSpc>
                <a:spcPct val="90000"/>
              </a:lnSpc>
              <a:buFont typeface="Wingdings" pitchFamily="-84" charset="2"/>
              <a:buNone/>
            </a:pPr>
            <a:r>
              <a:rPr lang="en-US" sz="1600" dirty="0">
                <a:latin typeface="Courier New"/>
                <a:ea typeface="Times New Roman" pitchFamily="-84" charset="0"/>
                <a:cs typeface="Courier New"/>
              </a:rPr>
              <a:t>s=accept(v, who, </a:t>
            </a:r>
            <a:r>
              <a:rPr lang="en-US" sz="1600" dirty="0" err="1">
                <a:latin typeface="Courier New"/>
                <a:ea typeface="Times New Roman" pitchFamily="-84" charset="0"/>
                <a:cs typeface="Courier New"/>
              </a:rPr>
              <a:t>howbig</a:t>
            </a:r>
            <a:r>
              <a:rPr lang="en-US" sz="1600" dirty="0">
                <a:latin typeface="Courier New"/>
                <a:ea typeface="Times New Roman" pitchFamily="-84" charset="0"/>
                <a:cs typeface="Courier New"/>
              </a:rPr>
              <a:t>);</a:t>
            </a:r>
          </a:p>
          <a:p>
            <a:pPr lvl="1">
              <a:lnSpc>
                <a:spcPct val="90000"/>
              </a:lnSpc>
              <a:buFont typeface="Wingdings" pitchFamily="-84" charset="2"/>
              <a:buNone/>
            </a:pPr>
            <a:r>
              <a:rPr lang="en-US" sz="1600" dirty="0" err="1">
                <a:latin typeface="Courier New"/>
                <a:ea typeface="Times New Roman" pitchFamily="-84" charset="0"/>
                <a:cs typeface="Courier New"/>
              </a:rPr>
              <a:t>notify_the_authorities</a:t>
            </a:r>
            <a:r>
              <a:rPr lang="en-US" sz="1600" dirty="0">
                <a:latin typeface="Courier New"/>
                <a:ea typeface="Times New Roman" pitchFamily="-84" charset="0"/>
                <a:cs typeface="Courier New"/>
              </a:rPr>
              <a:t>(s, who, </a:t>
            </a:r>
            <a:r>
              <a:rPr lang="en-US" sz="1600" dirty="0" err="1">
                <a:latin typeface="Courier New"/>
                <a:ea typeface="Times New Roman" pitchFamily="-84" charset="0"/>
                <a:cs typeface="Courier New"/>
              </a:rPr>
              <a:t>howbig</a:t>
            </a:r>
            <a:r>
              <a:rPr lang="en-US" sz="1600" dirty="0">
                <a:latin typeface="Courier New"/>
                <a:ea typeface="Times New Roman" pitchFamily="-84" charset="0"/>
                <a:cs typeface="Courier New"/>
              </a:rPr>
              <a:t>);</a:t>
            </a:r>
          </a:p>
          <a:p>
            <a:pPr lvl="1">
              <a:lnSpc>
                <a:spcPct val="90000"/>
              </a:lnSpc>
              <a:buFont typeface="Wingdings" pitchFamily="-84" charset="2"/>
              <a:buNone/>
            </a:pPr>
            <a:r>
              <a:rPr lang="en-US" sz="1600" dirty="0">
                <a:latin typeface="Courier New"/>
                <a:ea typeface="Times New Roman" pitchFamily="-84" charset="0"/>
                <a:cs typeface="Courier New"/>
              </a:rPr>
              <a:t>close(s);</a:t>
            </a:r>
          </a:p>
          <a:p>
            <a:pPr>
              <a:lnSpc>
                <a:spcPct val="90000"/>
              </a:lnSpc>
              <a:buFont typeface="Wingdings" pitchFamily="-84" charset="2"/>
              <a:buNone/>
            </a:pPr>
            <a:r>
              <a:rPr lang="en-US" sz="1800" dirty="0">
                <a:latin typeface="Courier New"/>
                <a:ea typeface="Times New Roman" pitchFamily="-84" charset="0"/>
                <a:cs typeface="Courier New"/>
              </a:rPr>
              <a:t>}</a:t>
            </a:r>
            <a:br>
              <a:rPr lang="en-US" sz="1800" dirty="0">
                <a:latin typeface="Courier New"/>
                <a:ea typeface="Times New Roman" pitchFamily="-84" charset="0"/>
                <a:cs typeface="Courier New"/>
              </a:rPr>
            </a:br>
            <a:endParaRPr lang="en-US" sz="1800" dirty="0">
              <a:latin typeface="Courier New"/>
              <a:ea typeface="Times New Roman" pitchFamily="-84" charset="0"/>
              <a:cs typeface="Courier New"/>
            </a:endParaRPr>
          </a:p>
          <a:p>
            <a:pPr>
              <a:lnSpc>
                <a:spcPct val="90000"/>
              </a:lnSpc>
            </a:pPr>
            <a:r>
              <a:rPr lang="en-US" sz="2400" dirty="0">
                <a:ea typeface="Times New Roman" pitchFamily="-84" charset="0"/>
                <a:cs typeface="Times New Roman" pitchFamily="-84" charset="0"/>
              </a:rPr>
              <a:t>This won’t catch stealth scanners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ea typeface="Times New Roman" pitchFamily="-84" charset="0"/>
                <a:cs typeface="Times New Roman" pitchFamily="-84" charset="0"/>
              </a:rPr>
              <a:t>Doesn’t have a global view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ea typeface="Times New Roman" pitchFamily="-84" charset="0"/>
                <a:cs typeface="Times New Roman" pitchFamily="-84" charset="0"/>
              </a:rPr>
              <a:t>Can’t detect attacks on systems in use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ea typeface="Times New Roman" pitchFamily="-84" charset="0"/>
                <a:cs typeface="Times New Roman" pitchFamily="-84" charset="0"/>
              </a:rPr>
              <a:t>Surprisingly effective at catching scans nonetheless</a:t>
            </a:r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695724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Times New Roman" pitchFamily="-84" charset="0"/>
                <a:cs typeface="Times New Roman" pitchFamily="-84" charset="0"/>
              </a:rPr>
              <a:t>Statistical Analysis</a:t>
            </a:r>
          </a:p>
        </p:txBody>
      </p:sp>
      <p:sp>
        <p:nvSpPr>
          <p:cNvPr id="170803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ea typeface="Times New Roman" pitchFamily="-84" charset="0"/>
                <a:cs typeface="Times New Roman" pitchFamily="-84" charset="0"/>
              </a:rPr>
              <a:t>Constantly capture packets, watch logs, note typical flows</a:t>
            </a:r>
          </a:p>
          <a:p>
            <a:pPr lvl="1"/>
            <a:r>
              <a:rPr lang="en-US" dirty="0">
                <a:ea typeface="Times New Roman" pitchFamily="-84" charset="0"/>
                <a:cs typeface="Times New Roman" pitchFamily="-84" charset="0"/>
              </a:rPr>
              <a:t>“95% of traffic flows from inside the firewall to outside web services”</a:t>
            </a:r>
          </a:p>
          <a:p>
            <a:pPr lvl="1"/>
            <a:r>
              <a:rPr lang="en-US" dirty="0">
                <a:ea typeface="Times New Roman" pitchFamily="-84" charset="0"/>
                <a:cs typeface="Times New Roman" pitchFamily="-84" charset="0"/>
              </a:rPr>
              <a:t>Trigger alarms when traffic not matching typical flows is seen</a:t>
            </a:r>
          </a:p>
          <a:p>
            <a:pPr lvl="1"/>
            <a:r>
              <a:rPr lang="en-US" dirty="0">
                <a:ea typeface="Times New Roman" pitchFamily="-84" charset="0"/>
                <a:cs typeface="Times New Roman" pitchFamily="-84" charset="0"/>
              </a:rPr>
              <a:t>Can be a first alert against configuration problems</a:t>
            </a:r>
          </a:p>
          <a:p>
            <a:pPr lvl="1"/>
            <a:endParaRPr lang="en-US" dirty="0">
              <a:ea typeface="Times New Roman" pitchFamily="-84" charset="0"/>
              <a:cs typeface="Times New Roman" pitchFamily="-84" charset="0"/>
            </a:endParaRPr>
          </a:p>
          <a:p>
            <a:r>
              <a:rPr lang="en-US" dirty="0">
                <a:ea typeface="Times New Roman" pitchFamily="-84" charset="0"/>
                <a:cs typeface="Times New Roman" pitchFamily="-84" charset="0"/>
              </a:rPr>
              <a:t>Tends to rely on a more global view</a:t>
            </a:r>
          </a:p>
        </p:txBody>
      </p:sp>
    </p:spTree>
    <p:extLst>
      <p:ext uri="{BB962C8B-B14F-4D97-AF65-F5344CB8AC3E}">
        <p14:creationId xmlns:p14="http://schemas.microsoft.com/office/powerpoint/2010/main" val="2084617690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UChicago Palette">
      <a:dk1>
        <a:srgbClr val="000000"/>
      </a:dk1>
      <a:lt1>
        <a:srgbClr val="FFFFFF"/>
      </a:lt1>
      <a:dk2>
        <a:srgbClr val="727372"/>
      </a:dk2>
      <a:lt2>
        <a:srgbClr val="D8D9D8"/>
      </a:lt2>
      <a:accent1>
        <a:srgbClr val="800000"/>
      </a:accent1>
      <a:accent2>
        <a:srgbClr val="EAAA00"/>
      </a:accent2>
      <a:accent3>
        <a:srgbClr val="DE7C00"/>
      </a:accent3>
      <a:accent4>
        <a:srgbClr val="789D49"/>
      </a:accent4>
      <a:accent5>
        <a:srgbClr val="007396"/>
      </a:accent5>
      <a:accent6>
        <a:srgbClr val="59305F"/>
      </a:accent6>
      <a:hlink>
        <a:srgbClr val="002A3A"/>
      </a:hlink>
      <a:folHlink>
        <a:srgbClr val="41273B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Theme">
  <a:themeElements>
    <a:clrScheme name="UChicago Palette">
      <a:dk1>
        <a:srgbClr val="000000"/>
      </a:dk1>
      <a:lt1>
        <a:srgbClr val="FFFFFF"/>
      </a:lt1>
      <a:dk2>
        <a:srgbClr val="727372"/>
      </a:dk2>
      <a:lt2>
        <a:srgbClr val="D8D9D8"/>
      </a:lt2>
      <a:accent1>
        <a:srgbClr val="800000"/>
      </a:accent1>
      <a:accent2>
        <a:srgbClr val="EAAA00"/>
      </a:accent2>
      <a:accent3>
        <a:srgbClr val="DE7C00"/>
      </a:accent3>
      <a:accent4>
        <a:srgbClr val="789D49"/>
      </a:accent4>
      <a:accent5>
        <a:srgbClr val="007396"/>
      </a:accent5>
      <a:accent6>
        <a:srgbClr val="59305F"/>
      </a:accent6>
      <a:hlink>
        <a:srgbClr val="002A3A"/>
      </a:hlink>
      <a:folHlink>
        <a:srgbClr val="41273B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397</Words>
  <Application>Microsoft Macintosh PowerPoint</Application>
  <PresentationFormat>Widescreen</PresentationFormat>
  <Paragraphs>72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Adobe Garamond Pro</vt:lpstr>
      <vt:lpstr>Arial</vt:lpstr>
      <vt:lpstr>Calibri</vt:lpstr>
      <vt:lpstr>Courier New</vt:lpstr>
      <vt:lpstr>Wingdings</vt:lpstr>
      <vt:lpstr>1_Office Theme</vt:lpstr>
      <vt:lpstr>3_Office Theme</vt:lpstr>
      <vt:lpstr>PowerPoint Presentation</vt:lpstr>
      <vt:lpstr>Learning Objective</vt:lpstr>
      <vt:lpstr>Learning Objectives</vt:lpstr>
      <vt:lpstr>INTRUSION DETECTION</vt:lpstr>
      <vt:lpstr>Intrusion Detection</vt:lpstr>
      <vt:lpstr>Know Your Attacker</vt:lpstr>
      <vt:lpstr>Types of Intrusion Detection</vt:lpstr>
      <vt:lpstr>Simple IDS</vt:lpstr>
      <vt:lpstr>Statistical Analysis</vt:lpstr>
      <vt:lpstr>Rule-based Systems</vt:lpstr>
      <vt:lpstr>Using an IDS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Demonstration: Zeek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Modeling: Data Representation</dc:title>
  <dc:creator>Nick Feamster</dc:creator>
  <cp:lastModifiedBy>Nick Feamster</cp:lastModifiedBy>
  <cp:revision>36</cp:revision>
  <dcterms:created xsi:type="dcterms:W3CDTF">2020-10-19T14:29:47Z</dcterms:created>
  <dcterms:modified xsi:type="dcterms:W3CDTF">2020-11-30T16:10:05Z</dcterms:modified>
</cp:coreProperties>
</file>