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14"/>
  </p:notesMasterIdLst>
  <p:sldIdLst>
    <p:sldId id="2602" r:id="rId3"/>
    <p:sldId id="330" r:id="rId4"/>
    <p:sldId id="2608" r:id="rId5"/>
    <p:sldId id="2613" r:id="rId6"/>
    <p:sldId id="272" r:id="rId7"/>
    <p:sldId id="273" r:id="rId8"/>
    <p:sldId id="274" r:id="rId9"/>
    <p:sldId id="275" r:id="rId10"/>
    <p:sldId id="277" r:id="rId11"/>
    <p:sldId id="2614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EA31869-B49F-6349-BBD0-966D450994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D84D60-2037-F342-B7AC-AEA399F7FC9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1010" name="Text Box 2">
            <a:extLst>
              <a:ext uri="{FF2B5EF4-FFF2-40B4-BE49-F238E27FC236}">
                <a16:creationId xmlns:a16="http://schemas.microsoft.com/office/drawing/2014/main" id="{487BEA95-A646-3B4B-BE0E-A458350DB3C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ln/>
        </p:spPr>
      </p:sp>
      <p:sp>
        <p:nvSpPr>
          <p:cNvPr id="171011" name="Text Box 3">
            <a:extLst>
              <a:ext uri="{FF2B5EF4-FFF2-40B4-BE49-F238E27FC236}">
                <a16:creationId xmlns:a16="http://schemas.microsoft.com/office/drawing/2014/main" id="{D7E69BB5-9995-5845-9984-7F3F424F9AE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7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Evasion </a:t>
            </a:r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and Adversarial ML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Evasion </a:t>
            </a:r>
            <a:r>
              <a:rPr lang="en-US"/>
              <a:t>in Cybersecurity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4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9A2F535F-2E67-B344-9BEC-905C2B067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31788"/>
            <a:ext cx="8688388" cy="1060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89613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fi-FI" altLang="en-US" dirty="0" err="1"/>
              <a:t>Evasion</a:t>
            </a:r>
            <a:r>
              <a:rPr lang="fi-FI" altLang="en-US" dirty="0"/>
              <a:t> of </a:t>
            </a:r>
            <a:r>
              <a:rPr lang="fi-FI" altLang="en-US" dirty="0" err="1"/>
              <a:t>Spam</a:t>
            </a:r>
            <a:r>
              <a:rPr lang="fi-FI" altLang="en-US" dirty="0"/>
              <a:t> </a:t>
            </a:r>
            <a:r>
              <a:rPr lang="fi-FI" altLang="en-US" dirty="0" err="1"/>
              <a:t>Filters</a:t>
            </a:r>
            <a:endParaRPr lang="fi-FI" altLang="en-US" dirty="0"/>
          </a:p>
        </p:txBody>
      </p:sp>
      <p:pic>
        <p:nvPicPr>
          <p:cNvPr id="169988" name="Picture 4">
            <a:extLst>
              <a:ext uri="{FF2B5EF4-FFF2-40B4-BE49-F238E27FC236}">
                <a16:creationId xmlns:a16="http://schemas.microsoft.com/office/drawing/2014/main" id="{E4AA2896-F74C-C24D-A953-3FC69204F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27188"/>
            <a:ext cx="41148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9990" name="Picture 6">
            <a:extLst>
              <a:ext uri="{FF2B5EF4-FFF2-40B4-BE49-F238E27FC236}">
                <a16:creationId xmlns:a16="http://schemas.microsoft.com/office/drawing/2014/main" id="{D9C90107-B8F8-3A45-9C6A-FF94946B9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93988"/>
            <a:ext cx="3505200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9991" name="Text Box 7">
            <a:extLst>
              <a:ext uri="{FF2B5EF4-FFF2-40B4-BE49-F238E27FC236}">
                <a16:creationId xmlns:a16="http://schemas.microsoft.com/office/drawing/2014/main" id="{AB4AA1E7-7535-244F-95E7-018AA9F97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6262688"/>
            <a:ext cx="2735263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i-FI" altLang="en-US" sz="2500">
                <a:solidFill>
                  <a:srgbClr val="000000"/>
                </a:solidFill>
              </a:rPr>
              <a:t>...even mp3s!</a:t>
            </a:r>
          </a:p>
        </p:txBody>
      </p:sp>
      <p:sp>
        <p:nvSpPr>
          <p:cNvPr id="169992" name="Text Box 8">
            <a:extLst>
              <a:ext uri="{FF2B5EF4-FFF2-40B4-BE49-F238E27FC236}">
                <a16:creationId xmlns:a16="http://schemas.microsoft.com/office/drawing/2014/main" id="{9B8E7962-32EE-6746-AFDC-EE23B9715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855789"/>
            <a:ext cx="1036638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92113" indent="-196850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87375" indent="-195263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82638" indent="-195263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79488" indent="-196850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i-FI" altLang="en-US" sz="2500" b="1">
                <a:solidFill>
                  <a:srgbClr val="000000"/>
                </a:solidFill>
              </a:rPr>
              <a:t>PDFs</a:t>
            </a:r>
          </a:p>
        </p:txBody>
      </p:sp>
      <p:sp>
        <p:nvSpPr>
          <p:cNvPr id="169993" name="Text Box 9">
            <a:extLst>
              <a:ext uri="{FF2B5EF4-FFF2-40B4-BE49-F238E27FC236}">
                <a16:creationId xmlns:a16="http://schemas.microsoft.com/office/drawing/2014/main" id="{5DC93341-62A7-534A-BA25-77101E6F7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5394325"/>
            <a:ext cx="16351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4" name="Text Box 10">
            <a:extLst>
              <a:ext uri="{FF2B5EF4-FFF2-40B4-BE49-F238E27FC236}">
                <a16:creationId xmlns:a16="http://schemas.microsoft.com/office/drawing/2014/main" id="{6C3B3B4C-B761-E946-8887-B42F1FBC9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770189"/>
            <a:ext cx="2713038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i-FI" altLang="en-US" sz="2500" b="1">
                <a:solidFill>
                  <a:srgbClr val="000000"/>
                </a:solidFill>
              </a:rPr>
              <a:t>Excel sheets</a:t>
            </a:r>
          </a:p>
        </p:txBody>
      </p:sp>
      <p:sp>
        <p:nvSpPr>
          <p:cNvPr id="169995" name="Text Box 11">
            <a:extLst>
              <a:ext uri="{FF2B5EF4-FFF2-40B4-BE49-F238E27FC236}">
                <a16:creationId xmlns:a16="http://schemas.microsoft.com/office/drawing/2014/main" id="{D23A4684-4B53-D04B-B848-1703A8C20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370388"/>
            <a:ext cx="27130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i-FI" altLang="en-US" sz="2500" b="1">
                <a:solidFill>
                  <a:srgbClr val="000000"/>
                </a:solidFill>
              </a:rPr>
              <a:t>Images</a:t>
            </a:r>
          </a:p>
        </p:txBody>
      </p:sp>
      <p:pic>
        <p:nvPicPr>
          <p:cNvPr id="169989" name="Picture 5">
            <a:extLst>
              <a:ext uri="{FF2B5EF4-FFF2-40B4-BE49-F238E27FC236}">
                <a16:creationId xmlns:a16="http://schemas.microsoft.com/office/drawing/2014/main" id="{F6575900-87A1-FD46-BBBB-8D39081B6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4751388"/>
            <a:ext cx="4900613" cy="142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593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25961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security mindset when thinking about attack models</a:t>
            </a:r>
          </a:p>
          <a:p>
            <a:endParaRPr lang="en-US" dirty="0"/>
          </a:p>
          <a:p>
            <a:r>
              <a:rPr lang="en-US" dirty="0"/>
              <a:t>Learn about how cybersecurity models have been evaded in the past</a:t>
            </a:r>
          </a:p>
          <a:p>
            <a:endParaRPr lang="en-US" dirty="0"/>
          </a:p>
          <a:p>
            <a:r>
              <a:rPr lang="en-US" dirty="0"/>
              <a:t>Learn about attacks on modern ML systems, and defenses against those attacks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438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Mindset</a:t>
            </a:r>
          </a:p>
        </p:txBody>
      </p:sp>
    </p:spTree>
    <p:extLst>
      <p:ext uri="{BB962C8B-B14F-4D97-AF65-F5344CB8AC3E}">
        <p14:creationId xmlns:p14="http://schemas.microsoft.com/office/powerpoint/2010/main" val="205640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“Know your enemy.”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Motives?</a:t>
            </a:r>
          </a:p>
          <a:p>
            <a:endParaRPr lang="en-US"/>
          </a:p>
          <a:p>
            <a:r>
              <a:rPr lang="en-US"/>
              <a:t>Capabilities?</a:t>
            </a:r>
          </a:p>
          <a:p>
            <a:endParaRPr lang="en-US"/>
          </a:p>
          <a:p>
            <a:r>
              <a:rPr lang="en-US"/>
              <a:t>Degrees of access?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1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Security Mindset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an attacker</a:t>
            </a:r>
          </a:p>
          <a:p>
            <a:pPr lvl="1"/>
            <a:r>
              <a:rPr lang="en-US" dirty="0"/>
              <a:t>Understand techniques for circumventing security.</a:t>
            </a:r>
          </a:p>
          <a:p>
            <a:pPr lvl="1"/>
            <a:r>
              <a:rPr lang="en-US" dirty="0"/>
              <a:t>Look for ways security can break, </a:t>
            </a:r>
            <a:br>
              <a:rPr lang="en-US" dirty="0"/>
            </a:br>
            <a:r>
              <a:rPr lang="en-US" dirty="0"/>
              <a:t>not reasons why it won’t.</a:t>
            </a:r>
          </a:p>
          <a:p>
            <a:r>
              <a:rPr lang="en-US" dirty="0"/>
              <a:t>Thinking like a defender</a:t>
            </a:r>
          </a:p>
          <a:p>
            <a:pPr lvl="1"/>
            <a:r>
              <a:rPr lang="en-US" dirty="0"/>
              <a:t>Know what you’re defending, and against whom.</a:t>
            </a:r>
          </a:p>
          <a:p>
            <a:pPr lvl="1"/>
            <a:r>
              <a:rPr lang="en-US" dirty="0"/>
              <a:t>Weigh benefits vs. costs:</a:t>
            </a:r>
            <a:br>
              <a:rPr lang="en-US" dirty="0"/>
            </a:br>
            <a:r>
              <a:rPr lang="en-US" dirty="0"/>
              <a:t>No system is ever completely secure.</a:t>
            </a:r>
          </a:p>
          <a:p>
            <a:pPr lvl="1"/>
            <a:r>
              <a:rPr lang="en-US" dirty="0"/>
              <a:t>“Rational paranoia!”</a:t>
            </a:r>
          </a:p>
        </p:txBody>
      </p:sp>
    </p:spTree>
    <p:extLst>
      <p:ext uri="{BB962C8B-B14F-4D97-AF65-F5344CB8AC3E}">
        <p14:creationId xmlns:p14="http://schemas.microsoft.com/office/powerpoint/2010/main" val="400104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High-Level Approaches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2122" y="3312934"/>
            <a:ext cx="2901756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67" b="1" dirty="0"/>
              <a:t>Attacks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1971" y="3312934"/>
            <a:ext cx="353013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867" b="1" dirty="0"/>
              <a:t>Defenses</a:t>
            </a:r>
          </a:p>
        </p:txBody>
      </p:sp>
      <p:sp>
        <p:nvSpPr>
          <p:cNvPr id="6" name="Curved Down Arrow 5"/>
          <p:cNvSpPr/>
          <p:nvPr/>
        </p:nvSpPr>
        <p:spPr>
          <a:xfrm>
            <a:off x="2669721" y="1540328"/>
            <a:ext cx="7112000" cy="16500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10800000">
            <a:off x="2364922" y="4233684"/>
            <a:ext cx="7112000" cy="16500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3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Study Attacks?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Identify vulnerabilities so they can be fixed.</a:t>
            </a:r>
          </a:p>
          <a:p>
            <a:r>
              <a:rPr lang="en-US" sz="3200" dirty="0"/>
              <a:t>Create incentives for vendors to be careful.</a:t>
            </a:r>
          </a:p>
          <a:p>
            <a:r>
              <a:rPr lang="en-US" sz="3200" dirty="0"/>
              <a:t>Learn about new classes of threats.</a:t>
            </a:r>
          </a:p>
          <a:p>
            <a:pPr lvl="1"/>
            <a:r>
              <a:rPr lang="en-US" sz="2800" dirty="0"/>
              <a:t>Determine what we need to defend against.</a:t>
            </a:r>
          </a:p>
          <a:p>
            <a:pPr lvl="1"/>
            <a:r>
              <a:rPr lang="en-US" sz="2800" dirty="0"/>
              <a:t>Help designers build stronger systems.</a:t>
            </a:r>
          </a:p>
          <a:p>
            <a:pPr lvl="1"/>
            <a:r>
              <a:rPr lang="en-US" sz="2800" dirty="0"/>
              <a:t>Help users more accurately evaluate risk.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1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Thinking as a Defender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Security policy</a:t>
            </a:r>
          </a:p>
          <a:p>
            <a:pPr lvl="1"/>
            <a:r>
              <a:rPr lang="en-US" dirty="0"/>
              <a:t>What are we trying to protect?</a:t>
            </a:r>
          </a:p>
          <a:p>
            <a:pPr lvl="1"/>
            <a:r>
              <a:rPr lang="en-US" dirty="0"/>
              <a:t>What properties are we trying to enforce?</a:t>
            </a:r>
          </a:p>
          <a:p>
            <a:r>
              <a:rPr lang="en-US" dirty="0"/>
              <a:t>Threat model </a:t>
            </a:r>
          </a:p>
          <a:p>
            <a:pPr lvl="1"/>
            <a:r>
              <a:rPr lang="en-US" dirty="0"/>
              <a:t>Who are the attackers? Capabilities? Motivations?</a:t>
            </a:r>
          </a:p>
          <a:p>
            <a:pPr lvl="1"/>
            <a:r>
              <a:rPr lang="en-US" dirty="0"/>
              <a:t>What kind of attack are we trying  to prevent?</a:t>
            </a:r>
          </a:p>
          <a:p>
            <a:r>
              <a:rPr lang="en-US" dirty="0"/>
              <a:t>Risk assessment</a:t>
            </a:r>
          </a:p>
          <a:p>
            <a:pPr lvl="1"/>
            <a:r>
              <a:rPr lang="en-US" dirty="0"/>
              <a:t>What are the weaknesses of the system?</a:t>
            </a:r>
          </a:p>
          <a:p>
            <a:pPr lvl="1"/>
            <a:r>
              <a:rPr lang="en-US" dirty="0"/>
              <a:t>What will successful attacks cost us?</a:t>
            </a:r>
          </a:p>
          <a:p>
            <a:pPr lvl="1"/>
            <a:r>
              <a:rPr lang="en-US" dirty="0"/>
              <a:t>How likely?</a:t>
            </a:r>
          </a:p>
          <a:p>
            <a:r>
              <a:rPr lang="en-US" dirty="0"/>
              <a:t>Countermeasures</a:t>
            </a:r>
          </a:p>
          <a:p>
            <a:pPr lvl="1"/>
            <a:r>
              <a:rPr lang="en-US" dirty="0"/>
              <a:t>Costs vs. benefits?</a:t>
            </a:r>
          </a:p>
          <a:p>
            <a:pPr lvl="1"/>
            <a:r>
              <a:rPr lang="en-US" dirty="0"/>
              <a:t>Technical vs. nontechnical?</a:t>
            </a:r>
          </a:p>
        </p:txBody>
      </p:sp>
      <p:sp>
        <p:nvSpPr>
          <p:cNvPr id="4" name="Rectangle 3"/>
          <p:cNvSpPr/>
          <p:nvPr/>
        </p:nvSpPr>
        <p:spPr>
          <a:xfrm>
            <a:off x="7952921" y="2411186"/>
            <a:ext cx="3962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en-US" sz="3200" dirty="0"/>
              <a:t>Challenge is to think rationally and rigorously about risk.</a:t>
            </a:r>
            <a:br>
              <a:rPr lang="en-US" sz="3200" dirty="0"/>
            </a:br>
            <a:r>
              <a:rPr lang="en-US" sz="3200" i="1" dirty="0"/>
              <a:t>Rational paranoia.</a:t>
            </a:r>
          </a:p>
        </p:txBody>
      </p:sp>
    </p:spTree>
    <p:extLst>
      <p:ext uri="{BB962C8B-B14F-4D97-AF65-F5344CB8AC3E}">
        <p14:creationId xmlns:p14="http://schemas.microsoft.com/office/powerpoint/2010/main" val="42062864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280</Words>
  <Application>Microsoft Macintosh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Garamond Pro</vt:lpstr>
      <vt:lpstr>Arial</vt:lpstr>
      <vt:lpstr>Calibri</vt:lpstr>
      <vt:lpstr>Wingdings</vt:lpstr>
      <vt:lpstr>1_Office Theme</vt:lpstr>
      <vt:lpstr>3_Office Theme</vt:lpstr>
      <vt:lpstr>PowerPoint Presentation</vt:lpstr>
      <vt:lpstr>Learning Objective</vt:lpstr>
      <vt:lpstr>Learning Objectives</vt:lpstr>
      <vt:lpstr>Security Mindset</vt:lpstr>
      <vt:lpstr>“Know your enemy.”</vt:lpstr>
      <vt:lpstr>The Security Mindset</vt:lpstr>
      <vt:lpstr>High-Level Approaches</vt:lpstr>
      <vt:lpstr>Why Study Attacks?</vt:lpstr>
      <vt:lpstr>Thinking as a Defender</vt:lpstr>
      <vt:lpstr>Evasion in Cybersecurity</vt:lpstr>
      <vt:lpstr>Evasion of Spam Filters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29</cp:revision>
  <dcterms:created xsi:type="dcterms:W3CDTF">2020-10-19T14:29:47Z</dcterms:created>
  <dcterms:modified xsi:type="dcterms:W3CDTF">2020-11-30T16:30:07Z</dcterms:modified>
</cp:coreProperties>
</file>