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55" r:id="rId2"/>
    <p:sldMasterId id="2147483651" r:id="rId3"/>
  </p:sldMasterIdLst>
  <p:notesMasterIdLst>
    <p:notesMasterId r:id="rId5"/>
  </p:notesMasterIdLst>
  <p:handoutMasterIdLst>
    <p:handoutMasterId r:id="rId6"/>
  </p:handoutMasterIdLst>
  <p:sldIdLst>
    <p:sldId id="327" r:id="rId4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5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3B"/>
    <a:srgbClr val="800000"/>
    <a:srgbClr val="7F0000"/>
    <a:srgbClr val="154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84"/>
    <p:restoredTop sz="93609"/>
  </p:normalViewPr>
  <p:slideViewPr>
    <p:cSldViewPr snapToGrid="0" snapToObjects="1">
      <p:cViewPr varScale="1">
        <p:scale>
          <a:sx n="63" d="100"/>
          <a:sy n="63" d="100"/>
        </p:scale>
        <p:origin x="68" y="148"/>
      </p:cViewPr>
      <p:guideLst>
        <p:guide orient="horz" pos="1656"/>
        <p:guide pos="5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7" d="100"/>
          <a:sy n="127" d="100"/>
        </p:scale>
        <p:origin x="5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F3731F-F716-5242-B21A-2E0F1F29D6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A7CCE-FF39-9641-B2AA-D8CBEE85C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F894A-70DC-1344-8793-A2A3FB288CF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DE7CF-13BB-CC48-BA69-F4C8629B72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DBE1A-CAAB-2646-8292-A353D54398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CB099-CC5A-9147-A1BD-CF6AF83A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4BE61-C03A-824C-A357-AB09725BFA9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A70-B503-1645-A111-858C3E79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8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07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70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97758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345028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50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463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5783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18077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  <p:sldLayoutId id="2147483657" r:id="rId4"/>
    <p:sldLayoutId id="2147483659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 userDrawn="1">
          <p15:clr>
            <a:srgbClr val="F26B43"/>
          </p15:clr>
        </p15:guide>
        <p15:guide id="2" pos="52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24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8682C49-164B-EF45-9AB8-0CC87262B6A4}"/>
              </a:ext>
            </a:extLst>
          </p:cNvPr>
          <p:cNvGrpSpPr/>
          <p:nvPr/>
        </p:nvGrpSpPr>
        <p:grpSpPr>
          <a:xfrm>
            <a:off x="9122679" y="3002415"/>
            <a:ext cx="2379873" cy="1833912"/>
            <a:chOff x="2537460" y="1444323"/>
            <a:chExt cx="2240280" cy="9331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E86DE2-D770-0347-916D-DD0AC3062C46}"/>
                </a:ext>
              </a:extLst>
            </p:cNvPr>
            <p:cNvSpPr/>
            <p:nvPr/>
          </p:nvSpPr>
          <p:spPr>
            <a:xfrm>
              <a:off x="2537460" y="1444323"/>
              <a:ext cx="2240280" cy="390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Deployment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E57660-43FC-8A44-8043-C10FB1545BC1}"/>
                </a:ext>
              </a:extLst>
            </p:cNvPr>
            <p:cNvSpPr/>
            <p:nvPr/>
          </p:nvSpPr>
          <p:spPr>
            <a:xfrm>
              <a:off x="2537460" y="1834987"/>
              <a:ext cx="2240280" cy="5424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Performance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Evasion and attacks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Model Drift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Impact on stakeholders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5F27CD6-E966-40B3-83B6-59C01C146DA9}"/>
              </a:ext>
            </a:extLst>
          </p:cNvPr>
          <p:cNvGrpSpPr/>
          <p:nvPr/>
        </p:nvGrpSpPr>
        <p:grpSpPr>
          <a:xfrm>
            <a:off x="6174260" y="3019324"/>
            <a:ext cx="2921916" cy="1837944"/>
            <a:chOff x="6174260" y="3019324"/>
            <a:chExt cx="2921916" cy="183794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C9F1B78-0C81-104D-B52D-DB6A0FD8453C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55A74D-D0BF-1644-95CC-85F1F54E13E8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Modeling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95D29CC-01C3-4643-96B3-42E682A7D55A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Efficiency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Accuracy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Interpretability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Adversarial resistance</a:t>
                </a:r>
              </a:p>
            </p:txBody>
          </p:sp>
        </p:grpSp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E59032F9-AEB3-194D-9B50-C5B0D0C27507}"/>
                </a:ext>
              </a:extLst>
            </p:cNvPr>
            <p:cNvSpPr/>
            <p:nvPr/>
          </p:nvSpPr>
          <p:spPr>
            <a:xfrm>
              <a:off x="8554674" y="3831748"/>
              <a:ext cx="541502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5807A5-7EFF-43E0-B385-F437E23B7D6C}"/>
              </a:ext>
            </a:extLst>
          </p:cNvPr>
          <p:cNvGrpSpPr/>
          <p:nvPr/>
        </p:nvGrpSpPr>
        <p:grpSpPr>
          <a:xfrm>
            <a:off x="2119973" y="157291"/>
            <a:ext cx="2823827" cy="1379266"/>
            <a:chOff x="2119973" y="316759"/>
            <a:chExt cx="2823827" cy="183390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5F54D92-861F-9741-B794-3D86FAA2B2F7}"/>
                </a:ext>
              </a:extLst>
            </p:cNvPr>
            <p:cNvSpPr/>
            <p:nvPr/>
          </p:nvSpPr>
          <p:spPr>
            <a:xfrm>
              <a:off x="2119974" y="316759"/>
              <a:ext cx="2823826" cy="747324"/>
            </a:xfrm>
            <a:prstGeom prst="rect">
              <a:avLst/>
            </a:prstGeom>
            <a:solidFill>
              <a:srgbClr val="002B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Adversaries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AC5FD96-E831-3A47-B9EC-A60EFE0AB863}"/>
                </a:ext>
              </a:extLst>
            </p:cNvPr>
            <p:cNvSpPr/>
            <p:nvPr/>
          </p:nvSpPr>
          <p:spPr>
            <a:xfrm>
              <a:off x="2119973" y="1064082"/>
              <a:ext cx="2823826" cy="1086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Attacker’s goals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Attacker’s capabilities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Robustness of model/feature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661297-5F5E-4B55-A21E-FC73C895E923}"/>
              </a:ext>
            </a:extLst>
          </p:cNvPr>
          <p:cNvGrpSpPr/>
          <p:nvPr/>
        </p:nvGrpSpPr>
        <p:grpSpPr>
          <a:xfrm>
            <a:off x="7413333" y="157291"/>
            <a:ext cx="2823827" cy="1379266"/>
            <a:chOff x="7413333" y="398039"/>
            <a:chExt cx="2823827" cy="183390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F142F1A-6051-4215-8D30-16CD3077F60B}"/>
                </a:ext>
              </a:extLst>
            </p:cNvPr>
            <p:cNvSpPr/>
            <p:nvPr/>
          </p:nvSpPr>
          <p:spPr>
            <a:xfrm>
              <a:off x="7413334" y="398039"/>
              <a:ext cx="2823826" cy="747324"/>
            </a:xfrm>
            <a:prstGeom prst="rect">
              <a:avLst/>
            </a:prstGeom>
            <a:solidFill>
              <a:srgbClr val="002B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Ethics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19AE1D-FE36-478F-9FAF-D8C563E273D4}"/>
                </a:ext>
              </a:extLst>
            </p:cNvPr>
            <p:cNvSpPr/>
            <p:nvPr/>
          </p:nvSpPr>
          <p:spPr>
            <a:xfrm>
              <a:off x="7413333" y="1145362"/>
              <a:ext cx="2823826" cy="1086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Privacy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Fairness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Transparency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17A21C7-DD84-4DBC-A7C8-A54CC335A8C1}"/>
              </a:ext>
            </a:extLst>
          </p:cNvPr>
          <p:cNvSpPr txBox="1"/>
          <p:nvPr/>
        </p:nvSpPr>
        <p:spPr>
          <a:xfrm>
            <a:off x="8252821" y="190762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4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AF923C0-BD3D-476C-8424-8B22A5EBE3DF}"/>
              </a:ext>
            </a:extLst>
          </p:cNvPr>
          <p:cNvSpPr/>
          <p:nvPr/>
        </p:nvSpPr>
        <p:spPr>
          <a:xfrm rot="5400000">
            <a:off x="8677878" y="370022"/>
            <a:ext cx="274320" cy="274320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71B39E-184D-4E9F-B771-8ACDF8F92ED2}"/>
              </a:ext>
            </a:extLst>
          </p:cNvPr>
          <p:cNvSpPr txBox="1"/>
          <p:nvPr/>
        </p:nvSpPr>
        <p:spPr>
          <a:xfrm>
            <a:off x="2720032" y="190099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Modules 2 – 4</a:t>
            </a:r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C76E390B-CCDF-45B2-BCE9-3DF2DDC6F4AA}"/>
              </a:ext>
            </a:extLst>
          </p:cNvPr>
          <p:cNvSpPr/>
          <p:nvPr/>
        </p:nvSpPr>
        <p:spPr>
          <a:xfrm rot="5400000">
            <a:off x="3396880" y="363397"/>
            <a:ext cx="274320" cy="274320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589468-6867-42EB-872B-3AF59CE6C6AF}"/>
              </a:ext>
            </a:extLst>
          </p:cNvPr>
          <p:cNvSpPr txBox="1"/>
          <p:nvPr/>
        </p:nvSpPr>
        <p:spPr>
          <a:xfrm>
            <a:off x="5317465" y="521404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3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F096D117-F0C7-4CF4-9926-3C2F2947A46F}"/>
              </a:ext>
            </a:extLst>
          </p:cNvPr>
          <p:cNvSpPr/>
          <p:nvPr/>
        </p:nvSpPr>
        <p:spPr>
          <a:xfrm rot="5400000">
            <a:off x="5748284" y="2409998"/>
            <a:ext cx="274320" cy="5276088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DB00BC62-B12C-4638-A1C5-F0780B8158B5}"/>
              </a:ext>
            </a:extLst>
          </p:cNvPr>
          <p:cNvSpPr/>
          <p:nvPr/>
        </p:nvSpPr>
        <p:spPr>
          <a:xfrm rot="5400000">
            <a:off x="11074872" y="4349213"/>
            <a:ext cx="1399032" cy="5171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row: Bent 56">
            <a:extLst>
              <a:ext uri="{FF2B5EF4-FFF2-40B4-BE49-F238E27FC236}">
                <a16:creationId xmlns:a16="http://schemas.microsoft.com/office/drawing/2014/main" id="{E6A84F17-1E70-4900-8155-7491F7D5D0AF}"/>
              </a:ext>
            </a:extLst>
          </p:cNvPr>
          <p:cNvSpPr/>
          <p:nvPr/>
        </p:nvSpPr>
        <p:spPr>
          <a:xfrm rot="10800000">
            <a:off x="1909428" y="5393638"/>
            <a:ext cx="10058400" cy="5171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6C7C613-C7B6-4903-9845-373985A96211}"/>
              </a:ext>
            </a:extLst>
          </p:cNvPr>
          <p:cNvGrpSpPr/>
          <p:nvPr/>
        </p:nvGrpSpPr>
        <p:grpSpPr>
          <a:xfrm>
            <a:off x="3225650" y="3019324"/>
            <a:ext cx="2921916" cy="1837944"/>
            <a:chOff x="6174260" y="3019324"/>
            <a:chExt cx="2921916" cy="183794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F8DE7CA-C83E-4781-843B-EF3E32D21370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2EE295B-9AEE-487D-AF4F-144E589627C9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Data Representation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B9A574-F17B-4038-A5BB-D8811E28346F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Data cleaning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Missing data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Feature selection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Consider fairness</a:t>
                </a:r>
              </a:p>
            </p:txBody>
          </p:sp>
        </p:grpSp>
        <p:sp>
          <p:nvSpPr>
            <p:cNvPr id="63" name="Right Arrow 41">
              <a:extLst>
                <a:ext uri="{FF2B5EF4-FFF2-40B4-BE49-F238E27FC236}">
                  <a16:creationId xmlns:a16="http://schemas.microsoft.com/office/drawing/2014/main" id="{5D59B9AE-0E5E-402F-9AD3-803FE43F04B2}"/>
                </a:ext>
              </a:extLst>
            </p:cNvPr>
            <p:cNvSpPr/>
            <p:nvPr/>
          </p:nvSpPr>
          <p:spPr>
            <a:xfrm>
              <a:off x="8554674" y="3831748"/>
              <a:ext cx="541502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4DEE752-FA1A-4982-8412-C237B38F0AD9}"/>
              </a:ext>
            </a:extLst>
          </p:cNvPr>
          <p:cNvGrpSpPr/>
          <p:nvPr/>
        </p:nvGrpSpPr>
        <p:grpSpPr>
          <a:xfrm>
            <a:off x="277036" y="3019324"/>
            <a:ext cx="2921916" cy="1837944"/>
            <a:chOff x="6174260" y="3019324"/>
            <a:chExt cx="2921916" cy="183794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0D9A305-2310-4631-9192-A1E5457FB433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24A3DD8-00F5-4FBD-AB49-B34B6DB1C6E7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Identify Goals &amp; Collect Data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A0026C1-A3D6-4ADF-A713-80204DE899B6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Pinpoint needs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Data acquisition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Data labeling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Data exploration</a:t>
                </a:r>
              </a:p>
            </p:txBody>
          </p:sp>
        </p:grpSp>
        <p:sp>
          <p:nvSpPr>
            <p:cNvPr id="68" name="Right Arrow 41">
              <a:extLst>
                <a:ext uri="{FF2B5EF4-FFF2-40B4-BE49-F238E27FC236}">
                  <a16:creationId xmlns:a16="http://schemas.microsoft.com/office/drawing/2014/main" id="{48E81C03-4F7D-48D8-AAA2-43D65DEB762D}"/>
                </a:ext>
              </a:extLst>
            </p:cNvPr>
            <p:cNvSpPr/>
            <p:nvPr/>
          </p:nvSpPr>
          <p:spPr>
            <a:xfrm>
              <a:off x="8554674" y="3831748"/>
              <a:ext cx="541502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6691AED-A69D-4E52-B9B7-F46934A43E86}"/>
              </a:ext>
            </a:extLst>
          </p:cNvPr>
          <p:cNvSpPr txBox="1"/>
          <p:nvPr/>
        </p:nvSpPr>
        <p:spPr>
          <a:xfrm>
            <a:off x="6795077" y="23051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1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7CD63CAB-7280-4C41-8F13-5B8C4A4B7FD7}"/>
              </a:ext>
            </a:extLst>
          </p:cNvPr>
          <p:cNvSpPr/>
          <p:nvPr/>
        </p:nvSpPr>
        <p:spPr>
          <a:xfrm rot="-5400000">
            <a:off x="7227092" y="1675696"/>
            <a:ext cx="274320" cy="233172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3305B9-B2A6-4CE1-8868-E225789424C8}"/>
              </a:ext>
            </a:extLst>
          </p:cNvPr>
          <p:cNvSpPr txBox="1"/>
          <p:nvPr/>
        </p:nvSpPr>
        <p:spPr>
          <a:xfrm>
            <a:off x="2368853" y="23051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2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33FC5B2B-79A8-4EBB-889B-BB194FA5DA3F}"/>
              </a:ext>
            </a:extLst>
          </p:cNvPr>
          <p:cNvSpPr/>
          <p:nvPr/>
        </p:nvSpPr>
        <p:spPr>
          <a:xfrm rot="-5400000">
            <a:off x="2799672" y="203511"/>
            <a:ext cx="274320" cy="5276088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Bent 74">
            <a:extLst>
              <a:ext uri="{FF2B5EF4-FFF2-40B4-BE49-F238E27FC236}">
                <a16:creationId xmlns:a16="http://schemas.microsoft.com/office/drawing/2014/main" id="{E059CF04-4171-4FAF-ACD7-A364D61604E6}"/>
              </a:ext>
            </a:extLst>
          </p:cNvPr>
          <p:cNvSpPr/>
          <p:nvPr/>
        </p:nvSpPr>
        <p:spPr>
          <a:xfrm rot="16200000">
            <a:off x="1098783" y="5103364"/>
            <a:ext cx="960120" cy="5212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2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66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Office Theme</vt:lpstr>
      <vt:lpstr>2_Office Theme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Kolber</dc:creator>
  <cp:lastModifiedBy>Blase Ur</cp:lastModifiedBy>
  <cp:revision>224</cp:revision>
  <cp:lastPrinted>2019-10-22T16:35:22Z</cp:lastPrinted>
  <dcterms:created xsi:type="dcterms:W3CDTF">2019-10-07T15:32:39Z</dcterms:created>
  <dcterms:modified xsi:type="dcterms:W3CDTF">2021-02-08T23:58:17Z</dcterms:modified>
</cp:coreProperties>
</file>