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5" r:id="rId2"/>
    <p:sldId id="368" r:id="rId3"/>
    <p:sldId id="403" r:id="rId4"/>
    <p:sldId id="458" r:id="rId5"/>
    <p:sldId id="463" r:id="rId6"/>
    <p:sldId id="460" r:id="rId7"/>
    <p:sldId id="578" r:id="rId8"/>
    <p:sldId id="26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4"/>
    <p:restoredTop sz="94686"/>
  </p:normalViewPr>
  <p:slideViewPr>
    <p:cSldViewPr snapToGrid="0" snapToObjects="1">
      <p:cViewPr varScale="1">
        <p:scale>
          <a:sx n="157" d="100"/>
          <a:sy n="157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ABA4F-8584-FC4D-A7FB-0E68FC6C51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422209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for Cybersecurity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University of Chicago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41436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7FD4-3AE8-4547-8D9C-FDBA0E1F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368" y="0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4589-6255-984D-AB50-D4777C37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368" y="1536290"/>
            <a:ext cx="6586489" cy="42899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Neubauer Professor Nick Feamster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Network Performance and Security</a:t>
            </a:r>
          </a:p>
          <a:p>
            <a:pPr lvl="1"/>
            <a:r>
              <a:rPr lang="en-US" dirty="0"/>
              <a:t>Data-Driven Approach</a:t>
            </a:r>
          </a:p>
          <a:p>
            <a:pPr lvl="1"/>
            <a:r>
              <a:rPr lang="en-US" dirty="0"/>
              <a:t>Measurement, Inference, Telemetry</a:t>
            </a:r>
          </a:p>
          <a:p>
            <a:endParaRPr lang="en-US" sz="2400" dirty="0"/>
          </a:p>
          <a:p>
            <a:r>
              <a:rPr lang="en-US" sz="2400" b="1" dirty="0"/>
              <a:t>Applications of Machine Learning</a:t>
            </a:r>
          </a:p>
          <a:p>
            <a:pPr lvl="1"/>
            <a:r>
              <a:rPr lang="en-US" sz="1600" dirty="0"/>
              <a:t>Performance analysis and prediction</a:t>
            </a:r>
          </a:p>
          <a:p>
            <a:pPr lvl="1"/>
            <a:r>
              <a:rPr lang="en-US" sz="1600" dirty="0"/>
              <a:t>Automated provisioning and troubleshooting</a:t>
            </a:r>
          </a:p>
          <a:p>
            <a:pPr lvl="1"/>
            <a:r>
              <a:rPr lang="en-US" sz="1600" dirty="0"/>
              <a:t>Anomaly detection</a:t>
            </a:r>
          </a:p>
          <a:p>
            <a:pPr lvl="1"/>
            <a:r>
              <a:rPr lang="en-US" sz="1600" dirty="0"/>
              <a:t>Intrusion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8AEA9-F1F8-6E49-A2F8-4DB690CA6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468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640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97D5-A560-B243-8187-AAF51EC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Cybersecurity Problems </a:t>
            </a:r>
            <a:br>
              <a:rPr lang="en-US" dirty="0"/>
            </a:br>
            <a:r>
              <a:rPr lang="en-US" dirty="0"/>
              <a:t>Involve Large-Scale Predictive Analytics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6A3F4EC4-81E0-3A48-A9F8-7753A4357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  <p:extLst>
      <p:ext uri="{BB962C8B-B14F-4D97-AF65-F5344CB8AC3E}">
        <p14:creationId xmlns:p14="http://schemas.microsoft.com/office/powerpoint/2010/main" val="71616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E910-1D24-B74B-BE67-63B83F4C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Application-Layer </a:t>
            </a:r>
            <a:r>
              <a:rPr lang="en-US" dirty="0" err="1"/>
              <a:t>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8DA4-9DBA-8843-BF33-CC132E783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1"/>
                </a:solidFill>
              </a:rPr>
              <a:t>Conventional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Volumetric</a:t>
            </a:r>
          </a:p>
          <a:p>
            <a:pPr lvl="1"/>
            <a:r>
              <a:rPr lang="en-US" altLang="en-US" dirty="0"/>
              <a:t>Send high volumes of traffic towards victim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Modern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attacks: Application-layer, low-volume</a:t>
            </a:r>
          </a:p>
          <a:p>
            <a:pPr lvl="1"/>
            <a:r>
              <a:rPr lang="en-US" altLang="en-US" dirty="0"/>
              <a:t>Exploit network traffic that can consume an </a:t>
            </a:r>
            <a:r>
              <a:rPr lang="en-US" altLang="en-US" dirty="0" err="1"/>
              <a:t>aysmmetric</a:t>
            </a:r>
            <a:r>
              <a:rPr lang="en-US" altLang="en-US" dirty="0"/>
              <a:t> amount of resources</a:t>
            </a:r>
          </a:p>
          <a:p>
            <a:pPr lvl="1"/>
            <a:r>
              <a:rPr lang="en-US" altLang="en-US" dirty="0"/>
              <a:t>SSL handshakes, DNS traffic (“amplification attacks”), Database operations</a:t>
            </a:r>
          </a:p>
          <a:p>
            <a:r>
              <a:rPr lang="en-US" altLang="en-US" b="1" dirty="0">
                <a:solidFill>
                  <a:schemeClr val="accent1"/>
                </a:solidFill>
              </a:rPr>
              <a:t>Challenge</a:t>
            </a:r>
            <a:r>
              <a:rPr lang="en-US" altLang="en-US" b="1" dirty="0">
                <a:solidFill>
                  <a:srgbClr val="FF0000"/>
                </a:solidFill>
              </a:rPr>
              <a:t>:</a:t>
            </a:r>
            <a:r>
              <a:rPr lang="en-US" altLang="en-US" dirty="0"/>
              <a:t> Simply counting traffic volumes will not suffice.</a:t>
            </a:r>
          </a:p>
        </p:txBody>
      </p:sp>
    </p:spTree>
    <p:extLst>
      <p:ext uri="{BB962C8B-B14F-4D97-AF65-F5344CB8AC3E}">
        <p14:creationId xmlns:p14="http://schemas.microsoft.com/office/powerpoint/2010/main" val="356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F78A-729E-644E-AAFE-E9E5E41E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E2A2-5EBC-DC4E-A0E4-5EA44CD9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Goal:</a:t>
            </a:r>
            <a:r>
              <a:rPr lang="en-US" altLang="en-US" sz="2600" dirty="0"/>
              <a:t> Automated rule provisioning, automation, optimization</a:t>
            </a:r>
            <a:br>
              <a:rPr lang="en-US" altLang="en-US" sz="2600" dirty="0"/>
            </a:br>
            <a:endParaRPr lang="en-US" altLang="en-US" sz="2600" dirty="0"/>
          </a:p>
          <a:p>
            <a:pPr>
              <a:lnSpc>
                <a:spcPct val="90000"/>
              </a:lnSpc>
            </a:pPr>
            <a:r>
              <a:rPr lang="en-US" altLang="en-US" sz="2600" dirty="0"/>
              <a:t>Machine Learning Capabilities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Clustering techniques can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common idioms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Traffic analysis can help </a:t>
            </a:r>
            <a:r>
              <a:rPr lang="en-US" altLang="en-US" sz="2200" b="1" dirty="0">
                <a:solidFill>
                  <a:schemeClr val="accent1"/>
                </a:solidFill>
              </a:rPr>
              <a:t>identify “dead code”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Time-dependent dataset analysis can </a:t>
            </a:r>
            <a:r>
              <a:rPr lang="en-US" altLang="en-US" sz="2200" b="1" dirty="0">
                <a:solidFill>
                  <a:schemeClr val="accent1"/>
                </a:solidFill>
              </a:rPr>
              <a:t>predict</a:t>
            </a:r>
            <a:r>
              <a:rPr lang="en-US" altLang="en-US" sz="2200" dirty="0"/>
              <a:t> which ACLs are needed, and when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b="1" dirty="0">
                <a:solidFill>
                  <a:schemeClr val="accent1"/>
                </a:solidFill>
              </a:rPr>
              <a:t>Future:</a:t>
            </a:r>
            <a:r>
              <a:rPr lang="en-US" altLang="en-US" sz="2600" dirty="0"/>
              <a:t> Coupling with software-defined networks for “closed loop” automation</a:t>
            </a:r>
          </a:p>
        </p:txBody>
      </p:sp>
    </p:spTree>
    <p:extLst>
      <p:ext uri="{BB962C8B-B14F-4D97-AF65-F5344CB8AC3E}">
        <p14:creationId xmlns:p14="http://schemas.microsoft.com/office/powerpoint/2010/main" val="217117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CEF2-31FB-8444-8EDF-9E57481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4F75-AF52-CF45-B988-6875D66E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09" y="1733579"/>
            <a:ext cx="6883695" cy="3841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Determine when an employee is a “flight risk” or otherwise a risk for leaking data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Insight: Sometimes flight risk is preceded by changes in communication patterns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chemeClr val="accent1"/>
                </a:solidFill>
              </a:rPr>
              <a:t>Goal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  <a:r>
              <a:rPr lang="en-US" altLang="en-US" sz="2400" dirty="0"/>
              <a:t> Use data about communication patterns to detect probability of flight risk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Increase defenses (e.g., firewalling) if exfiltration could be predicted</a:t>
            </a:r>
            <a:br>
              <a:rPr lang="en-US" altLang="en-US" sz="2000" dirty="0"/>
            </a:br>
            <a:endParaRPr lang="en-US" altLang="en-US" sz="2000" dirty="0"/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C29D149D-8DBB-9040-BB71-3A485DEE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34" y="1639889"/>
            <a:ext cx="2980567" cy="426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01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326-CF47-0E45-A860-BF1CD951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Anomalies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0F042B-57DA-C644-8599-40B2740EB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67" y="2286414"/>
            <a:ext cx="8621115" cy="26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787AB6-8D7B-8849-9314-9C1180DCFF5A}"/>
              </a:ext>
            </a:extLst>
          </p:cNvPr>
          <p:cNvCxnSpPr/>
          <p:nvPr/>
        </p:nvCxnSpPr>
        <p:spPr>
          <a:xfrm>
            <a:off x="6382975" y="3088807"/>
            <a:ext cx="2556934" cy="0"/>
          </a:xfrm>
          <a:prstGeom prst="line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15BDCD-564F-6F46-917C-F3D48A0F8794}"/>
              </a:ext>
            </a:extLst>
          </p:cNvPr>
          <p:cNvCxnSpPr>
            <a:cxnSpLocks/>
          </p:cNvCxnSpPr>
          <p:nvPr/>
        </p:nvCxnSpPr>
        <p:spPr>
          <a:xfrm flipV="1">
            <a:off x="8431909" y="2250607"/>
            <a:ext cx="829733" cy="8382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B2F7B-599C-E844-A1FC-0F7DE3F88986}"/>
              </a:ext>
            </a:extLst>
          </p:cNvPr>
          <p:cNvSpPr txBox="1"/>
          <p:nvPr/>
        </p:nvSpPr>
        <p:spPr>
          <a:xfrm>
            <a:off x="9261642" y="1457943"/>
            <a:ext cx="2523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Congested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B1A4A-0F3E-3442-8B87-62F2F0BB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D0FC41-3D90-7442-A79C-171CC23CCA24}"/>
              </a:ext>
            </a:extLst>
          </p:cNvPr>
          <p:cNvSpPr/>
          <p:nvPr/>
        </p:nvSpPr>
        <p:spPr>
          <a:xfrm>
            <a:off x="5359424" y="5351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1"/>
                </a:solidFill>
              </a:rPr>
              <a:t>“Slowness and buffering and long time to load”</a:t>
            </a:r>
          </a:p>
          <a:p>
            <a:r>
              <a:rPr lang="en-US" b="1" i="1" dirty="0">
                <a:solidFill>
                  <a:schemeClr val="accent1"/>
                </a:solidFill>
              </a:rPr>
              <a:t>“Slow performance, video was choppy”</a:t>
            </a:r>
          </a:p>
        </p:txBody>
      </p:sp>
    </p:spTree>
    <p:extLst>
      <p:ext uri="{BB962C8B-B14F-4D97-AF65-F5344CB8AC3E}">
        <p14:creationId xmlns:p14="http://schemas.microsoft.com/office/powerpoint/2010/main" val="31897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13C6985-EE72-0A43-AAEA-6945E23195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basics</a:t>
            </a:r>
          </a:p>
          <a:p>
            <a:endParaRPr lang="en-US" dirty="0"/>
          </a:p>
          <a:p>
            <a:r>
              <a:rPr lang="en-US" dirty="0"/>
              <a:t>Data acquisition</a:t>
            </a:r>
          </a:p>
          <a:p>
            <a:endParaRPr lang="en-US" dirty="0"/>
          </a:p>
          <a:p>
            <a:r>
              <a:rPr lang="en-US" dirty="0"/>
              <a:t>Application of (simple) models</a:t>
            </a:r>
          </a:p>
          <a:p>
            <a:endParaRPr lang="en-US" dirty="0"/>
          </a:p>
          <a:p>
            <a:r>
              <a:rPr lang="en-US" dirty="0"/>
              <a:t>More complex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283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Adobe Garamond Pro</vt:lpstr>
      <vt:lpstr>Arial</vt:lpstr>
      <vt:lpstr>Calibri</vt:lpstr>
      <vt:lpstr>1_Office Theme</vt:lpstr>
      <vt:lpstr>PowerPoint Presentation</vt:lpstr>
      <vt:lpstr>Who Am I?</vt:lpstr>
      <vt:lpstr>Many Cybersecurity Problems  Involve Large-Scale Predictive Analytics</vt:lpstr>
      <vt:lpstr>Application-Layer DoS</vt:lpstr>
      <vt:lpstr>Automation</vt:lpstr>
      <vt:lpstr>Anomaly Detection</vt:lpstr>
      <vt:lpstr>Performance Anomalies</vt:lpstr>
      <vt:lpstr>Learning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12</cp:revision>
  <dcterms:created xsi:type="dcterms:W3CDTF">2020-10-05T15:25:46Z</dcterms:created>
  <dcterms:modified xsi:type="dcterms:W3CDTF">2020-10-12T14:44:35Z</dcterms:modified>
</cp:coreProperties>
</file>