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71" r:id="rId2"/>
  </p:sldMasterIdLst>
  <p:notesMasterIdLst>
    <p:notesMasterId r:id="rId29"/>
  </p:notesMasterIdLst>
  <p:sldIdLst>
    <p:sldId id="2602" r:id="rId3"/>
    <p:sldId id="330" r:id="rId4"/>
    <p:sldId id="2608" r:id="rId5"/>
    <p:sldId id="2614" r:id="rId6"/>
    <p:sldId id="617" r:id="rId7"/>
    <p:sldId id="620" r:id="rId8"/>
    <p:sldId id="697" r:id="rId9"/>
    <p:sldId id="632" r:id="rId10"/>
    <p:sldId id="633" r:id="rId11"/>
    <p:sldId id="685" r:id="rId12"/>
    <p:sldId id="653" r:id="rId13"/>
    <p:sldId id="655" r:id="rId14"/>
    <p:sldId id="656" r:id="rId15"/>
    <p:sldId id="658" r:id="rId16"/>
    <p:sldId id="702" r:id="rId17"/>
    <p:sldId id="665" r:id="rId18"/>
    <p:sldId id="2618" r:id="rId19"/>
    <p:sldId id="327" r:id="rId20"/>
    <p:sldId id="391" r:id="rId21"/>
    <p:sldId id="335" r:id="rId22"/>
    <p:sldId id="336" r:id="rId23"/>
    <p:sldId id="337" r:id="rId24"/>
    <p:sldId id="643" r:id="rId25"/>
    <p:sldId id="2619" r:id="rId26"/>
    <p:sldId id="621" r:id="rId27"/>
    <p:sldId id="26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10"/>
    <p:restoredTop sz="96327"/>
  </p:normalViewPr>
  <p:slideViewPr>
    <p:cSldViewPr snapToGrid="0" snapToObjects="1">
      <p:cViewPr varScale="1">
        <p:scale>
          <a:sx n="143" d="100"/>
          <a:sy n="143" d="100"/>
        </p:scale>
        <p:origin x="24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3BED-D6B3-334D-9CE3-F2869B7E72EB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38242-73CB-2B43-8C76-644A7A8E8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33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4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17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3E5AE5-A90E-0948-8D20-6A8BA642CF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561B8F5-004D-EC42-85A4-E3591D1DEFCD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F9C11675-C114-5D4C-A109-F0FC799DC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9F14970-7902-7B44-AB9E-32530182C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077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D32DD65-C594-1845-B16E-2F1BF712A3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853C24-17F8-F547-BB73-27D5A8DD342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2F0FAEA-A072-5246-9BB2-D70C81B5F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99CAEB0-EDE2-E442-BFCC-4F89A60AF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257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EA46979-DBB1-8E4D-9F01-BEA08784A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411DF1-47B5-1B48-AA6A-1482ACC82CD2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9188D4B-2DED-0343-8BE7-79AD00045D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2813"/>
            <a:ext cx="5540375" cy="3117850"/>
          </a:xfrm>
          <a:solidFill>
            <a:srgbClr val="FFFFFF"/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F0F1EC3C-FCFA-0142-A645-07881E3723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1044575" y="4338638"/>
            <a:ext cx="4749800" cy="3462337"/>
          </a:xfrm>
          <a:ln/>
        </p:spPr>
        <p:txBody>
          <a:bodyPr wrap="none" anchor="ctr"/>
          <a:lstStyle>
            <a:lvl1pPr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23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9144E20-63A1-0141-BDF5-DCFC31BB7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C788E89-5DA6-324D-8348-28E285975F06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682A9627-A562-724E-AEFC-3D44865C6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149BC58-C757-604C-AC53-3921E3B9E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951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04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19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1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13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5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trike="sngStrike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46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D656D-43A4-B04C-9493-934C0D43B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60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2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57769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124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5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2EBA-42DD-B247-A5CA-4B9F9327C47E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B3BAB-EE61-BD45-94CA-FD51ADBE7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3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881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0207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8388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58523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1689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78784" y="0"/>
            <a:ext cx="4013215" cy="60073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27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92837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7553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2906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6419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03262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78038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9351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129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7593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8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98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1285" y="1303338"/>
            <a:ext cx="11129433" cy="4640262"/>
          </a:xfrm>
        </p:spPr>
        <p:txBody>
          <a:bodyPr/>
          <a:lstStyle>
            <a:lvl1pPr>
              <a:defRPr sz="26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300"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5605" y="19052"/>
            <a:ext cx="2285995" cy="393192"/>
          </a:xfrm>
          <a:solidFill>
            <a:schemeClr val="bg1">
              <a:lumMod val="75000"/>
            </a:schemeClr>
          </a:solidFill>
        </p:spPr>
        <p:txBody>
          <a:bodyPr/>
          <a:lstStyle>
            <a:lvl1pPr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683939" y="19050"/>
            <a:ext cx="4428061" cy="393192"/>
          </a:xfrm>
          <a:solidFill>
            <a:schemeClr val="bg1"/>
          </a:solidFill>
        </p:spPr>
        <p:txBody>
          <a:bodyPr/>
          <a:lstStyle>
            <a:lvl1pPr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72533" y="482600"/>
            <a:ext cx="11052079" cy="685800"/>
          </a:xfrm>
          <a:prstGeom prst="rect">
            <a:avLst/>
          </a:prstGeom>
          <a:solidFill>
            <a:srgbClr val="FFFFFF"/>
          </a:solidFill>
          <a:ln w="12700">
            <a:noFill/>
          </a:ln>
          <a:effectLst>
            <a:outerShdw blurRad="50800" dist="38100" dir="6600000" algn="tl" rotWithShape="0">
              <a:schemeClr val="tx1">
                <a:alpha val="43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51812" y="507504"/>
            <a:ext cx="10972800" cy="6858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00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11266967" y="6459220"/>
            <a:ext cx="808567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b="1" i="1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E979B8-AB26-45F6-A5EB-B8962BD2514C}" type="slidenum">
              <a:rPr lang="en-US" sz="1400" smtClean="0"/>
              <a:pPr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660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3D02-5D68-2446-BED9-278D181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08036-1B1E-5E42-8B9A-E3794277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A52-DAA8-9C48-A3A0-D2054EC3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D854F-03E4-DE46-8F59-BE835B91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3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5B9CD-4A62-3F4D-AD12-EDA3029F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8945-93FC-CD4D-85EF-05021FBA20E6}" type="datetimeFigureOut">
              <a:rPr lang="en-US" smtClean="0"/>
              <a:t>12/7/20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70D28-17B4-484F-B9CF-8FB2A7D9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6DA1-CF47-554F-AA8D-FC1CAB4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A6054-60FB-8048-98AD-326CDDBBD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90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46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5682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35055-56D4-C74A-A431-BA6678FFA9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6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344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762953" y="1041400"/>
            <a:ext cx="83624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Module 3: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  <a:p>
            <a:pPr algn="l"/>
            <a:r>
              <a:rPr lang="en-US" sz="3600" b="0">
                <a:latin typeface="Arial" panose="020B0604020202020204" pitchFamily="34" charset="0"/>
                <a:cs typeface="Arial" panose="020B0604020202020204" pitchFamily="34" charset="0"/>
              </a:rPr>
              <a:t>Detection with Supervised Learning</a:t>
            </a:r>
            <a:endParaRPr 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75908" y="4231394"/>
            <a:ext cx="6747934" cy="120787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2200" b="1" dirty="0">
                <a:solidFill>
                  <a:schemeClr val="accent1"/>
                </a:solidFill>
                <a:latin typeface="Adobe Garamond Pro" panose="02020502060506020403" pitchFamily="18" charset="77"/>
                <a:cs typeface="Gotham Bold" pitchFamily="2" charset="0"/>
              </a:rPr>
              <a:t>ML for Cybersecurity</a:t>
            </a:r>
            <a:endParaRPr lang="en-US" sz="2200" b="1" i="0" kern="1200" dirty="0">
              <a:solidFill>
                <a:schemeClr val="accent1"/>
              </a:solidFill>
              <a:latin typeface="Adobe Garamond Pro" panose="02020502060506020403" pitchFamily="18" charset="77"/>
              <a:ea typeface="+mn-ea"/>
              <a:cs typeface="Gotham Bold" pitchFamily="2" charset="0"/>
            </a:endParaRPr>
          </a:p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sz="1800" b="0" i="0" kern="1200" dirty="0">
                <a:solidFill>
                  <a:schemeClr val="accent1"/>
                </a:solidFill>
                <a:latin typeface="Adobe Garamond Pro" panose="02020502060506020403" pitchFamily="18" charset="77"/>
                <a:ea typeface="+mn-ea"/>
                <a:cs typeface="Gotham Bold" pitchFamily="2" charset="0"/>
              </a:rPr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209698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analysis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the domain registration behavior of spammers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0090"/>
                </a:solidFill>
              </a:rPr>
              <a:t>Characterization</a:t>
            </a:r>
            <a:r>
              <a:rPr lang="en-US" dirty="0"/>
              <a:t>: How the domain is registered?</a:t>
            </a:r>
          </a:p>
          <a:p>
            <a:pPr lvl="2"/>
            <a:r>
              <a:rPr lang="en-US" i="1" dirty="0"/>
              <a:t>Fact</a:t>
            </a:r>
            <a:r>
              <a:rPr lang="en-US" dirty="0"/>
              <a:t>:  Tens of thousands of domains registered to maintain spam campaigns</a:t>
            </a:r>
          </a:p>
          <a:p>
            <a:pPr lvl="2"/>
            <a:r>
              <a:rPr lang="en-US" i="1" dirty="0"/>
              <a:t>Intuition</a:t>
            </a:r>
            <a:r>
              <a:rPr lang="en-US" dirty="0"/>
              <a:t>: Registration behavior is different due to spammers’ economic or management concerns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Registration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46892" y="6126481"/>
            <a:ext cx="6898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 err="1">
                <a:latin typeface="Arial"/>
                <a:cs typeface="Arial"/>
              </a:rPr>
              <a:t>Hao</a:t>
            </a:r>
            <a:r>
              <a:rPr lang="en-US" sz="1400" kern="0" dirty="0">
                <a:latin typeface="Arial"/>
                <a:cs typeface="Arial"/>
              </a:rPr>
              <a:t> </a:t>
            </a:r>
            <a:r>
              <a:rPr lang="en-US" sz="1400" i="1" kern="0" dirty="0">
                <a:latin typeface="Arial"/>
                <a:cs typeface="Arial"/>
              </a:rPr>
              <a:t>et al</a:t>
            </a:r>
            <a:r>
              <a:rPr lang="en-US" sz="1400" kern="0" dirty="0">
                <a:latin typeface="Arial"/>
                <a:cs typeface="Arial"/>
              </a:rPr>
              <a:t>. Understanding the Domain Registration Behavior of Spammers, IMC 2013</a:t>
            </a:r>
          </a:p>
        </p:txBody>
      </p:sp>
    </p:spTree>
    <p:extLst>
      <p:ext uri="{BB962C8B-B14F-4D97-AF65-F5344CB8AC3E}">
        <p14:creationId xmlns:p14="http://schemas.microsoft.com/office/powerpoint/2010/main" val="22654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registration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11" name="Picture 10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3592777"/>
            <a:ext cx="615315" cy="5937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4817076" y="4547402"/>
            <a:ext cx="1189904" cy="1562099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-datab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377" y="5093754"/>
            <a:ext cx="520192" cy="520192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962229" y="1743224"/>
            <a:ext cx="899598" cy="899598"/>
            <a:chOff x="3438229" y="5412724"/>
            <a:chExt cx="899598" cy="899598"/>
          </a:xfrm>
        </p:grpSpPr>
        <p:pic>
          <p:nvPicPr>
            <p:cNvPr id="9" name="Picture 8" descr="buyer_ref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7868" y="5582107"/>
              <a:ext cx="798576" cy="560832"/>
            </a:xfrm>
            <a:prstGeom prst="rect">
              <a:avLst/>
            </a:prstGeom>
          </p:spPr>
        </p:pic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438229" y="5412724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80524" y="5523050"/>
            <a:ext cx="10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Database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412028" y="4039612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412028" y="2642401"/>
            <a:ext cx="0" cy="49761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12029" y="4559164"/>
            <a:ext cx="1" cy="53433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896538" y="5939538"/>
            <a:ext cx="224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Top-level </a:t>
            </a:r>
            <a:r>
              <a:rPr lang="en-US" sz="1600" dirty="0" err="1">
                <a:latin typeface="Arial"/>
                <a:cs typeface="Arial"/>
              </a:rPr>
              <a:t>nameservers</a:t>
            </a: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39" name="Picture 38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4404850"/>
            <a:ext cx="615315" cy="593725"/>
          </a:xfrm>
          <a:prstGeom prst="rect">
            <a:avLst/>
          </a:prstGeom>
        </p:spPr>
      </p:pic>
      <p:pic>
        <p:nvPicPr>
          <p:cNvPr id="40" name="Picture 39" descr="dns_serv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79" y="5216923"/>
            <a:ext cx="615315" cy="593725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>
            <a:off x="3345593" y="5502751"/>
            <a:ext cx="1869786" cy="1248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3345593" y="4800017"/>
            <a:ext cx="1869790" cy="57298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3345593" y="4033786"/>
            <a:ext cx="1869792" cy="121211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42483" y="5499986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Update</a:t>
            </a:r>
          </a:p>
        </p:txBody>
      </p:sp>
      <p:sp>
        <p:nvSpPr>
          <p:cNvPr id="66" name="Content Placeholder 1"/>
          <p:cNvSpPr txBox="1">
            <a:spLocks/>
          </p:cNvSpPr>
          <p:nvPr/>
        </p:nvSpPr>
        <p:spPr>
          <a:xfrm>
            <a:off x="6431778" y="4919741"/>
            <a:ext cx="3613922" cy="81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Registry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Verisign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manages registration database</a:t>
            </a:r>
          </a:p>
        </p:txBody>
      </p:sp>
      <p:sp>
        <p:nvSpPr>
          <p:cNvPr id="70" name="Content Placeholder 1"/>
          <p:cNvSpPr txBox="1">
            <a:spLocks/>
          </p:cNvSpPr>
          <p:nvPr/>
        </p:nvSpPr>
        <p:spPr>
          <a:xfrm>
            <a:off x="6431778" y="3251526"/>
            <a:ext cx="3906022" cy="6765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Registrar</a:t>
            </a:r>
            <a:r>
              <a:rPr lang="en-US" sz="2000" dirty="0"/>
              <a:t> </a:t>
            </a:r>
            <a:r>
              <a:rPr lang="en-US" sz="1800" dirty="0"/>
              <a:t>(e.g., </a:t>
            </a:r>
            <a:r>
              <a:rPr lang="en-US" sz="1800" i="1" dirty="0" err="1"/>
              <a:t>GoDaddy</a:t>
            </a:r>
            <a:r>
              <a:rPr lang="en-US" sz="1800" dirty="0"/>
              <a:t>)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brokers registrations</a:t>
            </a:r>
          </a:p>
        </p:txBody>
      </p:sp>
      <p:sp>
        <p:nvSpPr>
          <p:cNvPr id="71" name="Content Placeholder 1"/>
          <p:cNvSpPr txBox="1">
            <a:spLocks/>
          </p:cNvSpPr>
          <p:nvPr/>
        </p:nvSpPr>
        <p:spPr>
          <a:xfrm>
            <a:off x="6431778" y="1966252"/>
            <a:ext cx="1429522" cy="453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Registrant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62229" y="3140013"/>
            <a:ext cx="899598" cy="899598"/>
            <a:chOff x="3438229" y="4043195"/>
            <a:chExt cx="899598" cy="899598"/>
          </a:xfrm>
        </p:grpSpPr>
        <p:pic>
          <p:nvPicPr>
            <p:cNvPr id="29" name="Picture 28" descr="sell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1953" y="4200894"/>
              <a:ext cx="692150" cy="584200"/>
            </a:xfrm>
            <a:prstGeom prst="rect">
              <a:avLst/>
            </a:prstGeom>
          </p:spPr>
        </p:pic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3438229" y="4043195"/>
              <a:ext cx="899598" cy="899598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6" grpId="0"/>
      <p:bldP spid="66" grpId="0"/>
      <p:bldP spid="70" grpId="0"/>
      <p:bldP spid="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Registrars hosting spammer domains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21272" y="2141168"/>
          <a:ext cx="4339265" cy="2598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endParaRPr lang="en-US" sz="1200" i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Registrar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i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Spam %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eNom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27.03%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Moniker Online Services,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19.01%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Tucows.com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 Co.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4.47%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endParaRPr lang="en-US" sz="20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  <a:cs typeface="Arial"/>
                        </a:rPr>
                        <a:t>OnlineNIC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4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Center of Ukrainian Internet</a:t>
                      </a:r>
                      <a:r>
                        <a:rPr lang="en-US" sz="1400" baseline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dirty="0">
                          <a:latin typeface="Arial"/>
                          <a:cs typeface="Arial"/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/>
                          <a:cs typeface="Arial"/>
                        </a:rPr>
                        <a:t>2.07%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algn="r"/>
                      <a:r>
                        <a:rPr lang="en-US" sz="16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cs typeface="Arial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/>
                          <a:cs typeface="Arial"/>
                        </a:rPr>
                        <a:t>Register.com</a:t>
                      </a:r>
                      <a:r>
                        <a:rPr lang="en-US" sz="1600" dirty="0">
                          <a:latin typeface="Arial"/>
                          <a:cs typeface="Arial"/>
                        </a:rPr>
                        <a:t>,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  <a:cs typeface="Arial"/>
                        </a:rPr>
                        <a:t>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922464" y="5325227"/>
            <a:ext cx="8347075" cy="838200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A handful of registrars account for the majority of spammer domains</a:t>
            </a:r>
            <a:endParaRPr lang="en-US" sz="2400" kern="0" dirty="0">
              <a:latin typeface="Arial"/>
              <a:cs typeface="Arial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93645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/>
          <p:cNvSpPr txBox="1">
            <a:spLocks/>
          </p:cNvSpPr>
          <p:nvPr/>
        </p:nvSpPr>
        <p:spPr>
          <a:xfrm>
            <a:off x="2112329" y="1515143"/>
            <a:ext cx="3882074" cy="727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The registrars ranked by the percentages of spammer domains</a:t>
            </a:r>
          </a:p>
        </p:txBody>
      </p:sp>
      <p:sp>
        <p:nvSpPr>
          <p:cNvPr id="18" name="Content Placeholder 1"/>
          <p:cNvSpPr txBox="1">
            <a:spLocks/>
          </p:cNvSpPr>
          <p:nvPr/>
        </p:nvSpPr>
        <p:spPr>
          <a:xfrm>
            <a:off x="7087067" y="2994804"/>
            <a:ext cx="1498121" cy="81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Spammer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domains</a:t>
            </a:r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8378431" y="2994804"/>
            <a:ext cx="2395399" cy="819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90"/>
                </a:solidFill>
              </a:rPr>
              <a:t>All domains </a:t>
            </a:r>
            <a:r>
              <a:rPr lang="en-US" altLang="zh-CN" sz="2000" dirty="0">
                <a:solidFill>
                  <a:srgbClr val="000090"/>
                </a:solidFill>
              </a:rPr>
              <a:t>added to the zone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7044733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70%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8522319" y="3740937"/>
            <a:ext cx="1244126" cy="58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rgbClr val="000090"/>
                </a:solidFill>
              </a:rPr>
              <a:t>20%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994404" y="2466217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994404" y="3922472"/>
            <a:ext cx="1109599" cy="760443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18312" y="3456813"/>
            <a:ext cx="0" cy="29260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3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atter_registrar_spam_proportion_201203_201207_update_mor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31" y="1599696"/>
            <a:ext cx="6195060" cy="49263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Spam proportions on registrars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Are there registrars that host </a:t>
            </a:r>
            <a:r>
              <a:rPr lang="en-US" sz="2400" b="1" i="1" dirty="0"/>
              <a:t>only</a:t>
            </a:r>
            <a:r>
              <a:rPr lang="en-US" sz="2400" dirty="0"/>
              <a:t> spammer domains?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778266" y="1845733"/>
            <a:ext cx="1115112" cy="2107257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7789335" y="3092419"/>
            <a:ext cx="2302932" cy="194512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Finding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Spammer</a:t>
            </a:r>
            <a:r>
              <a:rPr lang="en-US" altLang="zh-CN" sz="2400" dirty="0">
                <a:latin typeface="Arial"/>
                <a:cs typeface="Arial"/>
              </a:rPr>
              <a:t>s</a:t>
            </a:r>
            <a:r>
              <a:rPr lang="en-US" sz="2400" dirty="0">
                <a:latin typeface="Arial"/>
                <a:cs typeface="Arial"/>
              </a:rPr>
              <a:t> primarily use popular registrars</a:t>
            </a:r>
          </a:p>
        </p:txBody>
      </p:sp>
    </p:spTree>
    <p:extLst>
      <p:ext uri="{BB962C8B-B14F-4D97-AF65-F5344CB8AC3E}">
        <p14:creationId xmlns:p14="http://schemas.microsoft.com/office/powerpoint/2010/main" val="23997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example_enom_20120305_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pic>
        <p:nvPicPr>
          <p:cNvPr id="30" name="Picture 29" descr="example_enom_201203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84" y="1410280"/>
            <a:ext cx="5120299" cy="384022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bulk registration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Domains registered by </a:t>
            </a:r>
            <a:r>
              <a:rPr lang="en-US" sz="2400" i="1" dirty="0" err="1"/>
              <a:t>eNom</a:t>
            </a:r>
            <a:r>
              <a:rPr lang="en-US" sz="2400" i="1" dirty="0"/>
              <a:t> </a:t>
            </a:r>
            <a:r>
              <a:rPr lang="en-US" sz="2400" dirty="0"/>
              <a:t>every 5 minutes in March 5</a:t>
            </a:r>
            <a:r>
              <a:rPr lang="en-US" sz="2400" baseline="30000" dirty="0"/>
              <a:t>th</a:t>
            </a:r>
            <a:r>
              <a:rPr lang="en-US" sz="2400" dirty="0"/>
              <a:t>, 2012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Registration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710264" y="3439495"/>
            <a:ext cx="171026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90"/>
                </a:solidFill>
                <a:latin typeface="Arial"/>
                <a:cs typeface="Arial"/>
              </a:rPr>
              <a:t>New domains every 5 minutes</a:t>
            </a:r>
            <a:endParaRPr lang="en-US" b="1" i="1" dirty="0">
              <a:solidFill>
                <a:srgbClr val="000090"/>
              </a:solidFill>
              <a:latin typeface="Arial"/>
              <a:cs typeface="Arial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03679" y="3066946"/>
            <a:ext cx="187166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New spammer domains every 5 minutes</a:t>
            </a:r>
            <a:endParaRPr lang="en-US" b="1" i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420533" y="3778164"/>
            <a:ext cx="1015999" cy="646282"/>
          </a:xfrm>
          <a:prstGeom prst="straightConnector1">
            <a:avLst/>
          </a:prstGeom>
          <a:ln>
            <a:solidFill>
              <a:srgbClr val="00009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501467" y="3533076"/>
            <a:ext cx="736082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Nom,_Inc_window_10_11_square_dat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6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/>
              <a:buChar char="•"/>
            </a:pPr>
            <a:r>
              <a:rPr lang="en-US" dirty="0"/>
              <a:t>How to </a:t>
            </a:r>
            <a:r>
              <a:rPr lang="en-US" sz="2200" dirty="0"/>
              <a:t>identify “abnormally large” registration batches</a:t>
            </a:r>
            <a:r>
              <a:rPr lang="en-US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registration batch sizes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024065" y="5757629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792057" y="5888961"/>
            <a:ext cx="4358279" cy="46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i="1" dirty="0" err="1"/>
              <a:t>eNom</a:t>
            </a:r>
            <a:r>
              <a:rPr lang="en-US" sz="1600" i="1" dirty="0"/>
              <a:t>, Inc.</a:t>
            </a:r>
            <a:r>
              <a:rPr lang="en-US" sz="1600" dirty="0"/>
              <a:t>, hourly window, 10AM–11AM ET</a:t>
            </a:r>
          </a:p>
        </p:txBody>
      </p:sp>
      <p:pic>
        <p:nvPicPr>
          <p:cNvPr id="6" name="Picture 5" descr="eNom,_Inc_window_10_11_squa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52" y="2212848"/>
            <a:ext cx="4754880" cy="3566160"/>
          </a:xfrm>
          <a:prstGeom prst="rect">
            <a:avLst/>
          </a:prstGeom>
        </p:spPr>
      </p:pic>
      <p:sp>
        <p:nvSpPr>
          <p:cNvPr id="19" name="Content Placeholder 1"/>
          <p:cNvSpPr txBox="1">
            <a:spLocks/>
          </p:cNvSpPr>
          <p:nvPr/>
        </p:nvSpPr>
        <p:spPr>
          <a:xfrm>
            <a:off x="4801055" y="4070543"/>
            <a:ext cx="1617196" cy="78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Spike: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low probability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64975" y="4751934"/>
            <a:ext cx="0" cy="46353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6070602" y="2383761"/>
            <a:ext cx="3750733" cy="96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Build hourly models to </a:t>
            </a:r>
            <a:r>
              <a:rPr lang="en-US" altLang="zh-CN" sz="2400" dirty="0"/>
              <a:t>fit diurnal patterns</a:t>
            </a:r>
            <a:endParaRPr lang="en-US" sz="24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70602" y="3433610"/>
            <a:ext cx="3750733" cy="1290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Compound Poisson</a:t>
            </a:r>
            <a:r>
              <a:rPr lang="en-US" sz="2400" dirty="0"/>
              <a:t> to represent the customer purchase behaviors</a:t>
            </a:r>
          </a:p>
        </p:txBody>
      </p:sp>
    </p:spTree>
    <p:extLst>
      <p:ext uri="{BB962C8B-B14F-4D97-AF65-F5344CB8AC3E}">
        <p14:creationId xmlns:p14="http://schemas.microsoft.com/office/powerpoint/2010/main" val="408510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CPM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Convex </a:t>
            </a:r>
            <a:r>
              <a:rPr lang="en-US" dirty="0" err="1"/>
              <a:t>polytope</a:t>
            </a:r>
            <a:r>
              <a:rPr lang="en-US" dirty="0"/>
              <a:t> machine (CPM)</a:t>
            </a:r>
          </a:p>
          <a:p>
            <a:pPr lvl="1"/>
            <a:r>
              <a:rPr lang="en-US" dirty="0"/>
              <a:t>High accuracy</a:t>
            </a:r>
          </a:p>
          <a:p>
            <a:pPr lvl="1"/>
            <a:r>
              <a:rPr lang="en-US" dirty="0"/>
              <a:t>Train models fast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PREDATOR</a:t>
            </a:r>
          </a:p>
        </p:txBody>
      </p:sp>
      <p:sp>
        <p:nvSpPr>
          <p:cNvPr id="6" name="Oval 5"/>
          <p:cNvSpPr/>
          <p:nvPr/>
        </p:nvSpPr>
        <p:spPr>
          <a:xfrm>
            <a:off x="30099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433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60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735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2818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35776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458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705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3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7173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3777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4158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9459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4666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4412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40729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46444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26416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6896100" y="3785731"/>
            <a:ext cx="1955800" cy="1943343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429501" y="43434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662259" y="382853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759701" y="4381500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168041" y="4980436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7463814" y="52820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7332059" y="4024868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056704" y="4383536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869504" y="4141774"/>
            <a:ext cx="33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Arial"/>
                <a:cs typeface="Arial"/>
              </a:rPr>
              <a:t>X</a:t>
            </a: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7603514" y="49391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8263914" y="48883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8302014" y="5167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832114" y="538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8352814" y="41136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8327414" y="4405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959114" y="5040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8530614" y="4786760"/>
            <a:ext cx="168288" cy="167216"/>
          </a:xfrm>
          <a:prstGeom prst="ellipse">
            <a:avLst/>
          </a:prstGeom>
          <a:noFill/>
          <a:ln w="25400">
            <a:solidFill>
              <a:srgbClr val="00009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6527800" y="4616966"/>
            <a:ext cx="2667000" cy="32431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52802" y="3644900"/>
            <a:ext cx="177800" cy="109323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46996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SVM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363234" y="3220520"/>
            <a:ext cx="1012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CPM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619750" y="4442720"/>
            <a:ext cx="831850" cy="41213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BOTNETS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94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186D2676-CD36-BA47-8A08-5764FE556C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73E5E00-3D13-204B-85C0-37EB21739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Bots:</a:t>
            </a:r>
            <a:r>
              <a:rPr lang="en-US" altLang="en-US" sz="3000"/>
              <a:t> Autonomous programs performing tasks</a:t>
            </a:r>
          </a:p>
          <a:p>
            <a:pPr>
              <a:lnSpc>
                <a:spcPct val="80000"/>
              </a:lnSpc>
            </a:pPr>
            <a:r>
              <a:rPr lang="en-US" altLang="en-US" sz="3000"/>
              <a:t>Plenty of </a:t>
            </a:r>
            <a:r>
              <a:rPr lang="ja-JP" altLang="en-US" sz="3000"/>
              <a:t>“</a:t>
            </a:r>
            <a:r>
              <a:rPr lang="en-US" altLang="ja-JP" sz="3000"/>
              <a:t>benign</a:t>
            </a:r>
            <a:r>
              <a:rPr lang="ja-JP" altLang="en-US" sz="3000"/>
              <a:t>”</a:t>
            </a:r>
            <a:r>
              <a:rPr lang="en-US" altLang="ja-JP" sz="3000"/>
              <a:t> bots</a:t>
            </a:r>
          </a:p>
          <a:p>
            <a:pPr lvl="1">
              <a:lnSpc>
                <a:spcPct val="80000"/>
              </a:lnSpc>
            </a:pPr>
            <a:r>
              <a:rPr lang="en-US" altLang="en-US" sz="2600" i="1"/>
              <a:t>e.g., </a:t>
            </a:r>
            <a:r>
              <a:rPr lang="en-US" altLang="en-US" sz="2600"/>
              <a:t>weatherbug</a:t>
            </a:r>
            <a:br>
              <a:rPr lang="en-US" altLang="en-US" sz="2600"/>
            </a:br>
            <a:endParaRPr lang="en-US" altLang="en-US" sz="2600" i="1"/>
          </a:p>
          <a:p>
            <a:pPr>
              <a:lnSpc>
                <a:spcPct val="80000"/>
              </a:lnSpc>
            </a:pPr>
            <a:r>
              <a:rPr lang="en-US" altLang="en-US" sz="3000" b="1">
                <a:solidFill>
                  <a:srgbClr val="FF3300"/>
                </a:solidFill>
              </a:rPr>
              <a:t>Botnets:</a:t>
            </a:r>
            <a:r>
              <a:rPr lang="en-US" altLang="en-US" sz="3000" b="1"/>
              <a:t> </a:t>
            </a:r>
            <a:r>
              <a:rPr lang="en-US" altLang="en-US" sz="3000"/>
              <a:t>group of bots 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Typically carries malicious connotation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Large numbers of infected machines</a:t>
            </a:r>
          </a:p>
          <a:p>
            <a:pPr lvl="1">
              <a:lnSpc>
                <a:spcPct val="80000"/>
              </a:lnSpc>
            </a:pPr>
            <a:r>
              <a:rPr lang="en-US" altLang="en-US" sz="2600"/>
              <a:t>Machines </a:t>
            </a:r>
            <a:r>
              <a:rPr lang="ja-JP" altLang="en-US" sz="2600"/>
              <a:t>“</a:t>
            </a:r>
            <a:r>
              <a:rPr lang="en-US" altLang="ja-JP" sz="2600"/>
              <a:t>enlisted</a:t>
            </a:r>
            <a:r>
              <a:rPr lang="ja-JP" altLang="en-US" sz="2600"/>
              <a:t>”</a:t>
            </a:r>
            <a:r>
              <a:rPr lang="en-US" altLang="ja-JP" sz="2600"/>
              <a:t> with infection vectors like worms (last lecture)</a:t>
            </a:r>
            <a:br>
              <a:rPr lang="en-US" altLang="ja-JP" sz="2600"/>
            </a:br>
            <a:endParaRPr lang="en-US" altLang="ja-JP" sz="2600"/>
          </a:p>
          <a:p>
            <a:pPr>
              <a:lnSpc>
                <a:spcPct val="80000"/>
              </a:lnSpc>
            </a:pPr>
            <a:r>
              <a:rPr lang="en-US" altLang="en-US" sz="3000"/>
              <a:t>Available for </a:t>
            </a:r>
            <a:r>
              <a:rPr lang="en-US" altLang="en-US" sz="3000" b="1">
                <a:solidFill>
                  <a:srgbClr val="FF3300"/>
                </a:solidFill>
              </a:rPr>
              <a:t>simultaneous control</a:t>
            </a:r>
            <a:r>
              <a:rPr lang="en-US" altLang="en-US" sz="3000"/>
              <a:t> by a master</a:t>
            </a:r>
          </a:p>
        </p:txBody>
      </p:sp>
    </p:spTree>
    <p:extLst>
      <p:ext uri="{BB962C8B-B14F-4D97-AF65-F5344CB8AC3E}">
        <p14:creationId xmlns:p14="http://schemas.microsoft.com/office/powerpoint/2010/main" val="2829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7FF2669E-CFBA-D746-A066-C050670F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Days: IRC-Based Monitoring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2294202C-5AC1-154F-B8F0-D3EE3316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Join IRC channel, monitor all communications</a:t>
            </a:r>
          </a:p>
          <a:p>
            <a:endParaRPr lang="en-US" altLang="en-US"/>
          </a:p>
          <a:p>
            <a:r>
              <a:rPr lang="en-US" altLang="en-US"/>
              <a:t>This approach became more difficult over time</a:t>
            </a:r>
          </a:p>
          <a:p>
            <a:pPr lvl="1"/>
            <a:r>
              <a:rPr lang="en-US" altLang="en-US"/>
              <a:t>Move towards encrypted C&amp;C Communication</a:t>
            </a:r>
          </a:p>
          <a:p>
            <a:pPr lvl="1"/>
            <a:r>
              <a:rPr lang="en-US" altLang="en-US"/>
              <a:t>Move away from IRC-based botnets (as predicted)</a:t>
            </a:r>
          </a:p>
        </p:txBody>
      </p:sp>
    </p:spTree>
    <p:extLst>
      <p:ext uri="{BB962C8B-B14F-4D97-AF65-F5344CB8AC3E}">
        <p14:creationId xmlns:p14="http://schemas.microsoft.com/office/powerpoint/2010/main" val="41636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</p:spTree>
    <p:extLst>
      <p:ext uri="{BB962C8B-B14F-4D97-AF65-F5344CB8AC3E}">
        <p14:creationId xmlns:p14="http://schemas.microsoft.com/office/powerpoint/2010/main" val="1506613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535DDD2F-72CC-4F4E-A134-9877ACAD7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Botnet Detection and Tracking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4CA3897-9F1C-924E-AD69-B266BB064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Network Intrusion Detection Systems (</a:t>
            </a:r>
            <a:r>
              <a:rPr lang="en-US" altLang="en-US" sz="2400" i="1"/>
              <a:t>e.g.,</a:t>
            </a:r>
            <a:r>
              <a:rPr lang="en-US" altLang="en-US" sz="2400"/>
              <a:t> Snort)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Signature:</a:t>
            </a:r>
            <a:r>
              <a:rPr lang="en-US" altLang="en-US" sz="2000"/>
              <a:t> alert tcp any any -&gt; any any (msg:"Agobot/Phatbot Infection Successful"; flow:established; content:"221 </a:t>
            </a:r>
          </a:p>
          <a:p>
            <a:pPr lvl="1"/>
            <a:endParaRPr lang="en-US" altLang="en-US" sz="2000"/>
          </a:p>
          <a:p>
            <a:r>
              <a:rPr lang="en-US" altLang="en-US" sz="2400" b="1">
                <a:solidFill>
                  <a:srgbClr val="FF3300"/>
                </a:solidFill>
              </a:rPr>
              <a:t>Honetpots/Honeynets: </a:t>
            </a:r>
            <a:r>
              <a:rPr lang="en-US" altLang="en-US" sz="2400"/>
              <a:t>gather information</a:t>
            </a:r>
            <a:endParaRPr lang="en-US" altLang="en-US" sz="2400" b="1">
              <a:solidFill>
                <a:srgbClr val="FF3300"/>
              </a:solidFill>
            </a:endParaRPr>
          </a:p>
          <a:p>
            <a:pPr lvl="1"/>
            <a:r>
              <a:rPr lang="en-US" altLang="en-US" sz="2000"/>
              <a:t>Run unpatched version of Windows</a:t>
            </a:r>
          </a:p>
          <a:p>
            <a:pPr lvl="1"/>
            <a:r>
              <a:rPr lang="en-US" altLang="en-US" sz="2000"/>
              <a:t>Usually infected within 10 minutes</a:t>
            </a:r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binary</a:t>
            </a:r>
            <a:r>
              <a:rPr lang="en-US" altLang="en-US" sz="2000" b="1"/>
              <a:t> </a:t>
            </a:r>
          </a:p>
          <a:p>
            <a:pPr lvl="2"/>
            <a:r>
              <a:rPr lang="en-US" altLang="en-US"/>
              <a:t>determine scanning patterns, etc.</a:t>
            </a:r>
            <a:endParaRPr lang="en-US" altLang="en-US" b="1"/>
          </a:p>
          <a:p>
            <a:pPr lvl="1"/>
            <a:r>
              <a:rPr lang="en-US" altLang="en-US" sz="2000" b="1">
                <a:solidFill>
                  <a:srgbClr val="FF3300"/>
                </a:solidFill>
              </a:rPr>
              <a:t>Capture network traffic</a:t>
            </a:r>
          </a:p>
          <a:p>
            <a:pPr lvl="2"/>
            <a:r>
              <a:rPr lang="en-US" altLang="en-US"/>
              <a:t>Locate identity of command and control, other bots, etc.</a:t>
            </a:r>
          </a:p>
          <a:p>
            <a:pPr lvl="2"/>
            <a:endParaRPr lang="en-US" altLang="en-US" sz="1600" b="1">
              <a:solidFill>
                <a:srgbClr val="FF0000"/>
              </a:solidFill>
            </a:endParaRPr>
          </a:p>
          <a:p>
            <a:r>
              <a:rPr lang="en-US" altLang="en-US" sz="2400" b="1">
                <a:solidFill>
                  <a:srgbClr val="FF0000"/>
                </a:solidFill>
              </a:rPr>
              <a:t>“Internet Motion Sensor”</a:t>
            </a:r>
          </a:p>
          <a:p>
            <a:pPr lvl="1"/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5458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711699B3-8204-EA44-921A-93FC6105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DNS Traffic to Find Controllers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D8E3AF0E-0FB2-8543-97CC-212A4108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Different types of queries may reveal info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Repetitive A queries may indicate bot/controller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MX queries may indicate spam bot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PTR queries may indicate a server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Usually 3 level: hostname.subdomain.TLD</a:t>
            </a:r>
          </a:p>
          <a:p>
            <a:pPr>
              <a:lnSpc>
                <a:spcPct val="124000"/>
              </a:lnSpc>
              <a:buSzPct val="75000"/>
              <a:buFont typeface="StarSymbol" charset="0"/>
              <a:buChar char="•"/>
            </a:pPr>
            <a:r>
              <a:rPr lang="en-GB" altLang="en-US" sz="2400"/>
              <a:t>Names and subdomains that just look rogue</a:t>
            </a:r>
          </a:p>
          <a:p>
            <a:pPr lvl="1">
              <a:lnSpc>
                <a:spcPct val="124000"/>
              </a:lnSpc>
              <a:buSzPct val="75000"/>
              <a:buFont typeface="StarSymbol" charset="0"/>
              <a:buChar char="–"/>
            </a:pPr>
            <a:r>
              <a:rPr lang="en-GB" altLang="en-US"/>
              <a:t>(</a:t>
            </a:r>
            <a:r>
              <a:rPr lang="en-GB" altLang="en-US" i="1"/>
              <a:t>e.g., </a:t>
            </a:r>
            <a:r>
              <a:rPr lang="en-GB" altLang="en-US"/>
              <a:t>irc.big-bot.de)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7354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10ED43E4-FC9F-7748-8041-81A6D7298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Monitoring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BD32E1EB-B619-264F-91BA-25EA0EC41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Command-and-control hijack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Advantages:</a:t>
            </a:r>
            <a:r>
              <a:rPr lang="en-US" altLang="en-US"/>
              <a:t> accurate estimation of bot population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solidFill>
                  <a:srgbClr val="FF3300"/>
                </a:solidFill>
              </a:rPr>
              <a:t>Disadvantages: </a:t>
            </a:r>
            <a:r>
              <a:rPr lang="en-US" altLang="en-US"/>
              <a:t>bot is rendered useless; can</a:t>
            </a:r>
            <a:r>
              <a:rPr lang="ja-JP" altLang="en-US">
                <a:latin typeface="Arial" panose="020B0604020202020204" pitchFamily="34" charset="0"/>
              </a:rPr>
              <a:t>’</a:t>
            </a:r>
            <a:r>
              <a:rPr lang="en-US" altLang="ja-JP"/>
              <a:t>t monitor activity from command and control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Complete TCP three-way handshakes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distinct infections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distinguish infected bots from port scans, etc.</a:t>
            </a:r>
          </a:p>
        </p:txBody>
      </p:sp>
    </p:spTree>
    <p:extLst>
      <p:ext uri="{BB962C8B-B14F-4D97-AF65-F5344CB8AC3E}">
        <p14:creationId xmlns:p14="http://schemas.microsoft.com/office/powerpoint/2010/main" val="15360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DNS lookups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process </a:t>
            </a:r>
          </a:p>
          <a:p>
            <a:pPr lvl="1"/>
            <a:r>
              <a:rPr lang="en-US" dirty="0"/>
              <a:t>Querying /24 subnets aggregated every day</a:t>
            </a:r>
          </a:p>
          <a:p>
            <a:pPr lvl="1"/>
            <a:endParaRPr lang="en-US" dirty="0"/>
          </a:p>
        </p:txBody>
      </p:sp>
      <p:pic>
        <p:nvPicPr>
          <p:cNvPr id="6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1100" y="1790700"/>
            <a:ext cx="749300" cy="749300"/>
          </a:xfrm>
          <a:prstGeom prst="rect">
            <a:avLst/>
          </a:prstGeom>
          <a:noFill/>
        </p:spPr>
      </p:pic>
      <p:sp>
        <p:nvSpPr>
          <p:cNvPr id="7" name="Can 6"/>
          <p:cNvSpPr/>
          <p:nvPr/>
        </p:nvSpPr>
        <p:spPr>
          <a:xfrm>
            <a:off x="383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grpSp>
        <p:nvGrpSpPr>
          <p:cNvPr id="8" name="Group 59"/>
          <p:cNvGrpSpPr/>
          <p:nvPr/>
        </p:nvGrpSpPr>
        <p:grpSpPr>
          <a:xfrm>
            <a:off x="5435600" y="3771900"/>
            <a:ext cx="1428750" cy="857250"/>
            <a:chOff x="6273798" y="2271492"/>
            <a:chExt cx="1428750" cy="857250"/>
          </a:xfrm>
        </p:grpSpPr>
        <p:grpSp>
          <p:nvGrpSpPr>
            <p:cNvPr id="9" name="Group 27"/>
            <p:cNvGrpSpPr/>
            <p:nvPr/>
          </p:nvGrpSpPr>
          <p:grpSpPr>
            <a:xfrm>
              <a:off x="6644349" y="2289140"/>
              <a:ext cx="663348" cy="794217"/>
              <a:chOff x="6896100" y="1371600"/>
              <a:chExt cx="990600" cy="1143000"/>
            </a:xfrm>
          </p:grpSpPr>
          <p:grpSp>
            <p:nvGrpSpPr>
              <p:cNvPr id="11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1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2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1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0" name="Cloud 9"/>
            <p:cNvSpPr/>
            <p:nvPr/>
          </p:nvSpPr>
          <p:spPr>
            <a:xfrm>
              <a:off x="6273798" y="2271492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58"/>
          <p:cNvGrpSpPr/>
          <p:nvPr/>
        </p:nvGrpSpPr>
        <p:grpSpPr>
          <a:xfrm>
            <a:off x="7315200" y="3771900"/>
            <a:ext cx="1428750" cy="857250"/>
            <a:chOff x="6273798" y="1284516"/>
            <a:chExt cx="1428750" cy="857250"/>
          </a:xfrm>
        </p:grpSpPr>
        <p:grpSp>
          <p:nvGrpSpPr>
            <p:cNvPr id="18" name="Group 27"/>
            <p:cNvGrpSpPr/>
            <p:nvPr/>
          </p:nvGrpSpPr>
          <p:grpSpPr>
            <a:xfrm>
              <a:off x="6644349" y="1302164"/>
              <a:ext cx="663348" cy="794217"/>
              <a:chOff x="6896100" y="1371600"/>
              <a:chExt cx="990600" cy="1143000"/>
            </a:xfrm>
          </p:grpSpPr>
          <p:grpSp>
            <p:nvGrpSpPr>
              <p:cNvPr id="20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2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5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2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2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6273798" y="1284516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61"/>
          <p:cNvGrpSpPr/>
          <p:nvPr/>
        </p:nvGrpSpPr>
        <p:grpSpPr>
          <a:xfrm>
            <a:off x="3505200" y="3771900"/>
            <a:ext cx="1428750" cy="857250"/>
            <a:chOff x="6273798" y="3235788"/>
            <a:chExt cx="1428750" cy="857250"/>
          </a:xfrm>
        </p:grpSpPr>
        <p:grpSp>
          <p:nvGrpSpPr>
            <p:cNvPr id="27" name="Group 27"/>
            <p:cNvGrpSpPr/>
            <p:nvPr/>
          </p:nvGrpSpPr>
          <p:grpSpPr>
            <a:xfrm>
              <a:off x="6644349" y="3253436"/>
              <a:ext cx="663348" cy="794217"/>
              <a:chOff x="6896100" y="1371600"/>
              <a:chExt cx="990600" cy="1143000"/>
            </a:xfrm>
          </p:grpSpPr>
          <p:grpSp>
            <p:nvGrpSpPr>
              <p:cNvPr id="29" name="Group 25"/>
              <p:cNvGrpSpPr/>
              <p:nvPr/>
            </p:nvGrpSpPr>
            <p:grpSpPr>
              <a:xfrm>
                <a:off x="6896100" y="1371600"/>
                <a:ext cx="990600" cy="612648"/>
                <a:chOff x="6858000" y="1371600"/>
                <a:chExt cx="990600" cy="612648"/>
              </a:xfrm>
            </p:grpSpPr>
            <p:pic>
              <p:nvPicPr>
                <p:cNvPr id="33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858000" y="1524000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4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391400" y="1371600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30" name="Group 26"/>
              <p:cNvGrpSpPr/>
              <p:nvPr/>
            </p:nvGrpSpPr>
            <p:grpSpPr>
              <a:xfrm>
                <a:off x="6896100" y="1901952"/>
                <a:ext cx="990600" cy="612648"/>
                <a:chOff x="6934200" y="1901952"/>
                <a:chExt cx="990600" cy="612648"/>
              </a:xfrm>
            </p:grpSpPr>
            <p:pic>
              <p:nvPicPr>
                <p:cNvPr id="31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6934200" y="2054352"/>
                  <a:ext cx="457200" cy="460248"/>
                </a:xfrm>
                <a:prstGeom prst="rect">
                  <a:avLst/>
                </a:prstGeom>
                <a:noFill/>
              </p:spPr>
            </p:pic>
            <p:pic>
              <p:nvPicPr>
                <p:cNvPr id="32" name="Picture 8" descr="C:\Users\shao\AppData\Local\Microsoft\Windows\Temporary Internet Files\Content.IE5\SW1Y26Y5\MC900431576[1].png"/>
                <p:cNvPicPr>
                  <a:picLocks noChangeAspect="1" noChangeArrowheads="1"/>
                </p:cNvPicPr>
                <p:nvPr/>
              </p:nvPicPr>
              <p:blipFill>
                <a:blip r:embed="rId4" cstate="print"/>
                <a:srcRect/>
                <a:stretch>
                  <a:fillRect/>
                </a:stretch>
              </p:blipFill>
              <p:spPr bwMode="auto">
                <a:xfrm>
                  <a:off x="7467600" y="1901952"/>
                  <a:ext cx="457200" cy="460248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28" name="Cloud 27"/>
            <p:cNvSpPr/>
            <p:nvPr/>
          </p:nvSpPr>
          <p:spPr>
            <a:xfrm>
              <a:off x="6273798" y="3235788"/>
              <a:ext cx="1428750" cy="857250"/>
            </a:xfrm>
            <a:prstGeom prst="cloud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an 34"/>
          <p:cNvSpPr/>
          <p:nvPr/>
        </p:nvSpPr>
        <p:spPr>
          <a:xfrm>
            <a:off x="76485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6" name="Can 35"/>
          <p:cNvSpPr/>
          <p:nvPr/>
        </p:nvSpPr>
        <p:spPr>
          <a:xfrm>
            <a:off x="5768975" y="3048000"/>
            <a:ext cx="762000" cy="457200"/>
          </a:xfrm>
          <a:prstGeom prst="ca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RDNS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89800" y="1308100"/>
            <a:ext cx="16383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2LD authoritative </a:t>
            </a:r>
          </a:p>
          <a:p>
            <a:r>
              <a:rPr lang="en-US" sz="1500" dirty="0"/>
              <a:t>name server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724400" y="1244601"/>
            <a:ext cx="17475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TLD name server</a:t>
            </a:r>
          </a:p>
        </p:txBody>
      </p:sp>
      <p:pic>
        <p:nvPicPr>
          <p:cNvPr id="39" name="Picture 4" descr="C:\Users\shao\AppData\Local\Microsoft\Windows\Temporary Internet Files\Content.IE5\3DQKUAID\MC900434845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4600" y="1524000"/>
            <a:ext cx="749300" cy="7493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4203701" y="2146300"/>
            <a:ext cx="3813175" cy="901700"/>
            <a:chOff x="2679700" y="2146300"/>
            <a:chExt cx="3813175" cy="901700"/>
          </a:xfrm>
        </p:grpSpPr>
        <p:cxnSp>
          <p:nvCxnSpPr>
            <p:cNvPr id="40" name="Straight Arrow Connector 39"/>
            <p:cNvCxnSpPr/>
            <p:nvPr/>
          </p:nvCxnSpPr>
          <p:spPr>
            <a:xfrm flipV="1">
              <a:off x="2679700" y="2222500"/>
              <a:ext cx="977900" cy="8128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 flipV="1">
              <a:off x="4102100" y="2146300"/>
              <a:ext cx="2390775" cy="8890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3962400" y="2209800"/>
              <a:ext cx="533400" cy="838200"/>
            </a:xfrm>
            <a:prstGeom prst="straightConnector1">
              <a:avLst/>
            </a:prstGeom>
            <a:ln w="25400">
              <a:solidFill>
                <a:srgbClr val="00009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/>
          <p:cNvCxnSpPr/>
          <p:nvPr/>
        </p:nvCxnSpPr>
        <p:spPr>
          <a:xfrm>
            <a:off x="421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256704" y="1635498"/>
            <a:ext cx="18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V Boli" pitchFamily="2" charset="0"/>
                <a:cs typeface="MV Boli" pitchFamily="2" charset="0"/>
              </a:rPr>
              <a:t>Collection point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419600" y="2349500"/>
            <a:ext cx="3733800" cy="698500"/>
            <a:chOff x="2895600" y="2349500"/>
            <a:chExt cx="3733800" cy="698500"/>
          </a:xfrm>
        </p:grpSpPr>
        <p:cxnSp>
          <p:nvCxnSpPr>
            <p:cNvPr id="45" name="Curved Connector 44"/>
            <p:cNvCxnSpPr/>
            <p:nvPr/>
          </p:nvCxnSpPr>
          <p:spPr>
            <a:xfrm rot="5400000" flipH="1" flipV="1">
              <a:off x="4152900" y="1092200"/>
              <a:ext cx="685800" cy="3200400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/>
            <p:nvPr/>
          </p:nvCxnSpPr>
          <p:spPr>
            <a:xfrm rot="5400000" flipH="1" flipV="1">
              <a:off x="5132387" y="1995488"/>
              <a:ext cx="533400" cy="1546225"/>
            </a:xfrm>
            <a:prstGeom prst="curvedConnector2">
              <a:avLst/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46"/>
            <p:cNvCxnSpPr/>
            <p:nvPr/>
          </p:nvCxnSpPr>
          <p:spPr>
            <a:xfrm rot="16200000" flipV="1">
              <a:off x="6172200" y="2590800"/>
              <a:ext cx="533400" cy="3810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00009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/>
          <p:cNvCxnSpPr/>
          <p:nvPr/>
        </p:nvCxnSpPr>
        <p:spPr>
          <a:xfrm>
            <a:off x="61499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29575" y="3543300"/>
            <a:ext cx="0" cy="228600"/>
          </a:xfrm>
          <a:prstGeom prst="straightConnector1">
            <a:avLst/>
          </a:prstGeom>
          <a:ln w="31750">
            <a:solidFill>
              <a:srgbClr val="00009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72360" y="5733905"/>
            <a:ext cx="4385368" cy="338554"/>
          </a:xfrm>
          <a:prstGeom prst="rect">
            <a:avLst/>
          </a:prstGeom>
          <a:noFill/>
          <a:ln w="19050"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example.com   111.111.111.0 , 222.222.222.0</a:t>
            </a:r>
            <a:endParaRPr lang="en-US" sz="1600" dirty="0">
              <a:solidFill>
                <a:srgbClr val="00009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527939" y="4020828"/>
            <a:ext cx="9603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8972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Scaling Detection</a:t>
            </a:r>
          </a:p>
        </p:txBody>
      </p:sp>
    </p:spTree>
    <p:extLst>
      <p:ext uri="{BB962C8B-B14F-4D97-AF65-F5344CB8AC3E}">
        <p14:creationId xmlns:p14="http://schemas.microsoft.com/office/powerpoint/2010/main" val="1511399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challenge: How to make decision quickly?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Large scale of data</a:t>
            </a:r>
          </a:p>
          <a:p>
            <a:pPr lvl="1"/>
            <a:r>
              <a:rPr lang="en-US" dirty="0"/>
              <a:t>Email service</a:t>
            </a:r>
          </a:p>
          <a:p>
            <a:pPr lvl="2"/>
            <a:r>
              <a:rPr lang="en-US" sz="2000" dirty="0"/>
              <a:t>Thousands of email addresses in an enterprise-like network</a:t>
            </a:r>
          </a:p>
          <a:p>
            <a:pPr lvl="2"/>
            <a:r>
              <a:rPr lang="en-US" sz="2000" dirty="0"/>
              <a:t>About 150 billion emails worldwide per day </a:t>
            </a:r>
            <a:r>
              <a:rPr lang="en-US" sz="1600" dirty="0"/>
              <a:t>(source: Internet live stats)</a:t>
            </a:r>
          </a:p>
          <a:p>
            <a:pPr lvl="1"/>
            <a:r>
              <a:rPr lang="en-US" dirty="0"/>
              <a:t>DNS </a:t>
            </a:r>
            <a:r>
              <a:rPr lang="en-US" dirty="0" err="1"/>
              <a:t>nameservers</a:t>
            </a:r>
            <a:endParaRPr lang="en-US" dirty="0"/>
          </a:p>
          <a:p>
            <a:pPr lvl="2"/>
            <a:r>
              <a:rPr lang="en-US" sz="2000" dirty="0"/>
              <a:t>Billions of DNS queries at top-level </a:t>
            </a:r>
            <a:r>
              <a:rPr lang="en-US" sz="2000" dirty="0" err="1"/>
              <a:t>nameservers</a:t>
            </a:r>
            <a:r>
              <a:rPr lang="en-US" sz="2000" dirty="0"/>
              <a:t> per day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Registries and registrars</a:t>
            </a:r>
          </a:p>
          <a:p>
            <a:pPr lvl="2"/>
            <a:r>
              <a:rPr lang="en-US" sz="2000" dirty="0"/>
              <a:t>Hundreds of thousands of new domains registered per day</a:t>
            </a:r>
          </a:p>
        </p:txBody>
      </p:sp>
    </p:spTree>
    <p:extLst>
      <p:ext uri="{BB962C8B-B14F-4D97-AF65-F5344CB8AC3E}">
        <p14:creationId xmlns:p14="http://schemas.microsoft.com/office/powerpoint/2010/main" val="42565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Demonstration:</a:t>
            </a:r>
            <a:br>
              <a:rPr lang="en-US" sz="4400" dirty="0"/>
            </a:br>
            <a:r>
              <a:rPr lang="en-US" sz="4400" dirty="0"/>
              <a:t>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9419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22242B-B691-304A-B52D-5B4E075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C429-6A4C-BF40-9A71-BE3BD84E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about botnets</a:t>
            </a:r>
          </a:p>
          <a:p>
            <a:endParaRPr lang="en-US" dirty="0"/>
          </a:p>
          <a:p>
            <a:r>
              <a:rPr lang="en-US" dirty="0"/>
              <a:t>Explore advanced supervised learning techniques for attack detection: spam, botnet, phishing detection</a:t>
            </a:r>
          </a:p>
          <a:p>
            <a:endParaRPr lang="en-US" dirty="0"/>
          </a:p>
          <a:p>
            <a:r>
              <a:rPr lang="en-US" dirty="0"/>
              <a:t>Learn how supervised machine learning can be applied to cyberattack detection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C24F19-3DD5-5C43-BEA4-9301D7067CC3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AAFE49-B8D5-2E4E-9003-78CF785F79E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2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485A7A-6D4C-6449-95D3-D40C9E876B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SPAM and MESSAGE ABUSE</a:t>
            </a:r>
          </a:p>
        </p:txBody>
      </p:sp>
    </p:spTree>
    <p:extLst>
      <p:ext uri="{BB962C8B-B14F-4D97-AF65-F5344CB8AC3E}">
        <p14:creationId xmlns:p14="http://schemas.microsoft.com/office/powerpoint/2010/main" val="188083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Spam-related activity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51779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701258" y="2282810"/>
            <a:ext cx="0" cy="38404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890310" y="5872858"/>
            <a:ext cx="1580092" cy="29260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Spam message</a:t>
            </a:r>
          </a:p>
        </p:txBody>
      </p:sp>
      <p:sp>
        <p:nvSpPr>
          <p:cNvPr id="32" name="Isosceles Triangle 31"/>
          <p:cNvSpPr>
            <a:spLocks noChangeAspect="1"/>
          </p:cNvSpPr>
          <p:nvPr/>
        </p:nvSpPr>
        <p:spPr>
          <a:xfrm rot="16200000">
            <a:off x="2464496" y="4697731"/>
            <a:ext cx="1245856" cy="999902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056" y="4595274"/>
            <a:ext cx="883920" cy="8839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2" y="2603468"/>
            <a:ext cx="1704975" cy="1152525"/>
          </a:xfrm>
          <a:prstGeom prst="rect">
            <a:avLst/>
          </a:prstGeom>
        </p:spPr>
      </p:pic>
      <p:pic>
        <p:nvPicPr>
          <p:cNvPr id="28" name="Picture 27" descr="mono-sp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93" y="4509533"/>
            <a:ext cx="1463526" cy="1376296"/>
          </a:xfrm>
          <a:prstGeom prst="rect">
            <a:avLst/>
          </a:prstGeom>
        </p:spPr>
      </p:pic>
      <p:sp>
        <p:nvSpPr>
          <p:cNvPr id="43" name="Up Arrow 42"/>
          <p:cNvSpPr/>
          <p:nvPr/>
        </p:nvSpPr>
        <p:spPr>
          <a:xfrm rot="10800000">
            <a:off x="2499922" y="3857087"/>
            <a:ext cx="210312" cy="82296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305930" y="2818278"/>
            <a:ext cx="748855" cy="47413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/>
                <a:cs typeface="Arial"/>
              </a:rPr>
              <a:t>Botnet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736009" y="1929239"/>
            <a:ext cx="2926080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Acquire network resources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470402" y="1929239"/>
            <a:ext cx="3345166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Maintain hosting infrastructure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714491" y="1929239"/>
            <a:ext cx="2765207" cy="77724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Distribute spam messages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841421" y="2628866"/>
            <a:ext cx="2797190" cy="3532524"/>
            <a:chOff x="3317421" y="2222474"/>
            <a:chExt cx="2797190" cy="353252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000" y="3178118"/>
              <a:ext cx="508000" cy="508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18000" y="2222474"/>
              <a:ext cx="508000" cy="508000"/>
            </a:xfrm>
            <a:prstGeom prst="rect">
              <a:avLst/>
            </a:prstGeom>
          </p:spPr>
        </p:pic>
        <p:pic>
          <p:nvPicPr>
            <p:cNvPr id="26" name="Picture 25" descr="pharma_2_cut_less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7421" y="4102616"/>
              <a:ext cx="2509159" cy="1376821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/>
            <p:cNvSpPr/>
            <p:nvPr/>
          </p:nvSpPr>
          <p:spPr>
            <a:xfrm rot="10800000">
              <a:off x="4466844" y="374431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Up Arrow 50"/>
            <p:cNvSpPr/>
            <p:nvPr/>
          </p:nvSpPr>
          <p:spPr>
            <a:xfrm rot="10800000">
              <a:off x="4466844" y="2829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780269" y="3178119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Web server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80269" y="2239408"/>
              <a:ext cx="1334342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DNS server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873500" y="5504566"/>
              <a:ext cx="2109935" cy="25043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41926" y="2734698"/>
            <a:ext cx="2692449" cy="3237767"/>
            <a:chOff x="6417925" y="2810905"/>
            <a:chExt cx="2692449" cy="3237767"/>
          </a:xfrm>
        </p:grpSpPr>
        <p:pic>
          <p:nvPicPr>
            <p:cNvPr id="29" name="Picture 28" descr="icann_logo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845" y="5296832"/>
              <a:ext cx="751840" cy="751840"/>
            </a:xfrm>
            <a:prstGeom prst="rect">
              <a:avLst/>
            </a:prstGeom>
          </p:spPr>
        </p:pic>
        <p:pic>
          <p:nvPicPr>
            <p:cNvPr id="31" name="Picture 30" descr="registrar_icon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861" y="3576840"/>
              <a:ext cx="749808" cy="749808"/>
            </a:xfrm>
            <a:prstGeom prst="rect">
              <a:avLst/>
            </a:prstGeom>
          </p:spPr>
        </p:pic>
        <p:sp>
          <p:nvSpPr>
            <p:cNvPr id="36" name="Rectangle 35"/>
            <p:cNvSpPr/>
            <p:nvPr/>
          </p:nvSpPr>
          <p:spPr>
            <a:xfrm>
              <a:off x="6417925" y="2810905"/>
              <a:ext cx="2011680" cy="365760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/>
            <p:cNvSpPr/>
            <p:nvPr/>
          </p:nvSpPr>
          <p:spPr>
            <a:xfrm flipV="1">
              <a:off x="7318609" y="4978581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Up Arrow 45"/>
            <p:cNvSpPr/>
            <p:nvPr/>
          </p:nvSpPr>
          <p:spPr>
            <a:xfrm flipV="1">
              <a:off x="7318609" y="4353940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Up Arrow 46"/>
            <p:cNvSpPr/>
            <p:nvPr/>
          </p:nvSpPr>
          <p:spPr>
            <a:xfrm flipV="1">
              <a:off x="7318609" y="3295646"/>
              <a:ext cx="210312" cy="274320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990874" y="3760029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Registrar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990874" y="4530335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Registry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990874" y="5435686"/>
              <a:ext cx="1119500" cy="47413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Arial"/>
                  <a:cs typeface="Arial"/>
                </a:rPr>
                <a:t>ICANN</a:t>
              </a:r>
            </a:p>
          </p:txBody>
        </p:sp>
        <p:pic>
          <p:nvPicPr>
            <p:cNvPr id="42" name="Picture 41" descr="Verisignlogo.png"/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1236" y="4554851"/>
              <a:ext cx="1437115" cy="466344"/>
            </a:xfrm>
            <a:prstGeom prst="rect">
              <a:avLst/>
            </a:prstGeom>
          </p:spPr>
        </p:pic>
      </p:grpSp>
      <p:cxnSp>
        <p:nvCxnSpPr>
          <p:cNvPr id="12" name="Straight Arrow Connector 11"/>
          <p:cNvCxnSpPr/>
          <p:nvPr/>
        </p:nvCxnSpPr>
        <p:spPr>
          <a:xfrm flipH="1">
            <a:off x="4038600" y="1878440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88541" y="1473200"/>
            <a:ext cx="753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52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How to find useful features?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agility</a:t>
            </a:r>
          </a:p>
          <a:p>
            <a:pPr lvl="1"/>
            <a:r>
              <a:rPr lang="en-US" dirty="0"/>
              <a:t>Sending agility</a:t>
            </a:r>
          </a:p>
          <a:p>
            <a:pPr lvl="2"/>
            <a:r>
              <a:rPr lang="en-US" sz="2000" dirty="0"/>
              <a:t>Botnets to acquire IP dynamics</a:t>
            </a:r>
          </a:p>
          <a:p>
            <a:pPr lvl="2"/>
            <a:r>
              <a:rPr lang="en-US" sz="2000" dirty="0"/>
              <a:t>750K spam emails found from hacked fridges and TVs</a:t>
            </a:r>
            <a:r>
              <a:rPr lang="en-US" dirty="0"/>
              <a:t> </a:t>
            </a:r>
            <a:r>
              <a:rPr lang="en-US" sz="1600" dirty="0"/>
              <a:t>(reported Jan 2014)</a:t>
            </a:r>
          </a:p>
          <a:p>
            <a:pPr lvl="1"/>
            <a:r>
              <a:rPr lang="en-US" dirty="0"/>
              <a:t>Hosting agility</a:t>
            </a:r>
          </a:p>
          <a:p>
            <a:pPr lvl="2"/>
            <a:r>
              <a:rPr lang="en-US" sz="2000" dirty="0"/>
              <a:t>Embedded URLs to direct to spam-advertised sites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Naming agility</a:t>
            </a:r>
          </a:p>
          <a:p>
            <a:pPr lvl="2"/>
            <a:r>
              <a:rPr lang="en-US" sz="2000" dirty="0"/>
              <a:t>New domains registered to evade blacklisting</a:t>
            </a:r>
          </a:p>
        </p:txBody>
      </p:sp>
    </p:spTree>
    <p:extLst>
      <p:ext uri="{BB962C8B-B14F-4D97-AF65-F5344CB8AC3E}">
        <p14:creationId xmlns:p14="http://schemas.microsoft.com/office/powerpoint/2010/main" val="1673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Example: Geodesic Distance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Social structure limits the region of contacts</a:t>
            </a:r>
          </a:p>
          <a:p>
            <a:pPr lvl="1"/>
            <a:r>
              <a:rPr lang="en-US" dirty="0"/>
              <a:t>The geographic distance travelled by spam from bots is close to random</a:t>
            </a:r>
          </a:p>
          <a:p>
            <a:pPr lvl="1"/>
            <a:endParaRPr lang="en-US" dirty="0"/>
          </a:p>
        </p:txBody>
      </p:sp>
      <p:sp>
        <p:nvSpPr>
          <p:cNvPr id="8" name="Content Placeholder 8"/>
          <p:cNvSpPr txBox="1">
            <a:spLocks/>
          </p:cNvSpPr>
          <p:nvPr/>
        </p:nvSpPr>
        <p:spPr bwMode="auto">
          <a:xfrm>
            <a:off x="4757196" y="37278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Legitimate sender</a:t>
            </a:r>
          </a:p>
        </p:txBody>
      </p:sp>
      <p:sp>
        <p:nvSpPr>
          <p:cNvPr id="9" name="Content Placeholder 8"/>
          <p:cNvSpPr txBox="1">
            <a:spLocks/>
          </p:cNvSpPr>
          <p:nvPr/>
        </p:nvSpPr>
        <p:spPr bwMode="auto">
          <a:xfrm>
            <a:off x="3080796" y="532802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Spammer</a:t>
            </a:r>
          </a:p>
        </p:txBody>
      </p:sp>
      <p:pic>
        <p:nvPicPr>
          <p:cNvPr id="10" name="Picture 2" descr="C:\Users\shao\Pictures\Microsoft Clip Organizer\j0389182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3195" y="4489823"/>
            <a:ext cx="731838" cy="9207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>
            <a:off x="6509795" y="3651623"/>
            <a:ext cx="1600200" cy="914400"/>
          </a:xfrm>
          <a:prstGeom prst="straightConnector1">
            <a:avLst/>
          </a:prstGeom>
          <a:ln w="31750">
            <a:solidFill>
              <a:srgbClr val="00009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567370">
            <a:off x="3934058" y="4786571"/>
            <a:ext cx="4289531" cy="590692"/>
          </a:xfrm>
          <a:prstGeom prst="arc">
            <a:avLst>
              <a:gd name="adj1" fmla="val 11103892"/>
              <a:gd name="adj2" fmla="val 21495443"/>
            </a:avLst>
          </a:prstGeom>
          <a:ln w="317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7195596" y="3735761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000090"/>
                </a:solidFill>
                <a:latin typeface="Arial"/>
                <a:cs typeface="Arial"/>
              </a:rPr>
              <a:t>close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 bwMode="auto">
          <a:xfrm>
            <a:off x="4604795" y="5023223"/>
            <a:ext cx="1066800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>
                <a:solidFill>
                  <a:srgbClr val="FF0000"/>
                </a:solidFill>
                <a:latin typeface="Arial"/>
                <a:cs typeface="Arial"/>
              </a:rPr>
              <a:t>distant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 bwMode="auto">
          <a:xfrm>
            <a:off x="8109996" y="5306933"/>
            <a:ext cx="1887537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kern="0" dirty="0">
                <a:latin typeface="Arial"/>
                <a:cs typeface="Arial"/>
              </a:rPr>
              <a:t>Recipient</a:t>
            </a:r>
          </a:p>
        </p:txBody>
      </p:sp>
      <p:pic>
        <p:nvPicPr>
          <p:cNvPr id="17" name="Picture 4" descr="C:\Users\shao\Pictures\Microsoft Clip Organizer\j0355657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09995" y="4489824"/>
            <a:ext cx="1088746" cy="754699"/>
          </a:xfrm>
          <a:prstGeom prst="rect">
            <a:avLst/>
          </a:prstGeom>
          <a:noFill/>
        </p:spPr>
      </p:pic>
      <p:pic>
        <p:nvPicPr>
          <p:cNvPr id="20" name="Picture 19" descr="white_man_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33395" y="2889623"/>
            <a:ext cx="1193800" cy="8953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895" y="310552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df_geo_snare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80" y="2003425"/>
            <a:ext cx="5120640" cy="384048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geodesic distance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22333" y="2624675"/>
            <a:ext cx="182880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996716" y="3135303"/>
            <a:ext cx="276483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90% of legitimate messages travel 2,500 miles or less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922465" y="6064237"/>
            <a:ext cx="7814203" cy="505897"/>
          </a:xfrm>
          <a:prstGeom prst="rect">
            <a:avLst/>
          </a:prstGeom>
          <a:solidFill>
            <a:srgbClr val="BFC4F2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Observation</a:t>
            </a:r>
            <a:r>
              <a:rPr lang="en-US" sz="2400" kern="0" dirty="0">
                <a:solidFill>
                  <a:srgbClr val="000090"/>
                </a:solidFill>
                <a:latin typeface="Arial"/>
                <a:cs typeface="Arial"/>
              </a:rPr>
              <a:t>:</a:t>
            </a:r>
            <a:r>
              <a:rPr lang="en-US" sz="2400" i="1" kern="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Spam travels further</a:t>
            </a:r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862860" y="1303339"/>
            <a:ext cx="8347075" cy="897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3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Aft>
                <a:spcPct val="0"/>
              </a:spcAft>
              <a:buFontTx/>
              <a:buChar char="•"/>
            </a:pPr>
            <a:r>
              <a:rPr lang="en-US" sz="2000" kern="0" dirty="0"/>
              <a:t>Find the physical latitude and longitude of IPs based on </a:t>
            </a:r>
            <a:r>
              <a:rPr lang="en-US" sz="2000" kern="0" dirty="0" err="1"/>
              <a:t>MaxMind’s</a:t>
            </a:r>
            <a:r>
              <a:rPr lang="en-US" sz="2000" kern="0" dirty="0"/>
              <a:t> </a:t>
            </a:r>
            <a:r>
              <a:rPr lang="en-US" sz="2000" kern="0" dirty="0" err="1"/>
              <a:t>GeoIP</a:t>
            </a:r>
            <a:r>
              <a:rPr lang="en-US" sz="2000" kern="0" dirty="0"/>
              <a:t> database</a:t>
            </a:r>
          </a:p>
        </p:txBody>
      </p:sp>
    </p:spTree>
    <p:extLst>
      <p:ext uri="{BB962C8B-B14F-4D97-AF65-F5344CB8AC3E}">
        <p14:creationId xmlns:p14="http://schemas.microsoft.com/office/powerpoint/2010/main" val="424055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Network-level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90"/>
                </a:solidFill>
              </a:rPr>
              <a:t>Single-packet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Geodesic distance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Sender IP neighborhood density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Time of day</a:t>
            </a:r>
          </a:p>
          <a:p>
            <a:pPr lvl="1"/>
            <a:r>
              <a:rPr lang="en-US" sz="2200" dirty="0"/>
              <a:t>AS of sender’s IP address</a:t>
            </a:r>
          </a:p>
          <a:p>
            <a:pPr lvl="1"/>
            <a:r>
              <a:rPr lang="en-US" sz="2200" dirty="0"/>
              <a:t>Status of email service ports</a:t>
            </a:r>
          </a:p>
          <a:p>
            <a:pPr lvl="1"/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Single-header/message</a:t>
            </a:r>
          </a:p>
          <a:p>
            <a:pPr lvl="1"/>
            <a:r>
              <a:rPr lang="en-US" sz="2200" dirty="0"/>
              <a:t>Number of recipients</a:t>
            </a:r>
          </a:p>
          <a:p>
            <a:pPr lvl="1"/>
            <a:r>
              <a:rPr lang="en-US" sz="2200" dirty="0"/>
              <a:t>Message length</a:t>
            </a:r>
          </a:p>
          <a:p>
            <a:endParaRPr lang="en-US" sz="1000" dirty="0"/>
          </a:p>
          <a:p>
            <a:r>
              <a:rPr lang="en-US" dirty="0">
                <a:solidFill>
                  <a:srgbClr val="000090"/>
                </a:solidFill>
              </a:rPr>
              <a:t>Aggregate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9050"/>
            <a:ext cx="2286000" cy="393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SNARE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18949" y="5691613"/>
            <a:ext cx="3712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/>
                <a:cs typeface="Arial"/>
              </a:rPr>
              <a:t>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19723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939</Words>
  <Application>Microsoft Macintosh PowerPoint</Application>
  <PresentationFormat>Widescreen</PresentationFormat>
  <Paragraphs>237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Adobe Garamond Pro</vt:lpstr>
      <vt:lpstr>Arial</vt:lpstr>
      <vt:lpstr>Calibri</vt:lpstr>
      <vt:lpstr>MV Boli</vt:lpstr>
      <vt:lpstr>StarSymbol</vt:lpstr>
      <vt:lpstr>1_Office Theme</vt:lpstr>
      <vt:lpstr>3_Office Theme</vt:lpstr>
      <vt:lpstr>PowerPoint Presentation</vt:lpstr>
      <vt:lpstr>Learning Objective</vt:lpstr>
      <vt:lpstr>Learning Objectives</vt:lpstr>
      <vt:lpstr>SPAM and MESSAGE ABUSE</vt:lpstr>
      <vt:lpstr>Spam-related activity</vt:lpstr>
      <vt:lpstr>1st challenge: How to find useful features?</vt:lpstr>
      <vt:lpstr>Feature Example: Geodesic Distance</vt:lpstr>
      <vt:lpstr>Distribution of geodesic distance</vt:lpstr>
      <vt:lpstr>Network-level features</vt:lpstr>
      <vt:lpstr>Domain registration analysis</vt:lpstr>
      <vt:lpstr>Domain registration process</vt:lpstr>
      <vt:lpstr>Registrars hosting spammer domains</vt:lpstr>
      <vt:lpstr>Spam proportions on registrars</vt:lpstr>
      <vt:lpstr>An example of bulk registration</vt:lpstr>
      <vt:lpstr>Modeling registration batch sizes</vt:lpstr>
      <vt:lpstr>Supervised learning: CPM</vt:lpstr>
      <vt:lpstr>BOTNETS</vt:lpstr>
      <vt:lpstr>Botnets</vt:lpstr>
      <vt:lpstr>Early Days: IRC-Based Monitoring</vt:lpstr>
      <vt:lpstr>Botnet Detection and Tracking</vt:lpstr>
      <vt:lpstr>Using DNS Traffic to Find Controllers</vt:lpstr>
      <vt:lpstr>DNS Monitoring</vt:lpstr>
      <vt:lpstr>Monitoring DNS lookups</vt:lpstr>
      <vt:lpstr>Scaling Detection</vt:lpstr>
      <vt:lpstr>2nd challenge: How to make decision quickly?</vt:lpstr>
      <vt:lpstr>Demonstration: Supervised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Modeling: Data Representation</dc:title>
  <dc:creator>Nick Feamster</dc:creator>
  <cp:lastModifiedBy>Nick Feamster</cp:lastModifiedBy>
  <cp:revision>44</cp:revision>
  <dcterms:created xsi:type="dcterms:W3CDTF">2020-10-19T14:29:47Z</dcterms:created>
  <dcterms:modified xsi:type="dcterms:W3CDTF">2020-12-07T16:16:43Z</dcterms:modified>
</cp:coreProperties>
</file>