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29"/>
  </p:notesMasterIdLst>
  <p:sldIdLst>
    <p:sldId id="2602" r:id="rId3"/>
    <p:sldId id="330" r:id="rId4"/>
    <p:sldId id="2608" r:id="rId5"/>
    <p:sldId id="2614" r:id="rId6"/>
    <p:sldId id="617" r:id="rId7"/>
    <p:sldId id="620" r:id="rId8"/>
    <p:sldId id="697" r:id="rId9"/>
    <p:sldId id="632" r:id="rId10"/>
    <p:sldId id="633" r:id="rId11"/>
    <p:sldId id="685" r:id="rId12"/>
    <p:sldId id="653" r:id="rId13"/>
    <p:sldId id="655" r:id="rId14"/>
    <p:sldId id="656" r:id="rId15"/>
    <p:sldId id="658" r:id="rId16"/>
    <p:sldId id="702" r:id="rId17"/>
    <p:sldId id="665" r:id="rId18"/>
    <p:sldId id="2618" r:id="rId19"/>
    <p:sldId id="327" r:id="rId20"/>
    <p:sldId id="391" r:id="rId21"/>
    <p:sldId id="335" r:id="rId22"/>
    <p:sldId id="336" r:id="rId23"/>
    <p:sldId id="337" r:id="rId24"/>
    <p:sldId id="643" r:id="rId25"/>
    <p:sldId id="2619" r:id="rId26"/>
    <p:sldId id="621" r:id="rId27"/>
    <p:sldId id="26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6"/>
    <p:restoredTop sz="96327"/>
  </p:normalViewPr>
  <p:slideViewPr>
    <p:cSldViewPr snapToGrid="0" snapToObjects="1">
      <p:cViewPr varScale="1">
        <p:scale>
          <a:sx n="182" d="100"/>
          <a:sy n="182" d="100"/>
        </p:scale>
        <p:origin x="1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3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7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17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3E5AE5-A90E-0948-8D20-6A8BA642C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61B8F5-004D-EC42-85A4-E3591D1DEFCD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F9C11675-C114-5D4C-A109-F0FC799DC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9F14970-7902-7B44-AB9E-32530182C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077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32DD65-C594-1845-B16E-2F1BF712A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853C24-17F8-F547-BB73-27D5A8DD342A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2F0FAEA-A072-5246-9BB2-D70C81B5F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99CAEB0-EDE2-E442-BFCC-4F89A60AF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257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A46979-DBB1-8E4D-9F01-BEA08784A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411DF1-47B5-1B48-AA6A-1482ACC82CD2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9188D4B-2DED-0343-8BE7-79AD00045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2813"/>
            <a:ext cx="5540375" cy="3117850"/>
          </a:xfrm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F0F1EC3C-FCFA-0142-A645-07881E3723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44575" y="4338638"/>
            <a:ext cx="4749800" cy="3462337"/>
          </a:xfrm>
          <a:ln/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23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144E20-63A1-0141-BDF5-DCFC31BB7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788E89-5DA6-324D-8348-28E285975F06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82A9627-A562-724E-AEFC-3D44865C6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149BC58-C757-604C-AC53-3921E3B9E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951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04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7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3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8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0207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838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8523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16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837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7553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2906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6419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0326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7803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9351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129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7593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8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660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Detection with Supervised Learning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Analysis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domain registration behavior of spammers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Characterization:</a:t>
            </a:r>
            <a:r>
              <a:rPr lang="en-US" dirty="0"/>
              <a:t> How the domain is registered?</a:t>
            </a:r>
          </a:p>
          <a:p>
            <a:pPr lvl="1"/>
            <a:r>
              <a:rPr lang="en-US" dirty="0"/>
              <a:t>Fact: Tens of thousands of domains registered to maintain spam campaigns</a:t>
            </a:r>
          </a:p>
          <a:p>
            <a:pPr lvl="1"/>
            <a:r>
              <a:rPr lang="en-US" dirty="0"/>
              <a:t>Intuition: Registration behavior is different due to spammers’ economic or management concerns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7164" y="5393308"/>
            <a:ext cx="689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kern="0" dirty="0" err="1">
                <a:latin typeface="Arial"/>
                <a:cs typeface="Arial"/>
              </a:rPr>
              <a:t>Hao</a:t>
            </a:r>
            <a:r>
              <a:rPr lang="en-US" sz="1400" kern="0" dirty="0">
                <a:latin typeface="Arial"/>
                <a:cs typeface="Arial"/>
              </a:rPr>
              <a:t> </a:t>
            </a:r>
            <a:r>
              <a:rPr lang="en-US" sz="1400" i="1" kern="0" dirty="0">
                <a:latin typeface="Arial"/>
                <a:cs typeface="Arial"/>
              </a:rPr>
              <a:t>et al</a:t>
            </a:r>
            <a:r>
              <a:rPr lang="en-US" sz="1400" kern="0" dirty="0">
                <a:latin typeface="Arial"/>
                <a:cs typeface="Arial"/>
              </a:rPr>
              <a:t>. Understanding the Domain Registration Behavior of Spammers, IMC 2013</a:t>
            </a:r>
          </a:p>
        </p:txBody>
      </p:sp>
    </p:spTree>
    <p:extLst>
      <p:ext uri="{BB962C8B-B14F-4D97-AF65-F5344CB8AC3E}">
        <p14:creationId xmlns:p14="http://schemas.microsoft.com/office/powerpoint/2010/main" val="22654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Process</a:t>
            </a:r>
          </a:p>
        </p:txBody>
      </p:sp>
      <p:pic>
        <p:nvPicPr>
          <p:cNvPr id="11" name="Picture 10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5" y="3285595"/>
            <a:ext cx="615315" cy="5937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4809932" y="4240220"/>
            <a:ext cx="1189904" cy="1562099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dd-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33" y="4786572"/>
            <a:ext cx="520192" cy="52019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55085" y="1436042"/>
            <a:ext cx="899598" cy="899598"/>
            <a:chOff x="3438229" y="5412724"/>
            <a:chExt cx="899598" cy="899598"/>
          </a:xfrm>
        </p:grpSpPr>
        <p:pic>
          <p:nvPicPr>
            <p:cNvPr id="9" name="Picture 8" descr="buyer_refi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868" y="5582107"/>
              <a:ext cx="798576" cy="560832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438229" y="5412724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73380" y="5215868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Database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04884" y="3732430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04884" y="2335219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04885" y="4251982"/>
            <a:ext cx="1" cy="5343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89394" y="5632356"/>
            <a:ext cx="224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Top-level </a:t>
            </a:r>
            <a:r>
              <a:rPr lang="en-US" sz="1600" dirty="0" err="1">
                <a:latin typeface="Arial"/>
                <a:cs typeface="Arial"/>
              </a:rPr>
              <a:t>nameservers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39" name="Picture 38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5" y="4097668"/>
            <a:ext cx="615315" cy="593725"/>
          </a:xfrm>
          <a:prstGeom prst="rect">
            <a:avLst/>
          </a:prstGeom>
        </p:spPr>
      </p:pic>
      <p:pic>
        <p:nvPicPr>
          <p:cNvPr id="40" name="Picture 39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5" y="4909741"/>
            <a:ext cx="615315" cy="59372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>
            <a:off x="3338449" y="5195569"/>
            <a:ext cx="1869786" cy="1248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338449" y="4492835"/>
            <a:ext cx="1869790" cy="5729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338449" y="3726604"/>
            <a:ext cx="1869792" cy="121211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35339" y="5192804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Update</a:t>
            </a:r>
          </a:p>
        </p:txBody>
      </p:sp>
      <p:sp>
        <p:nvSpPr>
          <p:cNvPr id="66" name="Content Placeholder 1"/>
          <p:cNvSpPr txBox="1">
            <a:spLocks/>
          </p:cNvSpPr>
          <p:nvPr/>
        </p:nvSpPr>
        <p:spPr>
          <a:xfrm>
            <a:off x="6424634" y="4612559"/>
            <a:ext cx="3613922" cy="81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Registry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Verisign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manages registration database</a:t>
            </a:r>
          </a:p>
        </p:txBody>
      </p:sp>
      <p:sp>
        <p:nvSpPr>
          <p:cNvPr id="70" name="Content Placeholder 1"/>
          <p:cNvSpPr txBox="1">
            <a:spLocks/>
          </p:cNvSpPr>
          <p:nvPr/>
        </p:nvSpPr>
        <p:spPr>
          <a:xfrm>
            <a:off x="6424634" y="2944344"/>
            <a:ext cx="3906022" cy="676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Registrar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GoDaddy</a:t>
            </a:r>
            <a:r>
              <a:rPr lang="en-US" sz="1800" dirty="0"/>
              <a:t>)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brokers registrations</a:t>
            </a:r>
          </a:p>
        </p:txBody>
      </p:sp>
      <p:sp>
        <p:nvSpPr>
          <p:cNvPr id="71" name="Content Placeholder 1"/>
          <p:cNvSpPr txBox="1">
            <a:spLocks/>
          </p:cNvSpPr>
          <p:nvPr/>
        </p:nvSpPr>
        <p:spPr>
          <a:xfrm>
            <a:off x="6424634" y="1659070"/>
            <a:ext cx="1429522" cy="453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55085" y="2832831"/>
            <a:ext cx="899598" cy="899598"/>
            <a:chOff x="3438229" y="4043195"/>
            <a:chExt cx="899598" cy="899598"/>
          </a:xfrm>
        </p:grpSpPr>
        <p:pic>
          <p:nvPicPr>
            <p:cNvPr id="29" name="Picture 28" descr="sell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953" y="4200894"/>
              <a:ext cx="692150" cy="584200"/>
            </a:xfrm>
            <a:prstGeom prst="rect">
              <a:avLst/>
            </a:prstGeom>
          </p:spPr>
        </p:pic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438229" y="4043195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72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6" grpId="0"/>
      <p:bldP spid="66" grpId="0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Registrars hosting spammer domains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21272" y="2141168"/>
          <a:ext cx="4339265" cy="2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Registrar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Spam %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eNom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27.03%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Moniker Online Services,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19.01%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Tucows.com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4.47%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endPara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OnlineNIC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Center of Ukrainian Internet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/>
                          <a:cs typeface="Arial"/>
                        </a:rPr>
                        <a:t>Register.com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1.89%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28650" y="5325227"/>
            <a:ext cx="11072813" cy="555015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 handful of registrars account for the majority of spammer domains</a:t>
            </a:r>
            <a:endParaRPr lang="en-US" sz="2400" kern="0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93645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/>
          <p:cNvSpPr txBox="1">
            <a:spLocks/>
          </p:cNvSpPr>
          <p:nvPr/>
        </p:nvSpPr>
        <p:spPr>
          <a:xfrm>
            <a:off x="2112329" y="1515143"/>
            <a:ext cx="3882074" cy="72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registrars ranked by the percentages of spammer domains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087067" y="2994804"/>
            <a:ext cx="1498121" cy="81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Spammer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domains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378431" y="2994804"/>
            <a:ext cx="2395399" cy="81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All domains </a:t>
            </a:r>
            <a:r>
              <a:rPr lang="en-US" altLang="zh-CN" sz="2000" dirty="0">
                <a:solidFill>
                  <a:srgbClr val="000090"/>
                </a:solidFill>
              </a:rPr>
              <a:t>added to the zone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7044733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70%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8522319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0090"/>
                </a:solidFill>
              </a:rPr>
              <a:t>20%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994404" y="2466217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994404" y="3922472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18312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atter_registrar_spam_proportion_201203_201207_update_mor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33" y="1350286"/>
            <a:ext cx="5689602" cy="452438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Proportions on Registrars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838199" y="1350286"/>
            <a:ext cx="10515600" cy="4157428"/>
          </a:xfrm>
        </p:spPr>
        <p:txBody>
          <a:bodyPr>
            <a:normAutofit/>
          </a:bodyPr>
          <a:lstStyle/>
          <a:p>
            <a:r>
              <a:rPr lang="en-US" sz="2400" dirty="0"/>
              <a:t> Are there registrars that host </a:t>
            </a:r>
            <a:r>
              <a:rPr lang="en-US" sz="2400" b="1" i="1" dirty="0"/>
              <a:t>only</a:t>
            </a:r>
            <a:r>
              <a:rPr lang="en-US" sz="2400" dirty="0"/>
              <a:t> spammer domains?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778266" y="1845733"/>
            <a:ext cx="1115112" cy="2107257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164936" y="2399475"/>
            <a:ext cx="2302932" cy="1945127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Spammer</a:t>
            </a:r>
            <a:r>
              <a:rPr lang="en-US" altLang="zh-CN" sz="2400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 primarily use popular registrars</a:t>
            </a:r>
          </a:p>
        </p:txBody>
      </p:sp>
    </p:spTree>
    <p:extLst>
      <p:ext uri="{BB962C8B-B14F-4D97-AF65-F5344CB8AC3E}">
        <p14:creationId xmlns:p14="http://schemas.microsoft.com/office/powerpoint/2010/main" val="23997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xample_enom_20120305_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pic>
        <p:nvPicPr>
          <p:cNvPr id="30" name="Picture 29" descr="example_enom_201203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Bulk Registration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447683" y="1478366"/>
            <a:ext cx="2926556" cy="1435777"/>
          </a:xfrm>
        </p:spPr>
        <p:txBody>
          <a:bodyPr>
            <a:normAutofit/>
          </a:bodyPr>
          <a:lstStyle/>
          <a:p>
            <a:r>
              <a:rPr lang="en-US" sz="2000" dirty="0"/>
              <a:t>Domains registered by </a:t>
            </a:r>
            <a:r>
              <a:rPr lang="en-US" sz="2000" i="1" dirty="0" err="1"/>
              <a:t>eNom</a:t>
            </a:r>
            <a:r>
              <a:rPr lang="en-US" sz="2000" i="1" dirty="0"/>
              <a:t> </a:t>
            </a:r>
            <a:r>
              <a:rPr lang="en-US" sz="2000" dirty="0"/>
              <a:t>every 5 minutes in March 5</a:t>
            </a:r>
            <a:r>
              <a:rPr lang="en-US" sz="2000" baseline="30000" dirty="0"/>
              <a:t>th</a:t>
            </a:r>
            <a:r>
              <a:rPr lang="en-US" sz="2000" dirty="0"/>
              <a:t>, 2012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10264" y="3439495"/>
            <a:ext cx="171026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90"/>
                </a:solidFill>
                <a:latin typeface="Arial"/>
                <a:cs typeface="Arial"/>
              </a:rPr>
              <a:t>New domains every 5 minutes</a:t>
            </a:r>
            <a:endParaRPr lang="en-US" b="1" i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203679" y="3066946"/>
            <a:ext cx="187166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New spammer domains every 5 minutes</a:t>
            </a:r>
            <a:endParaRPr lang="en-US" b="1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0533" y="3778164"/>
            <a:ext cx="1015999" cy="646282"/>
          </a:xfrm>
          <a:prstGeom prst="straightConnector1">
            <a:avLst/>
          </a:prstGeom>
          <a:ln>
            <a:solidFill>
              <a:srgbClr val="00009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01467" y="3533076"/>
            <a:ext cx="736082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om,_Inc_window_10_11_square_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71" y="1721593"/>
            <a:ext cx="4754880" cy="3566160"/>
          </a:xfrm>
          <a:prstGeom prst="rect">
            <a:avLst/>
          </a:prstGeom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1862860" y="1303339"/>
            <a:ext cx="8347075" cy="89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dirty="0"/>
              <a:t>How to </a:t>
            </a:r>
            <a:r>
              <a:rPr lang="en-US" sz="2200" dirty="0"/>
              <a:t>identify “abnormally large” registration batches</a:t>
            </a:r>
            <a:r>
              <a:rPr lang="en-US" dirty="0"/>
              <a:t>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Registration Batch Sizes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02584" y="5266374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370576" y="5397706"/>
            <a:ext cx="4358279" cy="46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i="1" dirty="0" err="1"/>
              <a:t>eNom</a:t>
            </a:r>
            <a:r>
              <a:rPr lang="en-US" sz="1600" i="1" dirty="0"/>
              <a:t>, Inc.</a:t>
            </a:r>
            <a:r>
              <a:rPr lang="en-US" sz="1600" dirty="0"/>
              <a:t>, hourly window, 10AM–11AM ET</a:t>
            </a:r>
          </a:p>
        </p:txBody>
      </p:sp>
      <p:pic>
        <p:nvPicPr>
          <p:cNvPr id="6" name="Picture 5" descr="eNom,_Inc_window_10_11_squa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71" y="1721593"/>
            <a:ext cx="4754880" cy="3566160"/>
          </a:xfrm>
          <a:prstGeom prst="rect">
            <a:avLst/>
          </a:prstGeom>
        </p:spPr>
      </p:pic>
      <p:sp>
        <p:nvSpPr>
          <p:cNvPr id="19" name="Content Placeholder 1"/>
          <p:cNvSpPr txBox="1">
            <a:spLocks/>
          </p:cNvSpPr>
          <p:nvPr/>
        </p:nvSpPr>
        <p:spPr>
          <a:xfrm>
            <a:off x="4379574" y="3579288"/>
            <a:ext cx="1617196" cy="78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Spike: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low probability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43494" y="4260679"/>
            <a:ext cx="0" cy="463533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070602" y="2383761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 hourly models to </a:t>
            </a:r>
            <a:r>
              <a:rPr lang="en-US" altLang="zh-CN" sz="2400" dirty="0"/>
              <a:t>fit diurnal patterns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70602" y="3433610"/>
            <a:ext cx="3750733" cy="1290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Compound Poisson</a:t>
            </a:r>
            <a:r>
              <a:rPr lang="en-US" sz="2400" dirty="0"/>
              <a:t> to represent the customer purchase behaviors</a:t>
            </a:r>
          </a:p>
        </p:txBody>
      </p:sp>
    </p:spTree>
    <p:extLst>
      <p:ext uri="{BB962C8B-B14F-4D97-AF65-F5344CB8AC3E}">
        <p14:creationId xmlns:p14="http://schemas.microsoft.com/office/powerpoint/2010/main" val="40851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CPM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</a:t>
            </a:r>
            <a:r>
              <a:rPr lang="en-US" dirty="0" err="1"/>
              <a:t>polytope</a:t>
            </a:r>
            <a:r>
              <a:rPr lang="en-US" dirty="0"/>
              <a:t> machine (CPM)</a:t>
            </a:r>
          </a:p>
          <a:p>
            <a:pPr lvl="1"/>
            <a:r>
              <a:rPr lang="en-US" dirty="0"/>
              <a:t>High accuracy</a:t>
            </a:r>
          </a:p>
          <a:p>
            <a:pPr lvl="1"/>
            <a:r>
              <a:rPr lang="en-US" dirty="0"/>
              <a:t>Train models fast</a:t>
            </a:r>
          </a:p>
        </p:txBody>
      </p:sp>
      <p:sp>
        <p:nvSpPr>
          <p:cNvPr id="6" name="Oval 5"/>
          <p:cNvSpPr/>
          <p:nvPr/>
        </p:nvSpPr>
        <p:spPr>
          <a:xfrm>
            <a:off x="30099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33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60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35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2818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5776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458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05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33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7173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3777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4158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9459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4666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4412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0729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46444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6416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8961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4295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6622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597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71680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74638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3320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67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8695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76035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82639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83020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78321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83528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83274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79591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85306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65278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8152802" y="3644900"/>
            <a:ext cx="177800" cy="10932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6996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SVM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323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CPM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619750" y="4442720"/>
            <a:ext cx="831850" cy="4121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BOTNETS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9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186D2676-CD36-BA47-8A08-5764FE556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73E5E00-3D13-204B-85C0-37EB21739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000" b="1" dirty="0">
                <a:solidFill>
                  <a:schemeClr val="accent1"/>
                </a:solidFill>
              </a:rPr>
              <a:t>Bots:</a:t>
            </a:r>
            <a:r>
              <a:rPr lang="en-US" altLang="en-US" sz="3000" dirty="0"/>
              <a:t> Autonomous programs performing tasks</a:t>
            </a:r>
          </a:p>
          <a:p>
            <a:pPr>
              <a:lnSpc>
                <a:spcPct val="80000"/>
              </a:lnSpc>
            </a:pPr>
            <a:r>
              <a:rPr lang="en-US" altLang="en-US" sz="3000" dirty="0"/>
              <a:t>Plenty of </a:t>
            </a:r>
            <a:r>
              <a:rPr lang="ja-JP" altLang="en-US" sz="3000"/>
              <a:t>“</a:t>
            </a:r>
            <a:r>
              <a:rPr lang="en-US" altLang="ja-JP" sz="3000" dirty="0"/>
              <a:t>benign</a:t>
            </a:r>
            <a:r>
              <a:rPr lang="ja-JP" altLang="en-US" sz="3000"/>
              <a:t>”</a:t>
            </a:r>
            <a:r>
              <a:rPr lang="en-US" altLang="ja-JP" sz="3000" dirty="0"/>
              <a:t> bots</a:t>
            </a:r>
          </a:p>
          <a:p>
            <a:pPr lvl="1">
              <a:lnSpc>
                <a:spcPct val="80000"/>
              </a:lnSpc>
            </a:pPr>
            <a:r>
              <a:rPr lang="en-US" altLang="en-US" sz="2600" i="1" dirty="0"/>
              <a:t>e.g., </a:t>
            </a:r>
            <a:r>
              <a:rPr lang="en-US" altLang="en-US" sz="2600" dirty="0" err="1"/>
              <a:t>weatherbug</a:t>
            </a:r>
            <a:br>
              <a:rPr lang="en-US" altLang="en-US" sz="2600" dirty="0"/>
            </a:br>
            <a:endParaRPr lang="en-US" altLang="en-US" sz="2600" i="1" dirty="0"/>
          </a:p>
          <a:p>
            <a:pPr>
              <a:lnSpc>
                <a:spcPct val="80000"/>
              </a:lnSpc>
            </a:pPr>
            <a:r>
              <a:rPr lang="en-US" altLang="en-US" sz="3000" b="1" dirty="0">
                <a:solidFill>
                  <a:schemeClr val="accent1"/>
                </a:solidFill>
              </a:rPr>
              <a:t>Botnets: </a:t>
            </a:r>
            <a:r>
              <a:rPr lang="en-US" altLang="en-US" sz="3000" dirty="0"/>
              <a:t>group of bots 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Typically carries malicious connotation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Large numbers of infected machines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Machines </a:t>
            </a:r>
            <a:r>
              <a:rPr lang="ja-JP" altLang="en-US" sz="2600"/>
              <a:t>“</a:t>
            </a:r>
            <a:r>
              <a:rPr lang="en-US" altLang="ja-JP" sz="2600" dirty="0"/>
              <a:t>enlisted</a:t>
            </a:r>
            <a:r>
              <a:rPr lang="ja-JP" altLang="en-US" sz="2600"/>
              <a:t>”</a:t>
            </a:r>
            <a:r>
              <a:rPr lang="en-US" altLang="ja-JP" sz="2600" dirty="0"/>
              <a:t> with infection vectors like worms (last lecture)</a:t>
            </a:r>
            <a:br>
              <a:rPr lang="en-US" altLang="ja-JP" sz="2600" dirty="0"/>
            </a:br>
            <a:endParaRPr lang="en-US" altLang="ja-JP" sz="2600" dirty="0"/>
          </a:p>
          <a:p>
            <a:pPr>
              <a:lnSpc>
                <a:spcPct val="80000"/>
              </a:lnSpc>
            </a:pPr>
            <a:r>
              <a:rPr lang="en-US" altLang="en-US" sz="3000" dirty="0"/>
              <a:t>Available for </a:t>
            </a:r>
            <a:r>
              <a:rPr lang="en-US" altLang="en-US" sz="3000" b="1" dirty="0">
                <a:solidFill>
                  <a:schemeClr val="accent1"/>
                </a:solidFill>
              </a:rPr>
              <a:t>simultaneous control</a:t>
            </a:r>
            <a:r>
              <a:rPr lang="en-US" altLang="en-US" sz="3000" dirty="0">
                <a:solidFill>
                  <a:schemeClr val="accent1"/>
                </a:solidFill>
              </a:rPr>
              <a:t> </a:t>
            </a:r>
            <a:r>
              <a:rPr lang="en-US" altLang="en-US" sz="3000" dirty="0"/>
              <a:t>by a master</a:t>
            </a:r>
          </a:p>
        </p:txBody>
      </p:sp>
    </p:spTree>
    <p:extLst>
      <p:ext uri="{BB962C8B-B14F-4D97-AF65-F5344CB8AC3E}">
        <p14:creationId xmlns:p14="http://schemas.microsoft.com/office/powerpoint/2010/main" val="2829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7FF2669E-CFBA-D746-A066-C050670F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Days: IRC-Based Monitoring</a:t>
            </a:r>
          </a:p>
        </p:txBody>
      </p:sp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2294202C-5AC1-154F-B8F0-D3EE3316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Join IRC channel, monitor all communications</a:t>
            </a:r>
          </a:p>
          <a:p>
            <a:endParaRPr lang="en-US" altLang="en-US"/>
          </a:p>
          <a:p>
            <a:r>
              <a:rPr lang="en-US" altLang="en-US"/>
              <a:t>This approach became more difficult over time</a:t>
            </a:r>
          </a:p>
          <a:p>
            <a:pPr lvl="1"/>
            <a:r>
              <a:rPr lang="en-US" altLang="en-US"/>
              <a:t>Move towards encrypted C&amp;C Communication</a:t>
            </a:r>
          </a:p>
          <a:p>
            <a:pPr lvl="1"/>
            <a:r>
              <a:rPr lang="en-US" altLang="en-US"/>
              <a:t>Move away from IRC-based botnets (as predicted)</a:t>
            </a:r>
          </a:p>
        </p:txBody>
      </p:sp>
    </p:spTree>
    <p:extLst>
      <p:ext uri="{BB962C8B-B14F-4D97-AF65-F5344CB8AC3E}">
        <p14:creationId xmlns:p14="http://schemas.microsoft.com/office/powerpoint/2010/main" val="416362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150661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535DDD2F-72CC-4F4E-A134-9877ACAD7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 Detection and Tracking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4CA3897-9F1C-924E-AD69-B266BB064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9423" y="1418716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Network Intrusion Detection Systems (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Snort)</a:t>
            </a:r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Signature:</a:t>
            </a:r>
            <a:r>
              <a:rPr lang="en-US" altLang="en-US" sz="2000" dirty="0"/>
              <a:t> alert </a:t>
            </a:r>
            <a:r>
              <a:rPr lang="en-US" altLang="en-US" sz="2000" dirty="0" err="1"/>
              <a:t>tcp</a:t>
            </a:r>
            <a:r>
              <a:rPr lang="en-US" altLang="en-US" sz="2000" dirty="0"/>
              <a:t> any any -&gt; any any (msg:"</a:t>
            </a:r>
            <a:r>
              <a:rPr lang="en-US" altLang="en-US" sz="2000" dirty="0" err="1"/>
              <a:t>Agobot</a:t>
            </a:r>
            <a:r>
              <a:rPr lang="en-US" altLang="en-US" sz="2000" dirty="0"/>
              <a:t>/</a:t>
            </a:r>
            <a:r>
              <a:rPr lang="en-US" altLang="en-US" sz="2000" dirty="0" err="1"/>
              <a:t>Phatbot</a:t>
            </a:r>
            <a:r>
              <a:rPr lang="en-US" altLang="en-US" sz="2000" dirty="0"/>
              <a:t> Infection Successful"; </a:t>
            </a:r>
            <a:r>
              <a:rPr lang="en-US" altLang="en-US" sz="2000" dirty="0" err="1"/>
              <a:t>flow:established</a:t>
            </a:r>
            <a:r>
              <a:rPr lang="en-US" altLang="en-US" sz="2000" dirty="0"/>
              <a:t>; content:"221 </a:t>
            </a:r>
          </a:p>
          <a:p>
            <a:pPr lvl="1"/>
            <a:endParaRPr lang="en-US" altLang="en-US" sz="2000" dirty="0"/>
          </a:p>
          <a:p>
            <a:r>
              <a:rPr lang="en-US" altLang="en-US" sz="2400" b="1" dirty="0" err="1">
                <a:solidFill>
                  <a:schemeClr val="accent1"/>
                </a:solidFill>
              </a:rPr>
              <a:t>Honetpots</a:t>
            </a:r>
            <a:r>
              <a:rPr lang="en-US" altLang="en-US" sz="2400" b="1" dirty="0">
                <a:solidFill>
                  <a:schemeClr val="accent1"/>
                </a:solidFill>
              </a:rPr>
              <a:t>/Honeynets: </a:t>
            </a:r>
            <a:r>
              <a:rPr lang="en-US" altLang="en-US" sz="2400" dirty="0"/>
              <a:t>gather information</a:t>
            </a:r>
            <a:endParaRPr lang="en-US" altLang="en-US" sz="2400" b="1" dirty="0">
              <a:solidFill>
                <a:srgbClr val="FF3300"/>
              </a:solidFill>
            </a:endParaRPr>
          </a:p>
          <a:p>
            <a:pPr lvl="1"/>
            <a:r>
              <a:rPr lang="en-US" altLang="en-US" sz="2000" dirty="0"/>
              <a:t>Run unpatched version of Windows</a:t>
            </a:r>
          </a:p>
          <a:p>
            <a:pPr lvl="1"/>
            <a:r>
              <a:rPr lang="en-US" altLang="en-US" sz="2000" dirty="0"/>
              <a:t>Usually infected within 10 minutes</a:t>
            </a:r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Capture binary </a:t>
            </a:r>
          </a:p>
          <a:p>
            <a:pPr lvl="2"/>
            <a:r>
              <a:rPr lang="en-US" altLang="en-US" dirty="0"/>
              <a:t>determine scanning patterns, etc.</a:t>
            </a:r>
            <a:endParaRPr lang="en-US" altLang="en-US" b="1" dirty="0"/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Capture network traffic</a:t>
            </a:r>
          </a:p>
          <a:p>
            <a:pPr lvl="2"/>
            <a:r>
              <a:rPr lang="en-US" altLang="en-US" dirty="0"/>
              <a:t>Locate identity of command and control, other bots, etc.</a:t>
            </a:r>
          </a:p>
          <a:p>
            <a:pPr lvl="2"/>
            <a:endParaRPr lang="en-US" altLang="en-US" sz="1600" b="1" dirty="0">
              <a:solidFill>
                <a:srgbClr val="FF0000"/>
              </a:solidFill>
            </a:endParaRPr>
          </a:p>
          <a:p>
            <a:r>
              <a:rPr lang="en-US" altLang="en-US" sz="2400" b="1" dirty="0">
                <a:solidFill>
                  <a:schemeClr val="accent1"/>
                </a:solidFill>
              </a:rPr>
              <a:t>“Internet Motion Sensor”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58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711699B3-8204-EA44-921A-93FC61059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DNS Traffic to Find Controllers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D8E3AF0E-0FB2-8543-97CC-212A4108D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Different types of queries may reveal info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Repetitive A queries may indicate bot/controller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MX queries may indicate spam bot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PTR queries may indicate a server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Usually 3 level: hostname.subdomain.TLD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Names and subdomains that just look rogue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(</a:t>
            </a:r>
            <a:r>
              <a:rPr lang="en-GB" altLang="en-US" i="1"/>
              <a:t>e.g., </a:t>
            </a:r>
            <a:r>
              <a:rPr lang="en-GB" altLang="en-US"/>
              <a:t>irc.big-bot.de)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735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10ED43E4-FC9F-7748-8041-81A6D7298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Monitoring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D32E1EB-B619-264F-91BA-25EA0EC41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Command-and-control hijack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Advantages:</a:t>
            </a:r>
            <a:r>
              <a:rPr lang="en-US" altLang="en-US"/>
              <a:t> accurate estimation of bot population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Disadvantages: </a:t>
            </a:r>
            <a:r>
              <a:rPr lang="en-US" altLang="en-US"/>
              <a:t>bot is rendered useless; can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t monitor activity from command and control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Complete TCP three-way handshakes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distinct infections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infected bots from port scans, etc.</a:t>
            </a:r>
          </a:p>
        </p:txBody>
      </p:sp>
    </p:spTree>
    <p:extLst>
      <p:ext uri="{BB962C8B-B14F-4D97-AF65-F5344CB8AC3E}">
        <p14:creationId xmlns:p14="http://schemas.microsoft.com/office/powerpoint/2010/main" val="15360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DNS lookups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3799436" cy="4157428"/>
          </a:xfrm>
        </p:spPr>
        <p:txBody>
          <a:bodyPr/>
          <a:lstStyle/>
          <a:p>
            <a:r>
              <a:rPr lang="en-US" dirty="0"/>
              <a:t>Collection process </a:t>
            </a:r>
          </a:p>
          <a:p>
            <a:endParaRPr lang="en-US" dirty="0"/>
          </a:p>
          <a:p>
            <a:r>
              <a:rPr lang="en-US" dirty="0"/>
              <a:t>Querying /24 subnets aggregated every day</a:t>
            </a:r>
          </a:p>
          <a:p>
            <a:pPr lvl="1"/>
            <a:endParaRPr lang="en-US" dirty="0"/>
          </a:p>
        </p:txBody>
      </p:sp>
      <p:pic>
        <p:nvPicPr>
          <p:cNvPr id="6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8166" y="2195549"/>
            <a:ext cx="749300" cy="749300"/>
          </a:xfrm>
          <a:prstGeom prst="rect">
            <a:avLst/>
          </a:prstGeom>
          <a:noFill/>
        </p:spPr>
      </p:pic>
      <p:sp>
        <p:nvSpPr>
          <p:cNvPr id="7" name="Can 6"/>
          <p:cNvSpPr/>
          <p:nvPr/>
        </p:nvSpPr>
        <p:spPr>
          <a:xfrm>
            <a:off x="5925641" y="3452849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grpSp>
        <p:nvGrpSpPr>
          <p:cNvPr id="8" name="Group 59"/>
          <p:cNvGrpSpPr/>
          <p:nvPr/>
        </p:nvGrpSpPr>
        <p:grpSpPr>
          <a:xfrm>
            <a:off x="7522666" y="4176749"/>
            <a:ext cx="1428750" cy="857250"/>
            <a:chOff x="6273798" y="2271492"/>
            <a:chExt cx="1428750" cy="857250"/>
          </a:xfrm>
        </p:grpSpPr>
        <p:grpSp>
          <p:nvGrpSpPr>
            <p:cNvPr id="9" name="Group 27"/>
            <p:cNvGrpSpPr/>
            <p:nvPr/>
          </p:nvGrpSpPr>
          <p:grpSpPr>
            <a:xfrm>
              <a:off x="6644349" y="2289140"/>
              <a:ext cx="663348" cy="794217"/>
              <a:chOff x="6896100" y="1371600"/>
              <a:chExt cx="990600" cy="1143000"/>
            </a:xfrm>
          </p:grpSpPr>
          <p:grpSp>
            <p:nvGrpSpPr>
              <p:cNvPr id="11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1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1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0" name="Cloud 9"/>
            <p:cNvSpPr/>
            <p:nvPr/>
          </p:nvSpPr>
          <p:spPr>
            <a:xfrm>
              <a:off x="6273798" y="2271492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58"/>
          <p:cNvGrpSpPr/>
          <p:nvPr/>
        </p:nvGrpSpPr>
        <p:grpSpPr>
          <a:xfrm>
            <a:off x="9402266" y="4176749"/>
            <a:ext cx="1428750" cy="857250"/>
            <a:chOff x="6273798" y="1284516"/>
            <a:chExt cx="1428750" cy="857250"/>
          </a:xfrm>
        </p:grpSpPr>
        <p:grpSp>
          <p:nvGrpSpPr>
            <p:cNvPr id="18" name="Group 27"/>
            <p:cNvGrpSpPr/>
            <p:nvPr/>
          </p:nvGrpSpPr>
          <p:grpSpPr>
            <a:xfrm>
              <a:off x="6644349" y="1302164"/>
              <a:ext cx="663348" cy="794217"/>
              <a:chOff x="6896100" y="1371600"/>
              <a:chExt cx="990600" cy="1143000"/>
            </a:xfrm>
          </p:grpSpPr>
          <p:grpSp>
            <p:nvGrpSpPr>
              <p:cNvPr id="20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2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2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9" name="Cloud 18"/>
            <p:cNvSpPr/>
            <p:nvPr/>
          </p:nvSpPr>
          <p:spPr>
            <a:xfrm>
              <a:off x="6273798" y="1284516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61"/>
          <p:cNvGrpSpPr/>
          <p:nvPr/>
        </p:nvGrpSpPr>
        <p:grpSpPr>
          <a:xfrm>
            <a:off x="5592266" y="4176749"/>
            <a:ext cx="1428750" cy="857250"/>
            <a:chOff x="6273798" y="3235788"/>
            <a:chExt cx="1428750" cy="857250"/>
          </a:xfrm>
        </p:grpSpPr>
        <p:grpSp>
          <p:nvGrpSpPr>
            <p:cNvPr id="27" name="Group 27"/>
            <p:cNvGrpSpPr/>
            <p:nvPr/>
          </p:nvGrpSpPr>
          <p:grpSpPr>
            <a:xfrm>
              <a:off x="6644349" y="3253436"/>
              <a:ext cx="663348" cy="794217"/>
              <a:chOff x="6896100" y="1371600"/>
              <a:chExt cx="990600" cy="1143000"/>
            </a:xfrm>
          </p:grpSpPr>
          <p:grpSp>
            <p:nvGrpSpPr>
              <p:cNvPr id="29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3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0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31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28" name="Cloud 27"/>
            <p:cNvSpPr/>
            <p:nvPr/>
          </p:nvSpPr>
          <p:spPr>
            <a:xfrm>
              <a:off x="6273798" y="3235788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an 34"/>
          <p:cNvSpPr/>
          <p:nvPr/>
        </p:nvSpPr>
        <p:spPr>
          <a:xfrm>
            <a:off x="9735641" y="3452849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6" name="Can 35"/>
          <p:cNvSpPr/>
          <p:nvPr/>
        </p:nvSpPr>
        <p:spPr>
          <a:xfrm>
            <a:off x="7856041" y="3452849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76866" y="1712949"/>
            <a:ext cx="163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2LD authoritative </a:t>
            </a:r>
          </a:p>
          <a:p>
            <a:r>
              <a:rPr lang="en-US" sz="1500" dirty="0"/>
              <a:t>name 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11466" y="1649450"/>
            <a:ext cx="17475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TLD name server</a:t>
            </a:r>
          </a:p>
        </p:txBody>
      </p:sp>
      <p:pic>
        <p:nvPicPr>
          <p:cNvPr id="39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1666" y="1928849"/>
            <a:ext cx="749300" cy="7493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6290767" y="2551149"/>
            <a:ext cx="3813175" cy="901700"/>
            <a:chOff x="2679700" y="2146300"/>
            <a:chExt cx="3813175" cy="901700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2679700" y="2222500"/>
              <a:ext cx="977900" cy="8128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4102100" y="2146300"/>
              <a:ext cx="2390775" cy="8890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962400" y="2209800"/>
              <a:ext cx="533400" cy="8382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>
            <a:off x="6306641" y="3948149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43770" y="2040347"/>
            <a:ext cx="184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cs typeface="MV Boli" pitchFamily="2" charset="0"/>
              </a:rPr>
              <a:t>Collection point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506666" y="2754349"/>
            <a:ext cx="3733800" cy="698500"/>
            <a:chOff x="2895600" y="2349500"/>
            <a:chExt cx="3733800" cy="698500"/>
          </a:xfrm>
        </p:grpSpPr>
        <p:cxnSp>
          <p:nvCxnSpPr>
            <p:cNvPr id="45" name="Curved Connector 44"/>
            <p:cNvCxnSpPr/>
            <p:nvPr/>
          </p:nvCxnSpPr>
          <p:spPr>
            <a:xfrm rot="5400000" flipH="1" flipV="1">
              <a:off x="4152900" y="1092200"/>
              <a:ext cx="685800" cy="3200400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/>
            <p:nvPr/>
          </p:nvCxnSpPr>
          <p:spPr>
            <a:xfrm rot="5400000" flipH="1" flipV="1">
              <a:off x="5132387" y="1995488"/>
              <a:ext cx="533400" cy="1546225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16200000" flipV="1">
              <a:off x="6172200" y="2590800"/>
              <a:ext cx="533400" cy="381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>
            <a:off x="8237041" y="3948149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116641" y="3948149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82098" y="5317859"/>
            <a:ext cx="4385368" cy="338554"/>
          </a:xfrm>
          <a:prstGeom prst="rect">
            <a:avLst/>
          </a:prstGeom>
          <a:noFill/>
          <a:ln w="19050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90"/>
                </a:solidFill>
              </a:rPr>
              <a:t>example.com   111.111.111.0 , 222.222.222.0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15005" y="4425677"/>
            <a:ext cx="960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38897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 Detection</a:t>
            </a:r>
          </a:p>
        </p:txBody>
      </p:sp>
    </p:spTree>
    <p:extLst>
      <p:ext uri="{BB962C8B-B14F-4D97-AF65-F5344CB8AC3E}">
        <p14:creationId xmlns:p14="http://schemas.microsoft.com/office/powerpoint/2010/main" val="1511399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Make Decisions Quickly?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service</a:t>
            </a:r>
          </a:p>
          <a:p>
            <a:pPr lvl="1"/>
            <a:r>
              <a:rPr lang="en-US" dirty="0"/>
              <a:t>Thousands of email addresses in an enterprise-like network</a:t>
            </a:r>
          </a:p>
          <a:p>
            <a:pPr lvl="1"/>
            <a:r>
              <a:rPr lang="en-US" dirty="0"/>
              <a:t>About 150 billion emails worldwide per day </a:t>
            </a:r>
            <a:r>
              <a:rPr lang="en-US" sz="2000" dirty="0"/>
              <a:t>(source: Internet live </a:t>
            </a:r>
            <a:r>
              <a:rPr lang="en-US" sz="2000"/>
              <a:t>stats)</a:t>
            </a:r>
            <a:br>
              <a:rPr lang="en-US" sz="2000"/>
            </a:br>
            <a:endParaRPr lang="en-US" sz="2000" dirty="0"/>
          </a:p>
          <a:p>
            <a:r>
              <a:rPr lang="en-US" dirty="0"/>
              <a:t>DNS </a:t>
            </a:r>
            <a:r>
              <a:rPr lang="en-US" dirty="0" err="1"/>
              <a:t>nameservers</a:t>
            </a:r>
            <a:endParaRPr lang="en-US" dirty="0"/>
          </a:p>
          <a:p>
            <a:pPr lvl="1"/>
            <a:r>
              <a:rPr lang="en-US" dirty="0"/>
              <a:t>Billions of DNS queries at top-level nameservers per day</a:t>
            </a:r>
            <a:br>
              <a:rPr lang="en-US" dirty="0"/>
            </a:br>
            <a:endParaRPr lang="en-US" sz="2000" dirty="0"/>
          </a:p>
          <a:p>
            <a:r>
              <a:rPr lang="en-US" dirty="0"/>
              <a:t>Registries and registrars</a:t>
            </a:r>
          </a:p>
          <a:p>
            <a:pPr lvl="2"/>
            <a:r>
              <a:rPr lang="en-US" sz="2000" dirty="0"/>
              <a:t>Hundreds of thousands of new domains registered per day</a:t>
            </a:r>
          </a:p>
        </p:txBody>
      </p:sp>
    </p:spTree>
    <p:extLst>
      <p:ext uri="{BB962C8B-B14F-4D97-AF65-F5344CB8AC3E}">
        <p14:creationId xmlns:p14="http://schemas.microsoft.com/office/powerpoint/2010/main" val="42565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Demonstration:</a:t>
            </a:r>
            <a:br>
              <a:rPr lang="en-US" sz="4400" dirty="0"/>
            </a:br>
            <a:r>
              <a:rPr lang="en-US" sz="4400" dirty="0"/>
              <a:t>Supervised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9419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network attacks (e.g., botnets, spam, phishing)</a:t>
            </a:r>
          </a:p>
          <a:p>
            <a:endParaRPr lang="en-US" dirty="0"/>
          </a:p>
          <a:p>
            <a:r>
              <a:rPr lang="en-US" dirty="0"/>
              <a:t>Explore advanced supervised learning techniques for attack detection: spam, botnet, phishing detection</a:t>
            </a:r>
          </a:p>
          <a:p>
            <a:endParaRPr lang="en-US" dirty="0"/>
          </a:p>
          <a:p>
            <a:r>
              <a:rPr lang="en-US" dirty="0"/>
              <a:t>Learn how supervised machine learning can be applied to cyberattack detection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C24F19-3DD5-5C43-BEA4-9301D7067CC3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AFE49-B8D5-2E4E-9003-78CF785F79E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2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SPAM and MESSAGE ABUSE</a:t>
            </a:r>
          </a:p>
        </p:txBody>
      </p:sp>
    </p:spTree>
    <p:extLst>
      <p:ext uri="{BB962C8B-B14F-4D97-AF65-F5344CB8AC3E}">
        <p14:creationId xmlns:p14="http://schemas.microsoft.com/office/powerpoint/2010/main" val="188083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Spam-Related 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17798" y="2282810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01258" y="2282810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890310" y="5872858"/>
            <a:ext cx="1580092" cy="2926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Spam message</a:t>
            </a:r>
          </a:p>
        </p:txBody>
      </p:sp>
      <p:sp>
        <p:nvSpPr>
          <p:cNvPr id="32" name="Isosceles Triangle 31"/>
          <p:cNvSpPr>
            <a:spLocks noChangeAspect="1"/>
          </p:cNvSpPr>
          <p:nvPr/>
        </p:nvSpPr>
        <p:spPr>
          <a:xfrm rot="16200000">
            <a:off x="2464496" y="4697731"/>
            <a:ext cx="1245856" cy="999902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56" y="4595274"/>
            <a:ext cx="883920" cy="883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2" y="2603468"/>
            <a:ext cx="1704975" cy="1152525"/>
          </a:xfrm>
          <a:prstGeom prst="rect">
            <a:avLst/>
          </a:prstGeom>
        </p:spPr>
      </p:pic>
      <p:pic>
        <p:nvPicPr>
          <p:cNvPr id="28" name="Picture 27" descr="mono-sp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3" y="4509533"/>
            <a:ext cx="1463526" cy="1376296"/>
          </a:xfrm>
          <a:prstGeom prst="rect">
            <a:avLst/>
          </a:prstGeom>
        </p:spPr>
      </p:pic>
      <p:sp>
        <p:nvSpPr>
          <p:cNvPr id="43" name="Up Arrow 42"/>
          <p:cNvSpPr/>
          <p:nvPr/>
        </p:nvSpPr>
        <p:spPr>
          <a:xfrm rot="10800000">
            <a:off x="2499922" y="3857087"/>
            <a:ext cx="210312" cy="82296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305930" y="2818278"/>
            <a:ext cx="748855" cy="4741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Botnet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736009" y="1929239"/>
            <a:ext cx="2926080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Acquire network resources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70402" y="1929239"/>
            <a:ext cx="3345166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Maintain hosting infrastructure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491" y="1929239"/>
            <a:ext cx="2765207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Distribute spam messages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41421" y="2628866"/>
            <a:ext cx="2797190" cy="3532524"/>
            <a:chOff x="3317421" y="2222474"/>
            <a:chExt cx="2797190" cy="35325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8000" y="3178118"/>
              <a:ext cx="508000" cy="50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8000" y="2222474"/>
              <a:ext cx="508000" cy="508000"/>
            </a:xfrm>
            <a:prstGeom prst="rect">
              <a:avLst/>
            </a:prstGeom>
          </p:spPr>
        </p:pic>
        <p:pic>
          <p:nvPicPr>
            <p:cNvPr id="26" name="Picture 25" descr="pharma_2_cut_less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421" y="4102616"/>
              <a:ext cx="2509159" cy="1376821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/>
            <p:cNvSpPr/>
            <p:nvPr/>
          </p:nvSpPr>
          <p:spPr>
            <a:xfrm rot="10800000">
              <a:off x="4466844" y="374431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Up Arrow 50"/>
            <p:cNvSpPr/>
            <p:nvPr/>
          </p:nvSpPr>
          <p:spPr>
            <a:xfrm rot="10800000">
              <a:off x="4466844" y="2829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80269" y="3178119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Web server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80269" y="2239408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DNS server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73500" y="5504566"/>
              <a:ext cx="2109935" cy="2504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41926" y="2734698"/>
            <a:ext cx="2692449" cy="3237767"/>
            <a:chOff x="6417925" y="2810905"/>
            <a:chExt cx="2692449" cy="3237767"/>
          </a:xfrm>
        </p:grpSpPr>
        <p:pic>
          <p:nvPicPr>
            <p:cNvPr id="29" name="Picture 28" descr="icann_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845" y="5296832"/>
              <a:ext cx="751840" cy="751840"/>
            </a:xfrm>
            <a:prstGeom prst="rect">
              <a:avLst/>
            </a:prstGeom>
          </p:spPr>
        </p:pic>
        <p:pic>
          <p:nvPicPr>
            <p:cNvPr id="31" name="Picture 30" descr="registrar_ic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861" y="3576840"/>
              <a:ext cx="749808" cy="749808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6417925" y="2810905"/>
              <a:ext cx="2011680" cy="365760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/>
            <p:cNvSpPr/>
            <p:nvPr/>
          </p:nvSpPr>
          <p:spPr>
            <a:xfrm flipV="1">
              <a:off x="7318609" y="497858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Up Arrow 45"/>
            <p:cNvSpPr/>
            <p:nvPr/>
          </p:nvSpPr>
          <p:spPr>
            <a:xfrm flipV="1">
              <a:off x="7318609" y="4353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Up Arrow 46"/>
            <p:cNvSpPr/>
            <p:nvPr/>
          </p:nvSpPr>
          <p:spPr>
            <a:xfrm flipV="1">
              <a:off x="7318609" y="3295646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90874" y="3760029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Registrar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990874" y="4530335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0874" y="5435686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ICANN</a:t>
              </a:r>
            </a:p>
          </p:txBody>
        </p:sp>
        <p:pic>
          <p:nvPicPr>
            <p:cNvPr id="42" name="Picture 41" descr="Verisignlogo.png"/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236" y="4554851"/>
              <a:ext cx="1437115" cy="466344"/>
            </a:xfrm>
            <a:prstGeom prst="rect">
              <a:avLst/>
            </a:prstGeom>
          </p:spPr>
        </p:pic>
      </p:grpSp>
      <p:cxnSp>
        <p:nvCxnSpPr>
          <p:cNvPr id="12" name="Straight Arrow Connector 11"/>
          <p:cNvCxnSpPr/>
          <p:nvPr/>
        </p:nvCxnSpPr>
        <p:spPr>
          <a:xfrm flipH="1">
            <a:off x="4038600" y="1878440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8541" y="1473200"/>
            <a:ext cx="753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52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198" y="0"/>
            <a:ext cx="11091673" cy="1325563"/>
          </a:xfrm>
        </p:spPr>
        <p:txBody>
          <a:bodyPr>
            <a:normAutofit/>
          </a:bodyPr>
          <a:lstStyle/>
          <a:p>
            <a:r>
              <a:rPr lang="en-US" dirty="0"/>
              <a:t>How to Find Useful Features? Look at Invariants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agility</a:t>
            </a:r>
          </a:p>
          <a:p>
            <a:pPr lvl="1"/>
            <a:r>
              <a:rPr lang="en-US" dirty="0"/>
              <a:t>Botnets to acquire IP dynamics</a:t>
            </a:r>
          </a:p>
          <a:p>
            <a:pPr lvl="1"/>
            <a:r>
              <a:rPr lang="en-US" dirty="0"/>
              <a:t>750K spam emails found from hacked fridges and TVs </a:t>
            </a:r>
            <a:r>
              <a:rPr lang="en-US" sz="2000" dirty="0"/>
              <a:t>(reported Jan 2014)</a:t>
            </a:r>
          </a:p>
          <a:p>
            <a:r>
              <a:rPr lang="en-US" dirty="0"/>
              <a:t>Hosting agility</a:t>
            </a:r>
          </a:p>
          <a:p>
            <a:pPr lvl="1"/>
            <a:r>
              <a:rPr lang="en-US" dirty="0"/>
              <a:t>Embedded URLs to direct to spam-advertised sites</a:t>
            </a:r>
            <a:endParaRPr lang="en-US" sz="2000" dirty="0"/>
          </a:p>
          <a:p>
            <a:r>
              <a:rPr lang="en-US" dirty="0"/>
              <a:t>Naming agility</a:t>
            </a:r>
          </a:p>
          <a:p>
            <a:pPr lvl="1"/>
            <a:r>
              <a:rPr lang="en-US" dirty="0"/>
              <a:t>New domains registered to evade blacklisting</a:t>
            </a:r>
          </a:p>
        </p:txBody>
      </p:sp>
    </p:spTree>
    <p:extLst>
      <p:ext uri="{BB962C8B-B14F-4D97-AF65-F5344CB8AC3E}">
        <p14:creationId xmlns:p14="http://schemas.microsoft.com/office/powerpoint/2010/main" val="1673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Example: Geodesic Distance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Social structure limits the region of contacts</a:t>
            </a:r>
          </a:p>
          <a:p>
            <a:pPr lvl="1"/>
            <a:r>
              <a:rPr lang="en-US" dirty="0"/>
              <a:t>The geographic distance travelled by spam from bots is close to random</a:t>
            </a:r>
          </a:p>
          <a:p>
            <a:pPr lvl="1"/>
            <a:endParaRPr lang="en-US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4757196" y="372782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Legitimate sender</a:t>
            </a:r>
          </a:p>
        </p:txBody>
      </p:sp>
      <p:sp>
        <p:nvSpPr>
          <p:cNvPr id="9" name="Content Placeholder 8"/>
          <p:cNvSpPr txBox="1">
            <a:spLocks/>
          </p:cNvSpPr>
          <p:nvPr/>
        </p:nvSpPr>
        <p:spPr bwMode="auto">
          <a:xfrm>
            <a:off x="3080796" y="532802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Spammer</a:t>
            </a:r>
          </a:p>
        </p:txBody>
      </p:sp>
      <p:pic>
        <p:nvPicPr>
          <p:cNvPr id="10" name="Picture 2" descr="C:\Users\shao\Pictures\Microsoft Clip Organizer\j038918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3195" y="4489823"/>
            <a:ext cx="731838" cy="92075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>
            <a:off x="6509795" y="3651623"/>
            <a:ext cx="1600200" cy="914400"/>
          </a:xfrm>
          <a:prstGeom prst="straightConnector1">
            <a:avLst/>
          </a:prstGeom>
          <a:ln w="31750">
            <a:solidFill>
              <a:srgbClr val="0000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567370">
            <a:off x="3934058" y="4786571"/>
            <a:ext cx="4289531" cy="590692"/>
          </a:xfrm>
          <a:prstGeom prst="arc">
            <a:avLst>
              <a:gd name="adj1" fmla="val 11103892"/>
              <a:gd name="adj2" fmla="val 21495443"/>
            </a:avLst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 bwMode="auto">
          <a:xfrm>
            <a:off x="7195596" y="3735761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000090"/>
                </a:solidFill>
                <a:latin typeface="Arial"/>
                <a:cs typeface="Arial"/>
              </a:rPr>
              <a:t>close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 bwMode="auto">
          <a:xfrm>
            <a:off x="4604795" y="5023223"/>
            <a:ext cx="10668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FF0000"/>
                </a:solidFill>
                <a:latin typeface="Arial"/>
                <a:cs typeface="Arial"/>
              </a:rPr>
              <a:t>distant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 bwMode="auto">
          <a:xfrm>
            <a:off x="8109996" y="530693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Recipient</a:t>
            </a:r>
          </a:p>
        </p:txBody>
      </p:sp>
      <p:pic>
        <p:nvPicPr>
          <p:cNvPr id="17" name="Picture 4" descr="C:\Users\shao\Pictures\Microsoft Clip Organizer\j03556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9995" y="4489824"/>
            <a:ext cx="1088746" cy="754699"/>
          </a:xfrm>
          <a:prstGeom prst="rect">
            <a:avLst/>
          </a:prstGeom>
          <a:noFill/>
        </p:spPr>
      </p:pic>
      <p:pic>
        <p:nvPicPr>
          <p:cNvPr id="20" name="Picture 19" descr="white_man_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3395" y="2889623"/>
            <a:ext cx="1193800" cy="895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895" y="3105523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df_geo_snar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" y="2003425"/>
            <a:ext cx="5120640" cy="38404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Geodesic Distance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22333" y="2624675"/>
            <a:ext cx="182880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96716" y="3135303"/>
            <a:ext cx="276483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90% of legitimate messages travel 2,500 miles or less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64929" y="3052737"/>
            <a:ext cx="2647663" cy="1153503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Observation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 travels further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201168" y="1554427"/>
            <a:ext cx="3882287" cy="89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sz="2000" kern="0" dirty="0"/>
              <a:t>Find the physical latitude and longitude of IPs based on </a:t>
            </a:r>
            <a:r>
              <a:rPr lang="en-US" sz="2000" kern="0" dirty="0" err="1"/>
              <a:t>MaxMind’s</a:t>
            </a:r>
            <a:r>
              <a:rPr lang="en-US" sz="2000" kern="0" dirty="0"/>
              <a:t> </a:t>
            </a:r>
            <a:r>
              <a:rPr lang="en-US" sz="2000" kern="0" dirty="0" err="1"/>
              <a:t>GeoIP</a:t>
            </a:r>
            <a:r>
              <a:rPr lang="en-US" sz="2000" kern="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42405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Network-level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Single-Packet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Geodesic distance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Sender IP neighborhood density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Time of day</a:t>
            </a:r>
          </a:p>
          <a:p>
            <a:pPr lvl="1"/>
            <a:r>
              <a:rPr lang="en-US" sz="2200" dirty="0"/>
              <a:t>AS of sender’s IP address</a:t>
            </a:r>
          </a:p>
          <a:p>
            <a:pPr lvl="1"/>
            <a:r>
              <a:rPr lang="en-US" sz="2200" dirty="0"/>
              <a:t>Status of email service ports</a:t>
            </a:r>
          </a:p>
          <a:p>
            <a:pPr lvl="1"/>
            <a:endParaRPr lang="en-US" sz="1000" dirty="0"/>
          </a:p>
          <a:p>
            <a:r>
              <a:rPr lang="en-US" b="1" dirty="0">
                <a:solidFill>
                  <a:schemeClr val="accent1"/>
                </a:solidFill>
              </a:rPr>
              <a:t>Single-header/Message</a:t>
            </a:r>
          </a:p>
          <a:p>
            <a:pPr lvl="1"/>
            <a:r>
              <a:rPr lang="en-US" sz="2200" dirty="0"/>
              <a:t>Number of recipients</a:t>
            </a:r>
          </a:p>
          <a:p>
            <a:pPr lvl="1"/>
            <a:r>
              <a:rPr lang="en-US" sz="2200" dirty="0"/>
              <a:t>Message length</a:t>
            </a:r>
          </a:p>
          <a:p>
            <a:endParaRPr lang="en-US" sz="1000" dirty="0"/>
          </a:p>
          <a:p>
            <a:r>
              <a:rPr lang="en-US" b="1" dirty="0">
                <a:solidFill>
                  <a:schemeClr val="accent1"/>
                </a:solidFill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19723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929</Words>
  <Application>Microsoft Macintosh PowerPoint</Application>
  <PresentationFormat>Widescreen</PresentationFormat>
  <Paragraphs>224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Adobe Garamond Pro</vt:lpstr>
      <vt:lpstr>Arial</vt:lpstr>
      <vt:lpstr>Calibri</vt:lpstr>
      <vt:lpstr>StarSymbol</vt:lpstr>
      <vt:lpstr>1_Office Theme</vt:lpstr>
      <vt:lpstr>3_Office Theme</vt:lpstr>
      <vt:lpstr>PowerPoint Presentation</vt:lpstr>
      <vt:lpstr>Learning Objective</vt:lpstr>
      <vt:lpstr>Learning Objectives</vt:lpstr>
      <vt:lpstr>SPAM and MESSAGE ABUSE</vt:lpstr>
      <vt:lpstr>Spam-Related Activity</vt:lpstr>
      <vt:lpstr>How to Find Useful Features? Look at Invariants</vt:lpstr>
      <vt:lpstr>Feature Example: Geodesic Distance</vt:lpstr>
      <vt:lpstr>Distribution of Geodesic Distance</vt:lpstr>
      <vt:lpstr>Network-level features</vt:lpstr>
      <vt:lpstr>Domain Registration Analysis</vt:lpstr>
      <vt:lpstr>Domain Registration Process</vt:lpstr>
      <vt:lpstr>Registrars hosting spammer domains</vt:lpstr>
      <vt:lpstr>Spam Proportions on Registrars</vt:lpstr>
      <vt:lpstr>An Example of Bulk Registration</vt:lpstr>
      <vt:lpstr>Modeling Registration Batch Sizes</vt:lpstr>
      <vt:lpstr>Supervised Learning: CPM</vt:lpstr>
      <vt:lpstr>BOTNETS</vt:lpstr>
      <vt:lpstr>Botnets</vt:lpstr>
      <vt:lpstr>Early Days: IRC-Based Monitoring</vt:lpstr>
      <vt:lpstr>Botnet Detection and Tracking</vt:lpstr>
      <vt:lpstr>Using DNS Traffic to Find Controllers</vt:lpstr>
      <vt:lpstr>DNS Monitoring</vt:lpstr>
      <vt:lpstr>Monitoring DNS lookups</vt:lpstr>
      <vt:lpstr>Scaling Detection</vt:lpstr>
      <vt:lpstr>How to Make Decisions Quickly?</vt:lpstr>
      <vt:lpstr>Demonstration: Supervised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50</cp:revision>
  <dcterms:created xsi:type="dcterms:W3CDTF">2020-10-19T14:29:47Z</dcterms:created>
  <dcterms:modified xsi:type="dcterms:W3CDTF">2021-01-29T15:21:10Z</dcterms:modified>
</cp:coreProperties>
</file>