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  <p:sldMasterId id="2147483655" r:id="rId2"/>
    <p:sldMasterId id="2147483651" r:id="rId3"/>
  </p:sldMasterIdLst>
  <p:notesMasterIdLst>
    <p:notesMasterId r:id="rId13"/>
  </p:notesMasterIdLst>
  <p:handoutMasterIdLst>
    <p:handoutMasterId r:id="rId14"/>
  </p:handoutMasterIdLst>
  <p:sldIdLst>
    <p:sldId id="285" r:id="rId4"/>
    <p:sldId id="331" r:id="rId5"/>
    <p:sldId id="332" r:id="rId6"/>
    <p:sldId id="338" r:id="rId7"/>
    <p:sldId id="340" r:id="rId8"/>
    <p:sldId id="339" r:id="rId9"/>
    <p:sldId id="335" r:id="rId10"/>
    <p:sldId id="334" r:id="rId11"/>
    <p:sldId id="341" r:id="rId12"/>
  </p:sldIdLst>
  <p:sldSz cx="12192000" cy="6858000"/>
  <p:notesSz cx="6858000" cy="9144000"/>
  <p:embeddedFontLst>
    <p:embeddedFont>
      <p:font typeface="Adobe Garamond Pro" panose="02020502060506020403" charset="0"/>
      <p:regular r:id="rId15"/>
      <p: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6" userDrawn="1">
          <p15:clr>
            <a:srgbClr val="A4A3A4"/>
          </p15:clr>
        </p15:guide>
        <p15:guide id="2" pos="51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7F0000"/>
    <a:srgbClr val="002B3B"/>
    <a:srgbClr val="1543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51"/>
    <p:restoredTop sz="86152"/>
  </p:normalViewPr>
  <p:slideViewPr>
    <p:cSldViewPr snapToGrid="0" snapToObjects="1">
      <p:cViewPr varScale="1">
        <p:scale>
          <a:sx n="62" d="100"/>
          <a:sy n="62" d="100"/>
        </p:scale>
        <p:origin x="400" y="44"/>
      </p:cViewPr>
      <p:guideLst>
        <p:guide orient="horz" pos="1656"/>
        <p:guide pos="51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7" d="100"/>
          <a:sy n="127" d="100"/>
        </p:scale>
        <p:origin x="5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F3731F-F716-5242-B21A-2E0F1F29D6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A7CCE-FF39-9641-B2AA-D8CBEE85C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F894A-70DC-1344-8793-A2A3FB288CFE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DE7CF-13BB-CC48-BA69-F4C8629B72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DBE1A-CAAB-2646-8292-A353D54398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CB099-CC5A-9147-A1BD-CF6AF83AE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4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4BE61-C03A-824C-A357-AB09725BFA9E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7DA70-B503-1645-A111-858C3E79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DA70-B503-1645-A111-858C3E791C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94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07DA70-B503-1645-A111-858C3E791C8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3024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07DA70-B503-1645-A111-858C3E791C8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5680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07DA70-B503-1645-A111-858C3E791C8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158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07DA70-B503-1645-A111-858C3E791C8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8677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07DA70-B503-1645-A111-858C3E791C8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2458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07DA70-B503-1645-A111-858C3E791C8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8256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07DA70-B503-1645-A111-858C3E791C8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597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607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070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3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97758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345028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50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463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55783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18077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3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3" r:id="rId3"/>
    <p:sldLayoutId id="2147483657" r:id="rId4"/>
    <p:sldLayoutId id="2147483659" r:id="rId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 userDrawn="1">
          <p15:clr>
            <a:srgbClr val="F26B43"/>
          </p15:clr>
        </p15:guide>
        <p15:guide id="2" pos="52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24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2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A5815A-CAC7-F347-87AD-F56343C6B87F}"/>
              </a:ext>
            </a:extLst>
          </p:cNvPr>
          <p:cNvSpPr txBox="1">
            <a:spLocks/>
          </p:cNvSpPr>
          <p:nvPr/>
        </p:nvSpPr>
        <p:spPr>
          <a:xfrm>
            <a:off x="811505" y="422209"/>
            <a:ext cx="7109870" cy="3006792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Module 4: </a:t>
            </a:r>
          </a:p>
          <a:p>
            <a:pPr algn="l">
              <a:lnSpc>
                <a:spcPct val="100000"/>
              </a:lnSpc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  <a:p>
            <a:pPr marL="9144" algn="l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Ethics, Fairness, Responsibility, and Transparency When Using ML for Cybersecurity</a:t>
            </a:r>
            <a:endParaRPr lang="en-US" sz="3600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96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Overview</a:t>
            </a:r>
          </a:p>
        </p:txBody>
      </p:sp>
    </p:spTree>
    <p:extLst>
      <p:ext uri="{BB962C8B-B14F-4D97-AF65-F5344CB8AC3E}">
        <p14:creationId xmlns:p14="http://schemas.microsoft.com/office/powerpoint/2010/main" val="162304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DB1D22D3-5AEE-794A-82C0-D0D41F7B1DFA}"/>
              </a:ext>
            </a:extLst>
          </p:cNvPr>
          <p:cNvGrpSpPr/>
          <p:nvPr/>
        </p:nvGrpSpPr>
        <p:grpSpPr>
          <a:xfrm>
            <a:off x="9122679" y="3002415"/>
            <a:ext cx="2379873" cy="1833912"/>
            <a:chOff x="2537460" y="1444323"/>
            <a:chExt cx="2240280" cy="93312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59DF56E-FE57-404E-8806-D30513B2543D}"/>
                </a:ext>
              </a:extLst>
            </p:cNvPr>
            <p:cNvSpPr/>
            <p:nvPr/>
          </p:nvSpPr>
          <p:spPr>
            <a:xfrm>
              <a:off x="2537460" y="1444323"/>
              <a:ext cx="2240280" cy="390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Deployment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EEEEE2C-0977-EC4D-BEC7-365444A81747}"/>
                </a:ext>
              </a:extLst>
            </p:cNvPr>
            <p:cNvSpPr/>
            <p:nvPr/>
          </p:nvSpPr>
          <p:spPr>
            <a:xfrm>
              <a:off x="2537460" y="1834987"/>
              <a:ext cx="2240280" cy="5424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Performance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Evasion and attacks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Model drift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Impact on stakeholders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47CE830-0AE7-DE42-92D2-A882C95A4293}"/>
              </a:ext>
            </a:extLst>
          </p:cNvPr>
          <p:cNvGrpSpPr/>
          <p:nvPr/>
        </p:nvGrpSpPr>
        <p:grpSpPr>
          <a:xfrm>
            <a:off x="6174260" y="3019324"/>
            <a:ext cx="2921916" cy="1837944"/>
            <a:chOff x="6174260" y="3019324"/>
            <a:chExt cx="2921916" cy="183794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F180C12-516B-044D-B995-07D8CF2CCC0A}"/>
                </a:ext>
              </a:extLst>
            </p:cNvPr>
            <p:cNvGrpSpPr/>
            <p:nvPr/>
          </p:nvGrpSpPr>
          <p:grpSpPr>
            <a:xfrm>
              <a:off x="6174260" y="3019324"/>
              <a:ext cx="2379873" cy="1837944"/>
              <a:chOff x="2537460" y="1431001"/>
              <a:chExt cx="2240280" cy="134725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DCFDDA26-FDF5-B24D-94FF-EB63828FC749}"/>
                  </a:ext>
                </a:extLst>
              </p:cNvPr>
              <p:cNvSpPr/>
              <p:nvPr/>
            </p:nvSpPr>
            <p:spPr>
              <a:xfrm>
                <a:off x="2537460" y="1431001"/>
                <a:ext cx="2240280" cy="557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Modeling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865AEB1-5E0A-4D4C-B98B-F3743B7C855F}"/>
                  </a:ext>
                </a:extLst>
              </p:cNvPr>
              <p:cNvSpPr/>
              <p:nvPr/>
            </p:nvSpPr>
            <p:spPr>
              <a:xfrm>
                <a:off x="2537460" y="1988821"/>
                <a:ext cx="2240280" cy="7894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Efficiency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Accuracy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Interpretability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Adversarial resistance</a:t>
                </a:r>
              </a:p>
            </p:txBody>
          </p:sp>
        </p:grpSp>
        <p:sp>
          <p:nvSpPr>
            <p:cNvPr id="82" name="Right Arrow 81">
              <a:extLst>
                <a:ext uri="{FF2B5EF4-FFF2-40B4-BE49-F238E27FC236}">
                  <a16:creationId xmlns:a16="http://schemas.microsoft.com/office/drawing/2014/main" id="{7529465F-E85B-3349-B4DA-A88F90BE5EB0}"/>
                </a:ext>
              </a:extLst>
            </p:cNvPr>
            <p:cNvSpPr/>
            <p:nvPr/>
          </p:nvSpPr>
          <p:spPr>
            <a:xfrm>
              <a:off x="8771482" y="3831748"/>
              <a:ext cx="324694" cy="292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A190AC4-281E-D142-85A7-0EB42BD83FEC}"/>
              </a:ext>
            </a:extLst>
          </p:cNvPr>
          <p:cNvGrpSpPr/>
          <p:nvPr/>
        </p:nvGrpSpPr>
        <p:grpSpPr>
          <a:xfrm>
            <a:off x="2119973" y="157291"/>
            <a:ext cx="2823827" cy="1379266"/>
            <a:chOff x="2119973" y="316759"/>
            <a:chExt cx="2823827" cy="1833908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6246E91-D086-6648-96C3-70B2B82841FF}"/>
                </a:ext>
              </a:extLst>
            </p:cNvPr>
            <p:cNvSpPr/>
            <p:nvPr/>
          </p:nvSpPr>
          <p:spPr>
            <a:xfrm>
              <a:off x="2119974" y="316759"/>
              <a:ext cx="2823826" cy="747324"/>
            </a:xfrm>
            <a:prstGeom prst="rect">
              <a:avLst/>
            </a:prstGeom>
            <a:solidFill>
              <a:srgbClr val="002B3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Adversaries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5C43885-E05D-8642-A476-796414EB713D}"/>
                </a:ext>
              </a:extLst>
            </p:cNvPr>
            <p:cNvSpPr/>
            <p:nvPr/>
          </p:nvSpPr>
          <p:spPr>
            <a:xfrm>
              <a:off x="2119973" y="1064082"/>
              <a:ext cx="2823826" cy="10865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Attacker’s goals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Attacker’s capabilities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Robustness of model/feature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B14134E-AF4E-2E4B-9F47-945123EF3318}"/>
              </a:ext>
            </a:extLst>
          </p:cNvPr>
          <p:cNvGrpSpPr/>
          <p:nvPr/>
        </p:nvGrpSpPr>
        <p:grpSpPr>
          <a:xfrm>
            <a:off x="7413333" y="157291"/>
            <a:ext cx="2823827" cy="1379266"/>
            <a:chOff x="7413333" y="398039"/>
            <a:chExt cx="2823827" cy="183390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AB25FFB-3797-D444-975A-94C1B00EB8A8}"/>
                </a:ext>
              </a:extLst>
            </p:cNvPr>
            <p:cNvSpPr/>
            <p:nvPr/>
          </p:nvSpPr>
          <p:spPr>
            <a:xfrm>
              <a:off x="7413334" y="398039"/>
              <a:ext cx="2823826" cy="747324"/>
            </a:xfrm>
            <a:prstGeom prst="rect">
              <a:avLst/>
            </a:prstGeom>
            <a:solidFill>
              <a:srgbClr val="002B3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Ethics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E1CA3BB-7A9C-F342-97ED-07D5D0D09BB6}"/>
                </a:ext>
              </a:extLst>
            </p:cNvPr>
            <p:cNvSpPr/>
            <p:nvPr/>
          </p:nvSpPr>
          <p:spPr>
            <a:xfrm>
              <a:off x="7413333" y="1145362"/>
              <a:ext cx="2823826" cy="10865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Privacy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Fairness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Transparency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8BA6C8E-4BE4-0147-A59D-1F298C038C84}"/>
              </a:ext>
            </a:extLst>
          </p:cNvPr>
          <p:cNvSpPr txBox="1"/>
          <p:nvPr/>
        </p:nvSpPr>
        <p:spPr>
          <a:xfrm>
            <a:off x="8252821" y="190762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Module 4</a:t>
            </a:r>
          </a:p>
        </p:txBody>
      </p:sp>
      <p:sp>
        <p:nvSpPr>
          <p:cNvPr id="92" name="Right Brace 91">
            <a:extLst>
              <a:ext uri="{FF2B5EF4-FFF2-40B4-BE49-F238E27FC236}">
                <a16:creationId xmlns:a16="http://schemas.microsoft.com/office/drawing/2014/main" id="{6D230133-D554-E14C-89AB-7A5F4D90B9DA}"/>
              </a:ext>
            </a:extLst>
          </p:cNvPr>
          <p:cNvSpPr/>
          <p:nvPr/>
        </p:nvSpPr>
        <p:spPr>
          <a:xfrm rot="5400000">
            <a:off x="8677878" y="370022"/>
            <a:ext cx="274320" cy="2743200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44B2850-F1B8-A14F-ABA2-636346672794}"/>
              </a:ext>
            </a:extLst>
          </p:cNvPr>
          <p:cNvSpPr txBox="1"/>
          <p:nvPr/>
        </p:nvSpPr>
        <p:spPr>
          <a:xfrm>
            <a:off x="2720032" y="1900999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Modules 2 – 4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A96CE794-0550-4841-A668-1E48C4800572}"/>
              </a:ext>
            </a:extLst>
          </p:cNvPr>
          <p:cNvSpPr/>
          <p:nvPr/>
        </p:nvSpPr>
        <p:spPr>
          <a:xfrm rot="5400000">
            <a:off x="3396880" y="363397"/>
            <a:ext cx="274320" cy="2743200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E1BA7C9-F2E1-B542-ACF4-5EE8B2A0B006}"/>
              </a:ext>
            </a:extLst>
          </p:cNvPr>
          <p:cNvSpPr txBox="1"/>
          <p:nvPr/>
        </p:nvSpPr>
        <p:spPr>
          <a:xfrm>
            <a:off x="5317465" y="521404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Module 3</a:t>
            </a:r>
          </a:p>
        </p:txBody>
      </p:sp>
      <p:sp>
        <p:nvSpPr>
          <p:cNvPr id="96" name="Right Brace 95">
            <a:extLst>
              <a:ext uri="{FF2B5EF4-FFF2-40B4-BE49-F238E27FC236}">
                <a16:creationId xmlns:a16="http://schemas.microsoft.com/office/drawing/2014/main" id="{4EEDDEBC-D338-6647-A00D-72D190971090}"/>
              </a:ext>
            </a:extLst>
          </p:cNvPr>
          <p:cNvSpPr/>
          <p:nvPr/>
        </p:nvSpPr>
        <p:spPr>
          <a:xfrm rot="5400000">
            <a:off x="5748284" y="2409998"/>
            <a:ext cx="274320" cy="5276088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7" name="Arrow: Bent 7">
            <a:extLst>
              <a:ext uri="{FF2B5EF4-FFF2-40B4-BE49-F238E27FC236}">
                <a16:creationId xmlns:a16="http://schemas.microsoft.com/office/drawing/2014/main" id="{A36B21A3-F68E-4846-B1DD-1C4673398873}"/>
              </a:ext>
            </a:extLst>
          </p:cNvPr>
          <p:cNvSpPr/>
          <p:nvPr/>
        </p:nvSpPr>
        <p:spPr>
          <a:xfrm rot="5400000">
            <a:off x="11074872" y="4349213"/>
            <a:ext cx="1399032" cy="5171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8" name="Arrow: Bent 56">
            <a:extLst>
              <a:ext uri="{FF2B5EF4-FFF2-40B4-BE49-F238E27FC236}">
                <a16:creationId xmlns:a16="http://schemas.microsoft.com/office/drawing/2014/main" id="{70A4A42A-83E3-DA4E-85E2-0492BC52FD28}"/>
              </a:ext>
            </a:extLst>
          </p:cNvPr>
          <p:cNvSpPr/>
          <p:nvPr/>
        </p:nvSpPr>
        <p:spPr>
          <a:xfrm rot="10800000">
            <a:off x="1909428" y="5393638"/>
            <a:ext cx="10058400" cy="5171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60418BF-964A-AE4A-B98B-4EB24B980530}"/>
              </a:ext>
            </a:extLst>
          </p:cNvPr>
          <p:cNvGrpSpPr/>
          <p:nvPr/>
        </p:nvGrpSpPr>
        <p:grpSpPr>
          <a:xfrm>
            <a:off x="3225650" y="3019324"/>
            <a:ext cx="2731600" cy="1837944"/>
            <a:chOff x="6174260" y="3019324"/>
            <a:chExt cx="2731600" cy="1837944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FC1B7E3-D39F-5748-9843-9D2EF4BDC192}"/>
                </a:ext>
              </a:extLst>
            </p:cNvPr>
            <p:cNvGrpSpPr/>
            <p:nvPr/>
          </p:nvGrpSpPr>
          <p:grpSpPr>
            <a:xfrm>
              <a:off x="6174260" y="3019324"/>
              <a:ext cx="2379873" cy="1837944"/>
              <a:chOff x="2537460" y="1431001"/>
              <a:chExt cx="2240280" cy="1347250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D9F3354-2D9A-A64D-A741-776A2FF722BA}"/>
                  </a:ext>
                </a:extLst>
              </p:cNvPr>
              <p:cNvSpPr/>
              <p:nvPr/>
            </p:nvSpPr>
            <p:spPr>
              <a:xfrm>
                <a:off x="2537460" y="1431001"/>
                <a:ext cx="2240280" cy="557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Data Representation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F284367-0F5D-9D46-A693-333D997C0349}"/>
                  </a:ext>
                </a:extLst>
              </p:cNvPr>
              <p:cNvSpPr/>
              <p:nvPr/>
            </p:nvSpPr>
            <p:spPr>
              <a:xfrm>
                <a:off x="2537460" y="1988821"/>
                <a:ext cx="2240280" cy="7894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Data cleaning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Missing data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Feature selection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Consider fairness</a:t>
                </a:r>
              </a:p>
            </p:txBody>
          </p:sp>
        </p:grpSp>
        <p:sp>
          <p:nvSpPr>
            <p:cNvPr id="101" name="Right Arrow 41">
              <a:extLst>
                <a:ext uri="{FF2B5EF4-FFF2-40B4-BE49-F238E27FC236}">
                  <a16:creationId xmlns:a16="http://schemas.microsoft.com/office/drawing/2014/main" id="{A5D754ED-D74A-1B46-A3D0-61B5C2AB8942}"/>
                </a:ext>
              </a:extLst>
            </p:cNvPr>
            <p:cNvSpPr/>
            <p:nvPr/>
          </p:nvSpPr>
          <p:spPr>
            <a:xfrm>
              <a:off x="8554674" y="3831748"/>
              <a:ext cx="351186" cy="292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B7A915A-F171-474A-BB4D-E48FEC3425B4}"/>
              </a:ext>
            </a:extLst>
          </p:cNvPr>
          <p:cNvGrpSpPr/>
          <p:nvPr/>
        </p:nvGrpSpPr>
        <p:grpSpPr>
          <a:xfrm>
            <a:off x="277036" y="3019324"/>
            <a:ext cx="2921916" cy="1837944"/>
            <a:chOff x="6174260" y="3019324"/>
            <a:chExt cx="2921916" cy="1837944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B5840AD-4ADE-3B4B-B6D6-E763977C6DE7}"/>
                </a:ext>
              </a:extLst>
            </p:cNvPr>
            <p:cNvGrpSpPr/>
            <p:nvPr/>
          </p:nvGrpSpPr>
          <p:grpSpPr>
            <a:xfrm>
              <a:off x="6174260" y="3019324"/>
              <a:ext cx="2379873" cy="1837944"/>
              <a:chOff x="2537460" y="1431001"/>
              <a:chExt cx="2240280" cy="1347250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349BEB7-B498-8843-9A70-9709DEE53DBC}"/>
                  </a:ext>
                </a:extLst>
              </p:cNvPr>
              <p:cNvSpPr/>
              <p:nvPr/>
            </p:nvSpPr>
            <p:spPr>
              <a:xfrm>
                <a:off x="2537460" y="1431001"/>
                <a:ext cx="2240280" cy="557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Identify Goals &amp; Collect Data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919F090-A984-3643-9ED9-B4935CAB3C55}"/>
                  </a:ext>
                </a:extLst>
              </p:cNvPr>
              <p:cNvSpPr/>
              <p:nvPr/>
            </p:nvSpPr>
            <p:spPr>
              <a:xfrm>
                <a:off x="2537460" y="1988821"/>
                <a:ext cx="2240280" cy="7894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Pinpoint needs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Data acquisition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Data labeling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Data exploration</a:t>
                </a:r>
              </a:p>
            </p:txBody>
          </p:sp>
        </p:grpSp>
        <p:sp>
          <p:nvSpPr>
            <p:cNvPr id="106" name="Right Arrow 41">
              <a:extLst>
                <a:ext uri="{FF2B5EF4-FFF2-40B4-BE49-F238E27FC236}">
                  <a16:creationId xmlns:a16="http://schemas.microsoft.com/office/drawing/2014/main" id="{8B75A199-98E2-B143-A0FB-CB7FE1AC7C40}"/>
                </a:ext>
              </a:extLst>
            </p:cNvPr>
            <p:cNvSpPr/>
            <p:nvPr/>
          </p:nvSpPr>
          <p:spPr>
            <a:xfrm>
              <a:off x="8554674" y="3831748"/>
              <a:ext cx="541502" cy="292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9A934E96-463A-0440-A42D-F97DC15561CB}"/>
              </a:ext>
            </a:extLst>
          </p:cNvPr>
          <p:cNvSpPr txBox="1"/>
          <p:nvPr/>
        </p:nvSpPr>
        <p:spPr>
          <a:xfrm>
            <a:off x="6795077" y="230519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Module 1</a:t>
            </a:r>
          </a:p>
        </p:txBody>
      </p:sp>
      <p:sp>
        <p:nvSpPr>
          <p:cNvPr id="110" name="Right Brace 109">
            <a:extLst>
              <a:ext uri="{FF2B5EF4-FFF2-40B4-BE49-F238E27FC236}">
                <a16:creationId xmlns:a16="http://schemas.microsoft.com/office/drawing/2014/main" id="{254D9A82-629B-A248-A0BE-A7D5433691F6}"/>
              </a:ext>
            </a:extLst>
          </p:cNvPr>
          <p:cNvSpPr/>
          <p:nvPr/>
        </p:nvSpPr>
        <p:spPr>
          <a:xfrm rot="-5400000">
            <a:off x="7227092" y="1675696"/>
            <a:ext cx="274320" cy="2331720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A0FE001-436E-ED4F-98EB-8778FA9AAE34}"/>
              </a:ext>
            </a:extLst>
          </p:cNvPr>
          <p:cNvSpPr txBox="1"/>
          <p:nvPr/>
        </p:nvSpPr>
        <p:spPr>
          <a:xfrm>
            <a:off x="2368853" y="230519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Module 2</a:t>
            </a:r>
          </a:p>
        </p:txBody>
      </p:sp>
      <p:sp>
        <p:nvSpPr>
          <p:cNvPr id="112" name="Right Brace 111">
            <a:extLst>
              <a:ext uri="{FF2B5EF4-FFF2-40B4-BE49-F238E27FC236}">
                <a16:creationId xmlns:a16="http://schemas.microsoft.com/office/drawing/2014/main" id="{44924311-BD86-D840-BB22-6D984C9E88C2}"/>
              </a:ext>
            </a:extLst>
          </p:cNvPr>
          <p:cNvSpPr/>
          <p:nvPr/>
        </p:nvSpPr>
        <p:spPr>
          <a:xfrm rot="-5400000">
            <a:off x="2799672" y="203511"/>
            <a:ext cx="274320" cy="5276088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3" name="Arrow: Bent 74">
            <a:extLst>
              <a:ext uri="{FF2B5EF4-FFF2-40B4-BE49-F238E27FC236}">
                <a16:creationId xmlns:a16="http://schemas.microsoft.com/office/drawing/2014/main" id="{5E9E6031-7562-FE4A-9614-5C0B0B71C442}"/>
              </a:ext>
            </a:extLst>
          </p:cNvPr>
          <p:cNvSpPr/>
          <p:nvPr/>
        </p:nvSpPr>
        <p:spPr>
          <a:xfrm rot="16200000">
            <a:off x="1098783" y="5103364"/>
            <a:ext cx="960120" cy="52120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142937-DBFD-4095-A29B-AA00D90BF3CB}"/>
              </a:ext>
            </a:extLst>
          </p:cNvPr>
          <p:cNvSpPr txBox="1"/>
          <p:nvPr/>
        </p:nvSpPr>
        <p:spPr>
          <a:xfrm>
            <a:off x="9742057" y="230348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Module 4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C2BD3F6E-C782-4322-A382-B4B2DF966AB5}"/>
              </a:ext>
            </a:extLst>
          </p:cNvPr>
          <p:cNvSpPr/>
          <p:nvPr/>
        </p:nvSpPr>
        <p:spPr>
          <a:xfrm rot="-5400000">
            <a:off x="10174072" y="1673986"/>
            <a:ext cx="274320" cy="2331720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3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DB1D22D3-5AEE-794A-82C0-D0D41F7B1DFA}"/>
              </a:ext>
            </a:extLst>
          </p:cNvPr>
          <p:cNvGrpSpPr/>
          <p:nvPr/>
        </p:nvGrpSpPr>
        <p:grpSpPr>
          <a:xfrm>
            <a:off x="9122679" y="3002415"/>
            <a:ext cx="2379873" cy="1833912"/>
            <a:chOff x="2537460" y="1444323"/>
            <a:chExt cx="2240280" cy="93312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59DF56E-FE57-404E-8806-D30513B2543D}"/>
                </a:ext>
              </a:extLst>
            </p:cNvPr>
            <p:cNvSpPr/>
            <p:nvPr/>
          </p:nvSpPr>
          <p:spPr>
            <a:xfrm>
              <a:off x="2537460" y="1444323"/>
              <a:ext cx="2240280" cy="390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Deployment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EEEEE2C-0977-EC4D-BEC7-365444A81747}"/>
                </a:ext>
              </a:extLst>
            </p:cNvPr>
            <p:cNvSpPr/>
            <p:nvPr/>
          </p:nvSpPr>
          <p:spPr>
            <a:xfrm>
              <a:off x="2537460" y="1834987"/>
              <a:ext cx="2240280" cy="5424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Performance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Evasion and attacks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Model drift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Impact on stakeholders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47CE830-0AE7-DE42-92D2-A882C95A4293}"/>
              </a:ext>
            </a:extLst>
          </p:cNvPr>
          <p:cNvGrpSpPr/>
          <p:nvPr/>
        </p:nvGrpSpPr>
        <p:grpSpPr>
          <a:xfrm>
            <a:off x="6174260" y="3019324"/>
            <a:ext cx="2921916" cy="1837944"/>
            <a:chOff x="6174260" y="3019324"/>
            <a:chExt cx="2921916" cy="183794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F180C12-516B-044D-B995-07D8CF2CCC0A}"/>
                </a:ext>
              </a:extLst>
            </p:cNvPr>
            <p:cNvGrpSpPr/>
            <p:nvPr/>
          </p:nvGrpSpPr>
          <p:grpSpPr>
            <a:xfrm>
              <a:off x="6174260" y="3019324"/>
              <a:ext cx="2379873" cy="1837944"/>
              <a:chOff x="2537460" y="1431001"/>
              <a:chExt cx="2240280" cy="134725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DCFDDA26-FDF5-B24D-94FF-EB63828FC749}"/>
                  </a:ext>
                </a:extLst>
              </p:cNvPr>
              <p:cNvSpPr/>
              <p:nvPr/>
            </p:nvSpPr>
            <p:spPr>
              <a:xfrm>
                <a:off x="2537460" y="1431001"/>
                <a:ext cx="2240280" cy="557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Modeling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865AEB1-5E0A-4D4C-B98B-F3743B7C855F}"/>
                  </a:ext>
                </a:extLst>
              </p:cNvPr>
              <p:cNvSpPr/>
              <p:nvPr/>
            </p:nvSpPr>
            <p:spPr>
              <a:xfrm>
                <a:off x="2537460" y="1988821"/>
                <a:ext cx="2240280" cy="7894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Efficiency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Accuracy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Interpretability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Adversarial resistance</a:t>
                </a:r>
              </a:p>
            </p:txBody>
          </p:sp>
        </p:grpSp>
        <p:sp>
          <p:nvSpPr>
            <p:cNvPr id="82" name="Right Arrow 81">
              <a:extLst>
                <a:ext uri="{FF2B5EF4-FFF2-40B4-BE49-F238E27FC236}">
                  <a16:creationId xmlns:a16="http://schemas.microsoft.com/office/drawing/2014/main" id="{7529465F-E85B-3349-B4DA-A88F90BE5EB0}"/>
                </a:ext>
              </a:extLst>
            </p:cNvPr>
            <p:cNvSpPr/>
            <p:nvPr/>
          </p:nvSpPr>
          <p:spPr>
            <a:xfrm>
              <a:off x="8771482" y="3831748"/>
              <a:ext cx="324694" cy="292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A190AC4-281E-D142-85A7-0EB42BD83FEC}"/>
              </a:ext>
            </a:extLst>
          </p:cNvPr>
          <p:cNvGrpSpPr/>
          <p:nvPr/>
        </p:nvGrpSpPr>
        <p:grpSpPr>
          <a:xfrm>
            <a:off x="2119973" y="157291"/>
            <a:ext cx="2823827" cy="1379266"/>
            <a:chOff x="2119973" y="316759"/>
            <a:chExt cx="2823827" cy="1833908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6246E91-D086-6648-96C3-70B2B82841FF}"/>
                </a:ext>
              </a:extLst>
            </p:cNvPr>
            <p:cNvSpPr/>
            <p:nvPr/>
          </p:nvSpPr>
          <p:spPr>
            <a:xfrm>
              <a:off x="2119974" y="316759"/>
              <a:ext cx="2823826" cy="747324"/>
            </a:xfrm>
            <a:prstGeom prst="rect">
              <a:avLst/>
            </a:prstGeom>
            <a:solidFill>
              <a:srgbClr val="002B3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Adversaries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5C43885-E05D-8642-A476-796414EB713D}"/>
                </a:ext>
              </a:extLst>
            </p:cNvPr>
            <p:cNvSpPr/>
            <p:nvPr/>
          </p:nvSpPr>
          <p:spPr>
            <a:xfrm>
              <a:off x="2119973" y="1064082"/>
              <a:ext cx="2823826" cy="10865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Attacker’s goals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Attacker’s capabilities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Robustness of model/feature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B14134E-AF4E-2E4B-9F47-945123EF3318}"/>
              </a:ext>
            </a:extLst>
          </p:cNvPr>
          <p:cNvGrpSpPr/>
          <p:nvPr/>
        </p:nvGrpSpPr>
        <p:grpSpPr>
          <a:xfrm>
            <a:off x="7413333" y="157291"/>
            <a:ext cx="2823827" cy="1379266"/>
            <a:chOff x="7413333" y="398039"/>
            <a:chExt cx="2823827" cy="183390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AB25FFB-3797-D444-975A-94C1B00EB8A8}"/>
                </a:ext>
              </a:extLst>
            </p:cNvPr>
            <p:cNvSpPr/>
            <p:nvPr/>
          </p:nvSpPr>
          <p:spPr>
            <a:xfrm>
              <a:off x="7413334" y="398039"/>
              <a:ext cx="2823826" cy="747324"/>
            </a:xfrm>
            <a:prstGeom prst="rect">
              <a:avLst/>
            </a:prstGeom>
            <a:solidFill>
              <a:srgbClr val="002B3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Ethics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E1CA3BB-7A9C-F342-97ED-07D5D0D09BB6}"/>
                </a:ext>
              </a:extLst>
            </p:cNvPr>
            <p:cNvSpPr/>
            <p:nvPr/>
          </p:nvSpPr>
          <p:spPr>
            <a:xfrm>
              <a:off x="7413333" y="1145362"/>
              <a:ext cx="2823826" cy="10865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Privacy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Fairness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Transparency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8BA6C8E-4BE4-0147-A59D-1F298C038C84}"/>
              </a:ext>
            </a:extLst>
          </p:cNvPr>
          <p:cNvSpPr txBox="1"/>
          <p:nvPr/>
        </p:nvSpPr>
        <p:spPr>
          <a:xfrm>
            <a:off x="8252821" y="190762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Module 4</a:t>
            </a:r>
          </a:p>
        </p:txBody>
      </p:sp>
      <p:sp>
        <p:nvSpPr>
          <p:cNvPr id="92" name="Right Brace 91">
            <a:extLst>
              <a:ext uri="{FF2B5EF4-FFF2-40B4-BE49-F238E27FC236}">
                <a16:creationId xmlns:a16="http://schemas.microsoft.com/office/drawing/2014/main" id="{6D230133-D554-E14C-89AB-7A5F4D90B9DA}"/>
              </a:ext>
            </a:extLst>
          </p:cNvPr>
          <p:cNvSpPr/>
          <p:nvPr/>
        </p:nvSpPr>
        <p:spPr>
          <a:xfrm rot="5400000">
            <a:off x="8677878" y="370022"/>
            <a:ext cx="274320" cy="2743200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44B2850-F1B8-A14F-ABA2-636346672794}"/>
              </a:ext>
            </a:extLst>
          </p:cNvPr>
          <p:cNvSpPr txBox="1"/>
          <p:nvPr/>
        </p:nvSpPr>
        <p:spPr>
          <a:xfrm>
            <a:off x="2720032" y="1900999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Modules 2 – 4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A96CE794-0550-4841-A668-1E48C4800572}"/>
              </a:ext>
            </a:extLst>
          </p:cNvPr>
          <p:cNvSpPr/>
          <p:nvPr/>
        </p:nvSpPr>
        <p:spPr>
          <a:xfrm rot="5400000">
            <a:off x="3396880" y="363397"/>
            <a:ext cx="274320" cy="2743200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E1BA7C9-F2E1-B542-ACF4-5EE8B2A0B006}"/>
              </a:ext>
            </a:extLst>
          </p:cNvPr>
          <p:cNvSpPr txBox="1"/>
          <p:nvPr/>
        </p:nvSpPr>
        <p:spPr>
          <a:xfrm>
            <a:off x="5317465" y="521404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Module 3</a:t>
            </a:r>
          </a:p>
        </p:txBody>
      </p:sp>
      <p:sp>
        <p:nvSpPr>
          <p:cNvPr id="96" name="Right Brace 95">
            <a:extLst>
              <a:ext uri="{FF2B5EF4-FFF2-40B4-BE49-F238E27FC236}">
                <a16:creationId xmlns:a16="http://schemas.microsoft.com/office/drawing/2014/main" id="{4EEDDEBC-D338-6647-A00D-72D190971090}"/>
              </a:ext>
            </a:extLst>
          </p:cNvPr>
          <p:cNvSpPr/>
          <p:nvPr/>
        </p:nvSpPr>
        <p:spPr>
          <a:xfrm rot="5400000">
            <a:off x="5748284" y="2409998"/>
            <a:ext cx="274320" cy="5276088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7" name="Arrow: Bent 7">
            <a:extLst>
              <a:ext uri="{FF2B5EF4-FFF2-40B4-BE49-F238E27FC236}">
                <a16:creationId xmlns:a16="http://schemas.microsoft.com/office/drawing/2014/main" id="{A36B21A3-F68E-4846-B1DD-1C4673398873}"/>
              </a:ext>
            </a:extLst>
          </p:cNvPr>
          <p:cNvSpPr/>
          <p:nvPr/>
        </p:nvSpPr>
        <p:spPr>
          <a:xfrm rot="5400000">
            <a:off x="11074872" y="4349213"/>
            <a:ext cx="1399032" cy="5171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8" name="Arrow: Bent 56">
            <a:extLst>
              <a:ext uri="{FF2B5EF4-FFF2-40B4-BE49-F238E27FC236}">
                <a16:creationId xmlns:a16="http://schemas.microsoft.com/office/drawing/2014/main" id="{70A4A42A-83E3-DA4E-85E2-0492BC52FD28}"/>
              </a:ext>
            </a:extLst>
          </p:cNvPr>
          <p:cNvSpPr/>
          <p:nvPr/>
        </p:nvSpPr>
        <p:spPr>
          <a:xfrm rot="10800000">
            <a:off x="1909428" y="5393638"/>
            <a:ext cx="10058400" cy="5171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60418BF-964A-AE4A-B98B-4EB24B980530}"/>
              </a:ext>
            </a:extLst>
          </p:cNvPr>
          <p:cNvGrpSpPr/>
          <p:nvPr/>
        </p:nvGrpSpPr>
        <p:grpSpPr>
          <a:xfrm>
            <a:off x="3225650" y="3019324"/>
            <a:ext cx="2731600" cy="1837944"/>
            <a:chOff x="6174260" y="3019324"/>
            <a:chExt cx="2731600" cy="1837944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FC1B7E3-D39F-5748-9843-9D2EF4BDC192}"/>
                </a:ext>
              </a:extLst>
            </p:cNvPr>
            <p:cNvGrpSpPr/>
            <p:nvPr/>
          </p:nvGrpSpPr>
          <p:grpSpPr>
            <a:xfrm>
              <a:off x="6174260" y="3019324"/>
              <a:ext cx="2379873" cy="1837944"/>
              <a:chOff x="2537460" y="1431001"/>
              <a:chExt cx="2240280" cy="1347250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D9F3354-2D9A-A64D-A741-776A2FF722BA}"/>
                  </a:ext>
                </a:extLst>
              </p:cNvPr>
              <p:cNvSpPr/>
              <p:nvPr/>
            </p:nvSpPr>
            <p:spPr>
              <a:xfrm>
                <a:off x="2537460" y="1431001"/>
                <a:ext cx="2240280" cy="557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Data Representation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F284367-0F5D-9D46-A693-333D997C0349}"/>
                  </a:ext>
                </a:extLst>
              </p:cNvPr>
              <p:cNvSpPr/>
              <p:nvPr/>
            </p:nvSpPr>
            <p:spPr>
              <a:xfrm>
                <a:off x="2537460" y="1988821"/>
                <a:ext cx="2240280" cy="7894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Data cleaning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Missing data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Feature selection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Consider fairness</a:t>
                </a:r>
              </a:p>
            </p:txBody>
          </p:sp>
        </p:grpSp>
        <p:sp>
          <p:nvSpPr>
            <p:cNvPr id="101" name="Right Arrow 41">
              <a:extLst>
                <a:ext uri="{FF2B5EF4-FFF2-40B4-BE49-F238E27FC236}">
                  <a16:creationId xmlns:a16="http://schemas.microsoft.com/office/drawing/2014/main" id="{A5D754ED-D74A-1B46-A3D0-61B5C2AB8942}"/>
                </a:ext>
              </a:extLst>
            </p:cNvPr>
            <p:cNvSpPr/>
            <p:nvPr/>
          </p:nvSpPr>
          <p:spPr>
            <a:xfrm>
              <a:off x="8554674" y="3831748"/>
              <a:ext cx="351186" cy="292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B7A915A-F171-474A-BB4D-E48FEC3425B4}"/>
              </a:ext>
            </a:extLst>
          </p:cNvPr>
          <p:cNvGrpSpPr/>
          <p:nvPr/>
        </p:nvGrpSpPr>
        <p:grpSpPr>
          <a:xfrm>
            <a:off x="277036" y="3019324"/>
            <a:ext cx="2921916" cy="1837944"/>
            <a:chOff x="6174260" y="3019324"/>
            <a:chExt cx="2921916" cy="1837944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B5840AD-4ADE-3B4B-B6D6-E763977C6DE7}"/>
                </a:ext>
              </a:extLst>
            </p:cNvPr>
            <p:cNvGrpSpPr/>
            <p:nvPr/>
          </p:nvGrpSpPr>
          <p:grpSpPr>
            <a:xfrm>
              <a:off x="6174260" y="3019324"/>
              <a:ext cx="2379873" cy="1837944"/>
              <a:chOff x="2537460" y="1431001"/>
              <a:chExt cx="2240280" cy="1347250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349BEB7-B498-8843-9A70-9709DEE53DBC}"/>
                  </a:ext>
                </a:extLst>
              </p:cNvPr>
              <p:cNvSpPr/>
              <p:nvPr/>
            </p:nvSpPr>
            <p:spPr>
              <a:xfrm>
                <a:off x="2537460" y="1431001"/>
                <a:ext cx="2240280" cy="557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Identify Goals &amp; Collect Data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919F090-A984-3643-9ED9-B4935CAB3C55}"/>
                  </a:ext>
                </a:extLst>
              </p:cNvPr>
              <p:cNvSpPr/>
              <p:nvPr/>
            </p:nvSpPr>
            <p:spPr>
              <a:xfrm>
                <a:off x="2537460" y="1988821"/>
                <a:ext cx="2240280" cy="7894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Pinpoint needs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Data acquisition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Data labeling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Data exploration</a:t>
                </a:r>
              </a:p>
            </p:txBody>
          </p:sp>
        </p:grpSp>
        <p:sp>
          <p:nvSpPr>
            <p:cNvPr id="106" name="Right Arrow 41">
              <a:extLst>
                <a:ext uri="{FF2B5EF4-FFF2-40B4-BE49-F238E27FC236}">
                  <a16:creationId xmlns:a16="http://schemas.microsoft.com/office/drawing/2014/main" id="{8B75A199-98E2-B143-A0FB-CB7FE1AC7C40}"/>
                </a:ext>
              </a:extLst>
            </p:cNvPr>
            <p:cNvSpPr/>
            <p:nvPr/>
          </p:nvSpPr>
          <p:spPr>
            <a:xfrm>
              <a:off x="8554674" y="3831748"/>
              <a:ext cx="541502" cy="292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9A934E96-463A-0440-A42D-F97DC15561CB}"/>
              </a:ext>
            </a:extLst>
          </p:cNvPr>
          <p:cNvSpPr txBox="1"/>
          <p:nvPr/>
        </p:nvSpPr>
        <p:spPr>
          <a:xfrm>
            <a:off x="6795077" y="230519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Module 1</a:t>
            </a:r>
          </a:p>
        </p:txBody>
      </p:sp>
      <p:sp>
        <p:nvSpPr>
          <p:cNvPr id="110" name="Right Brace 109">
            <a:extLst>
              <a:ext uri="{FF2B5EF4-FFF2-40B4-BE49-F238E27FC236}">
                <a16:creationId xmlns:a16="http://schemas.microsoft.com/office/drawing/2014/main" id="{254D9A82-629B-A248-A0BE-A7D5433691F6}"/>
              </a:ext>
            </a:extLst>
          </p:cNvPr>
          <p:cNvSpPr/>
          <p:nvPr/>
        </p:nvSpPr>
        <p:spPr>
          <a:xfrm rot="-5400000">
            <a:off x="7227092" y="1675696"/>
            <a:ext cx="274320" cy="2331720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A0FE001-436E-ED4F-98EB-8778FA9AAE34}"/>
              </a:ext>
            </a:extLst>
          </p:cNvPr>
          <p:cNvSpPr txBox="1"/>
          <p:nvPr/>
        </p:nvSpPr>
        <p:spPr>
          <a:xfrm>
            <a:off x="2368853" y="230519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Module 2</a:t>
            </a:r>
          </a:p>
        </p:txBody>
      </p:sp>
      <p:sp>
        <p:nvSpPr>
          <p:cNvPr id="112" name="Right Brace 111">
            <a:extLst>
              <a:ext uri="{FF2B5EF4-FFF2-40B4-BE49-F238E27FC236}">
                <a16:creationId xmlns:a16="http://schemas.microsoft.com/office/drawing/2014/main" id="{44924311-BD86-D840-BB22-6D984C9E88C2}"/>
              </a:ext>
            </a:extLst>
          </p:cNvPr>
          <p:cNvSpPr/>
          <p:nvPr/>
        </p:nvSpPr>
        <p:spPr>
          <a:xfrm rot="-5400000">
            <a:off x="2799672" y="203511"/>
            <a:ext cx="274320" cy="5276088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3" name="Arrow: Bent 74">
            <a:extLst>
              <a:ext uri="{FF2B5EF4-FFF2-40B4-BE49-F238E27FC236}">
                <a16:creationId xmlns:a16="http://schemas.microsoft.com/office/drawing/2014/main" id="{5E9E6031-7562-FE4A-9614-5C0B0B71C442}"/>
              </a:ext>
            </a:extLst>
          </p:cNvPr>
          <p:cNvSpPr/>
          <p:nvPr/>
        </p:nvSpPr>
        <p:spPr>
          <a:xfrm rot="16200000">
            <a:off x="1098783" y="5103364"/>
            <a:ext cx="960120" cy="52120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142937-DBFD-4095-A29B-AA00D90BF3CB}"/>
              </a:ext>
            </a:extLst>
          </p:cNvPr>
          <p:cNvSpPr txBox="1"/>
          <p:nvPr/>
        </p:nvSpPr>
        <p:spPr>
          <a:xfrm>
            <a:off x="9742057" y="230348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Module 4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C2BD3F6E-C782-4322-A382-B4B2DF966AB5}"/>
              </a:ext>
            </a:extLst>
          </p:cNvPr>
          <p:cNvSpPr/>
          <p:nvPr/>
        </p:nvSpPr>
        <p:spPr>
          <a:xfrm rot="-5400000">
            <a:off x="10174072" y="1673986"/>
            <a:ext cx="274320" cy="2331720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B98ABBF-FDFD-4373-92F1-F03014A5B063}"/>
              </a:ext>
            </a:extLst>
          </p:cNvPr>
          <p:cNvSpPr/>
          <p:nvPr/>
        </p:nvSpPr>
        <p:spPr>
          <a:xfrm>
            <a:off x="7286362" y="56534"/>
            <a:ext cx="3089903" cy="2248655"/>
          </a:xfrm>
          <a:prstGeom prst="rect">
            <a:avLst/>
          </a:prstGeom>
          <a:noFill/>
          <a:ln w="63500">
            <a:solidFill>
              <a:srgbClr val="7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46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DB1D22D3-5AEE-794A-82C0-D0D41F7B1DFA}"/>
              </a:ext>
            </a:extLst>
          </p:cNvPr>
          <p:cNvGrpSpPr/>
          <p:nvPr/>
        </p:nvGrpSpPr>
        <p:grpSpPr>
          <a:xfrm>
            <a:off x="9122679" y="3002415"/>
            <a:ext cx="2379873" cy="1833912"/>
            <a:chOff x="2537460" y="1444323"/>
            <a:chExt cx="2240280" cy="93312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59DF56E-FE57-404E-8806-D30513B2543D}"/>
                </a:ext>
              </a:extLst>
            </p:cNvPr>
            <p:cNvSpPr/>
            <p:nvPr/>
          </p:nvSpPr>
          <p:spPr>
            <a:xfrm>
              <a:off x="2537460" y="1444323"/>
              <a:ext cx="2240280" cy="390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Deployment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EEEEE2C-0977-EC4D-BEC7-365444A81747}"/>
                </a:ext>
              </a:extLst>
            </p:cNvPr>
            <p:cNvSpPr/>
            <p:nvPr/>
          </p:nvSpPr>
          <p:spPr>
            <a:xfrm>
              <a:off x="2537460" y="1834987"/>
              <a:ext cx="2240280" cy="5424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Performance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Evasion and attacks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Model drift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Impact on stakeholders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47CE830-0AE7-DE42-92D2-A882C95A4293}"/>
              </a:ext>
            </a:extLst>
          </p:cNvPr>
          <p:cNvGrpSpPr/>
          <p:nvPr/>
        </p:nvGrpSpPr>
        <p:grpSpPr>
          <a:xfrm>
            <a:off x="6174260" y="3019324"/>
            <a:ext cx="2921916" cy="1837944"/>
            <a:chOff x="6174260" y="3019324"/>
            <a:chExt cx="2921916" cy="183794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F180C12-516B-044D-B995-07D8CF2CCC0A}"/>
                </a:ext>
              </a:extLst>
            </p:cNvPr>
            <p:cNvGrpSpPr/>
            <p:nvPr/>
          </p:nvGrpSpPr>
          <p:grpSpPr>
            <a:xfrm>
              <a:off x="6174260" y="3019324"/>
              <a:ext cx="2379873" cy="1837944"/>
              <a:chOff x="2537460" y="1431001"/>
              <a:chExt cx="2240280" cy="134725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DCFDDA26-FDF5-B24D-94FF-EB63828FC749}"/>
                  </a:ext>
                </a:extLst>
              </p:cNvPr>
              <p:cNvSpPr/>
              <p:nvPr/>
            </p:nvSpPr>
            <p:spPr>
              <a:xfrm>
                <a:off x="2537460" y="1431001"/>
                <a:ext cx="2240280" cy="557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Modeling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865AEB1-5E0A-4D4C-B98B-F3743B7C855F}"/>
                  </a:ext>
                </a:extLst>
              </p:cNvPr>
              <p:cNvSpPr/>
              <p:nvPr/>
            </p:nvSpPr>
            <p:spPr>
              <a:xfrm>
                <a:off x="2537460" y="1988821"/>
                <a:ext cx="2240280" cy="7894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Efficiency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Accuracy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Interpretability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Adversarial resistance</a:t>
                </a:r>
              </a:p>
            </p:txBody>
          </p:sp>
        </p:grpSp>
        <p:sp>
          <p:nvSpPr>
            <p:cNvPr id="82" name="Right Arrow 81">
              <a:extLst>
                <a:ext uri="{FF2B5EF4-FFF2-40B4-BE49-F238E27FC236}">
                  <a16:creationId xmlns:a16="http://schemas.microsoft.com/office/drawing/2014/main" id="{7529465F-E85B-3349-B4DA-A88F90BE5EB0}"/>
                </a:ext>
              </a:extLst>
            </p:cNvPr>
            <p:cNvSpPr/>
            <p:nvPr/>
          </p:nvSpPr>
          <p:spPr>
            <a:xfrm>
              <a:off x="8771482" y="3831748"/>
              <a:ext cx="324694" cy="292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A190AC4-281E-D142-85A7-0EB42BD83FEC}"/>
              </a:ext>
            </a:extLst>
          </p:cNvPr>
          <p:cNvGrpSpPr/>
          <p:nvPr/>
        </p:nvGrpSpPr>
        <p:grpSpPr>
          <a:xfrm>
            <a:off x="2119973" y="157291"/>
            <a:ext cx="2823827" cy="1379266"/>
            <a:chOff x="2119973" y="316759"/>
            <a:chExt cx="2823827" cy="1833908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6246E91-D086-6648-96C3-70B2B82841FF}"/>
                </a:ext>
              </a:extLst>
            </p:cNvPr>
            <p:cNvSpPr/>
            <p:nvPr/>
          </p:nvSpPr>
          <p:spPr>
            <a:xfrm>
              <a:off x="2119974" y="316759"/>
              <a:ext cx="2823826" cy="747324"/>
            </a:xfrm>
            <a:prstGeom prst="rect">
              <a:avLst/>
            </a:prstGeom>
            <a:solidFill>
              <a:srgbClr val="002B3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Adversaries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5C43885-E05D-8642-A476-796414EB713D}"/>
                </a:ext>
              </a:extLst>
            </p:cNvPr>
            <p:cNvSpPr/>
            <p:nvPr/>
          </p:nvSpPr>
          <p:spPr>
            <a:xfrm>
              <a:off x="2119973" y="1064082"/>
              <a:ext cx="2823826" cy="10865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Attacker’s goals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Attacker’s capabilities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Robustness of model/feature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B14134E-AF4E-2E4B-9F47-945123EF3318}"/>
              </a:ext>
            </a:extLst>
          </p:cNvPr>
          <p:cNvGrpSpPr/>
          <p:nvPr/>
        </p:nvGrpSpPr>
        <p:grpSpPr>
          <a:xfrm>
            <a:off x="7413333" y="157291"/>
            <a:ext cx="2823827" cy="1379266"/>
            <a:chOff x="7413333" y="398039"/>
            <a:chExt cx="2823827" cy="183390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AB25FFB-3797-D444-975A-94C1B00EB8A8}"/>
                </a:ext>
              </a:extLst>
            </p:cNvPr>
            <p:cNvSpPr/>
            <p:nvPr/>
          </p:nvSpPr>
          <p:spPr>
            <a:xfrm>
              <a:off x="7413334" y="398039"/>
              <a:ext cx="2823826" cy="747324"/>
            </a:xfrm>
            <a:prstGeom prst="rect">
              <a:avLst/>
            </a:prstGeom>
            <a:solidFill>
              <a:srgbClr val="002B3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Ethics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E1CA3BB-7A9C-F342-97ED-07D5D0D09BB6}"/>
                </a:ext>
              </a:extLst>
            </p:cNvPr>
            <p:cNvSpPr/>
            <p:nvPr/>
          </p:nvSpPr>
          <p:spPr>
            <a:xfrm>
              <a:off x="7413333" y="1145362"/>
              <a:ext cx="2823826" cy="10865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Privacy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Fairness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Transparency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8BA6C8E-4BE4-0147-A59D-1F298C038C84}"/>
              </a:ext>
            </a:extLst>
          </p:cNvPr>
          <p:cNvSpPr txBox="1"/>
          <p:nvPr/>
        </p:nvSpPr>
        <p:spPr>
          <a:xfrm>
            <a:off x="8252821" y="190762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Module 4</a:t>
            </a:r>
          </a:p>
        </p:txBody>
      </p:sp>
      <p:sp>
        <p:nvSpPr>
          <p:cNvPr id="92" name="Right Brace 91">
            <a:extLst>
              <a:ext uri="{FF2B5EF4-FFF2-40B4-BE49-F238E27FC236}">
                <a16:creationId xmlns:a16="http://schemas.microsoft.com/office/drawing/2014/main" id="{6D230133-D554-E14C-89AB-7A5F4D90B9DA}"/>
              </a:ext>
            </a:extLst>
          </p:cNvPr>
          <p:cNvSpPr/>
          <p:nvPr/>
        </p:nvSpPr>
        <p:spPr>
          <a:xfrm rot="5400000">
            <a:off x="8677878" y="370022"/>
            <a:ext cx="274320" cy="2743200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44B2850-F1B8-A14F-ABA2-636346672794}"/>
              </a:ext>
            </a:extLst>
          </p:cNvPr>
          <p:cNvSpPr txBox="1"/>
          <p:nvPr/>
        </p:nvSpPr>
        <p:spPr>
          <a:xfrm>
            <a:off x="2720032" y="1900999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Modules 2 – 4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A96CE794-0550-4841-A668-1E48C4800572}"/>
              </a:ext>
            </a:extLst>
          </p:cNvPr>
          <p:cNvSpPr/>
          <p:nvPr/>
        </p:nvSpPr>
        <p:spPr>
          <a:xfrm rot="5400000">
            <a:off x="3396880" y="363397"/>
            <a:ext cx="274320" cy="2743200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E1BA7C9-F2E1-B542-ACF4-5EE8B2A0B006}"/>
              </a:ext>
            </a:extLst>
          </p:cNvPr>
          <p:cNvSpPr txBox="1"/>
          <p:nvPr/>
        </p:nvSpPr>
        <p:spPr>
          <a:xfrm>
            <a:off x="5317465" y="521404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Module 3</a:t>
            </a:r>
          </a:p>
        </p:txBody>
      </p:sp>
      <p:sp>
        <p:nvSpPr>
          <p:cNvPr id="96" name="Right Brace 95">
            <a:extLst>
              <a:ext uri="{FF2B5EF4-FFF2-40B4-BE49-F238E27FC236}">
                <a16:creationId xmlns:a16="http://schemas.microsoft.com/office/drawing/2014/main" id="{4EEDDEBC-D338-6647-A00D-72D190971090}"/>
              </a:ext>
            </a:extLst>
          </p:cNvPr>
          <p:cNvSpPr/>
          <p:nvPr/>
        </p:nvSpPr>
        <p:spPr>
          <a:xfrm rot="5400000">
            <a:off x="5748284" y="2409998"/>
            <a:ext cx="274320" cy="5276088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7" name="Arrow: Bent 7">
            <a:extLst>
              <a:ext uri="{FF2B5EF4-FFF2-40B4-BE49-F238E27FC236}">
                <a16:creationId xmlns:a16="http://schemas.microsoft.com/office/drawing/2014/main" id="{A36B21A3-F68E-4846-B1DD-1C4673398873}"/>
              </a:ext>
            </a:extLst>
          </p:cNvPr>
          <p:cNvSpPr/>
          <p:nvPr/>
        </p:nvSpPr>
        <p:spPr>
          <a:xfrm rot="5400000">
            <a:off x="11074872" y="4349213"/>
            <a:ext cx="1399032" cy="5171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8" name="Arrow: Bent 56">
            <a:extLst>
              <a:ext uri="{FF2B5EF4-FFF2-40B4-BE49-F238E27FC236}">
                <a16:creationId xmlns:a16="http://schemas.microsoft.com/office/drawing/2014/main" id="{70A4A42A-83E3-DA4E-85E2-0492BC52FD28}"/>
              </a:ext>
            </a:extLst>
          </p:cNvPr>
          <p:cNvSpPr/>
          <p:nvPr/>
        </p:nvSpPr>
        <p:spPr>
          <a:xfrm rot="10800000">
            <a:off x="1909428" y="5393638"/>
            <a:ext cx="10058400" cy="5171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60418BF-964A-AE4A-B98B-4EB24B980530}"/>
              </a:ext>
            </a:extLst>
          </p:cNvPr>
          <p:cNvGrpSpPr/>
          <p:nvPr/>
        </p:nvGrpSpPr>
        <p:grpSpPr>
          <a:xfrm>
            <a:off x="3225650" y="3019324"/>
            <a:ext cx="2731600" cy="1837944"/>
            <a:chOff x="6174260" y="3019324"/>
            <a:chExt cx="2731600" cy="1837944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FC1B7E3-D39F-5748-9843-9D2EF4BDC192}"/>
                </a:ext>
              </a:extLst>
            </p:cNvPr>
            <p:cNvGrpSpPr/>
            <p:nvPr/>
          </p:nvGrpSpPr>
          <p:grpSpPr>
            <a:xfrm>
              <a:off x="6174260" y="3019324"/>
              <a:ext cx="2379873" cy="1837944"/>
              <a:chOff x="2537460" y="1431001"/>
              <a:chExt cx="2240280" cy="1347250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D9F3354-2D9A-A64D-A741-776A2FF722BA}"/>
                  </a:ext>
                </a:extLst>
              </p:cNvPr>
              <p:cNvSpPr/>
              <p:nvPr/>
            </p:nvSpPr>
            <p:spPr>
              <a:xfrm>
                <a:off x="2537460" y="1431001"/>
                <a:ext cx="2240280" cy="557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Data Representation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F284367-0F5D-9D46-A693-333D997C0349}"/>
                  </a:ext>
                </a:extLst>
              </p:cNvPr>
              <p:cNvSpPr/>
              <p:nvPr/>
            </p:nvSpPr>
            <p:spPr>
              <a:xfrm>
                <a:off x="2537460" y="1988821"/>
                <a:ext cx="2240280" cy="7894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Data cleaning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Missing data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Feature selection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Consider fairness</a:t>
                </a:r>
              </a:p>
            </p:txBody>
          </p:sp>
        </p:grpSp>
        <p:sp>
          <p:nvSpPr>
            <p:cNvPr id="101" name="Right Arrow 41">
              <a:extLst>
                <a:ext uri="{FF2B5EF4-FFF2-40B4-BE49-F238E27FC236}">
                  <a16:creationId xmlns:a16="http://schemas.microsoft.com/office/drawing/2014/main" id="{A5D754ED-D74A-1B46-A3D0-61B5C2AB8942}"/>
                </a:ext>
              </a:extLst>
            </p:cNvPr>
            <p:cNvSpPr/>
            <p:nvPr/>
          </p:nvSpPr>
          <p:spPr>
            <a:xfrm>
              <a:off x="8554674" y="3831748"/>
              <a:ext cx="351186" cy="292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B7A915A-F171-474A-BB4D-E48FEC3425B4}"/>
              </a:ext>
            </a:extLst>
          </p:cNvPr>
          <p:cNvGrpSpPr/>
          <p:nvPr/>
        </p:nvGrpSpPr>
        <p:grpSpPr>
          <a:xfrm>
            <a:off x="277036" y="3019324"/>
            <a:ext cx="2921916" cy="1837944"/>
            <a:chOff x="6174260" y="3019324"/>
            <a:chExt cx="2921916" cy="1837944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B5840AD-4ADE-3B4B-B6D6-E763977C6DE7}"/>
                </a:ext>
              </a:extLst>
            </p:cNvPr>
            <p:cNvGrpSpPr/>
            <p:nvPr/>
          </p:nvGrpSpPr>
          <p:grpSpPr>
            <a:xfrm>
              <a:off x="6174260" y="3019324"/>
              <a:ext cx="2379873" cy="1837944"/>
              <a:chOff x="2537460" y="1431001"/>
              <a:chExt cx="2240280" cy="1347250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349BEB7-B498-8843-9A70-9709DEE53DBC}"/>
                  </a:ext>
                </a:extLst>
              </p:cNvPr>
              <p:cNvSpPr/>
              <p:nvPr/>
            </p:nvSpPr>
            <p:spPr>
              <a:xfrm>
                <a:off x="2537460" y="1431001"/>
                <a:ext cx="2240280" cy="557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Identify Goals &amp; Collect Data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919F090-A984-3643-9ED9-B4935CAB3C55}"/>
                  </a:ext>
                </a:extLst>
              </p:cNvPr>
              <p:cNvSpPr/>
              <p:nvPr/>
            </p:nvSpPr>
            <p:spPr>
              <a:xfrm>
                <a:off x="2537460" y="1988821"/>
                <a:ext cx="2240280" cy="7894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Pinpoint needs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Data acquisition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Data labeling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Data exploration</a:t>
                </a:r>
              </a:p>
            </p:txBody>
          </p:sp>
        </p:grpSp>
        <p:sp>
          <p:nvSpPr>
            <p:cNvPr id="106" name="Right Arrow 41">
              <a:extLst>
                <a:ext uri="{FF2B5EF4-FFF2-40B4-BE49-F238E27FC236}">
                  <a16:creationId xmlns:a16="http://schemas.microsoft.com/office/drawing/2014/main" id="{8B75A199-98E2-B143-A0FB-CB7FE1AC7C40}"/>
                </a:ext>
              </a:extLst>
            </p:cNvPr>
            <p:cNvSpPr/>
            <p:nvPr/>
          </p:nvSpPr>
          <p:spPr>
            <a:xfrm>
              <a:off x="8554674" y="3831748"/>
              <a:ext cx="541502" cy="292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9A934E96-463A-0440-A42D-F97DC15561CB}"/>
              </a:ext>
            </a:extLst>
          </p:cNvPr>
          <p:cNvSpPr txBox="1"/>
          <p:nvPr/>
        </p:nvSpPr>
        <p:spPr>
          <a:xfrm>
            <a:off x="6795077" y="230519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Module 1</a:t>
            </a:r>
          </a:p>
        </p:txBody>
      </p:sp>
      <p:sp>
        <p:nvSpPr>
          <p:cNvPr id="110" name="Right Brace 109">
            <a:extLst>
              <a:ext uri="{FF2B5EF4-FFF2-40B4-BE49-F238E27FC236}">
                <a16:creationId xmlns:a16="http://schemas.microsoft.com/office/drawing/2014/main" id="{254D9A82-629B-A248-A0BE-A7D5433691F6}"/>
              </a:ext>
            </a:extLst>
          </p:cNvPr>
          <p:cNvSpPr/>
          <p:nvPr/>
        </p:nvSpPr>
        <p:spPr>
          <a:xfrm rot="-5400000">
            <a:off x="7227092" y="1675696"/>
            <a:ext cx="274320" cy="2331720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A0FE001-436E-ED4F-98EB-8778FA9AAE34}"/>
              </a:ext>
            </a:extLst>
          </p:cNvPr>
          <p:cNvSpPr txBox="1"/>
          <p:nvPr/>
        </p:nvSpPr>
        <p:spPr>
          <a:xfrm>
            <a:off x="2368853" y="230519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Module 2</a:t>
            </a:r>
          </a:p>
        </p:txBody>
      </p:sp>
      <p:sp>
        <p:nvSpPr>
          <p:cNvPr id="112" name="Right Brace 111">
            <a:extLst>
              <a:ext uri="{FF2B5EF4-FFF2-40B4-BE49-F238E27FC236}">
                <a16:creationId xmlns:a16="http://schemas.microsoft.com/office/drawing/2014/main" id="{44924311-BD86-D840-BB22-6D984C9E88C2}"/>
              </a:ext>
            </a:extLst>
          </p:cNvPr>
          <p:cNvSpPr/>
          <p:nvPr/>
        </p:nvSpPr>
        <p:spPr>
          <a:xfrm rot="-5400000">
            <a:off x="2799672" y="203511"/>
            <a:ext cx="274320" cy="5276088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3" name="Arrow: Bent 74">
            <a:extLst>
              <a:ext uri="{FF2B5EF4-FFF2-40B4-BE49-F238E27FC236}">
                <a16:creationId xmlns:a16="http://schemas.microsoft.com/office/drawing/2014/main" id="{5E9E6031-7562-FE4A-9614-5C0B0B71C442}"/>
              </a:ext>
            </a:extLst>
          </p:cNvPr>
          <p:cNvSpPr/>
          <p:nvPr/>
        </p:nvSpPr>
        <p:spPr>
          <a:xfrm rot="16200000">
            <a:off x="1098783" y="5103364"/>
            <a:ext cx="960120" cy="52120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142937-DBFD-4095-A29B-AA00D90BF3CB}"/>
              </a:ext>
            </a:extLst>
          </p:cNvPr>
          <p:cNvSpPr txBox="1"/>
          <p:nvPr/>
        </p:nvSpPr>
        <p:spPr>
          <a:xfrm>
            <a:off x="9742057" y="230348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Module 4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C2BD3F6E-C782-4322-A382-B4B2DF966AB5}"/>
              </a:ext>
            </a:extLst>
          </p:cNvPr>
          <p:cNvSpPr/>
          <p:nvPr/>
        </p:nvSpPr>
        <p:spPr>
          <a:xfrm rot="-5400000">
            <a:off x="10174072" y="1673986"/>
            <a:ext cx="274320" cy="2331720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B98ABBF-FDFD-4373-92F1-F03014A5B063}"/>
              </a:ext>
            </a:extLst>
          </p:cNvPr>
          <p:cNvSpPr/>
          <p:nvPr/>
        </p:nvSpPr>
        <p:spPr>
          <a:xfrm>
            <a:off x="8689505" y="2270331"/>
            <a:ext cx="3126563" cy="2805103"/>
          </a:xfrm>
          <a:prstGeom prst="rect">
            <a:avLst/>
          </a:prstGeom>
          <a:noFill/>
          <a:ln w="63500">
            <a:solidFill>
              <a:srgbClr val="7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77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DB1D22D3-5AEE-794A-82C0-D0D41F7B1DFA}"/>
              </a:ext>
            </a:extLst>
          </p:cNvPr>
          <p:cNvGrpSpPr/>
          <p:nvPr/>
        </p:nvGrpSpPr>
        <p:grpSpPr>
          <a:xfrm>
            <a:off x="9122679" y="3002415"/>
            <a:ext cx="2379873" cy="1833912"/>
            <a:chOff x="2537460" y="1444323"/>
            <a:chExt cx="2240280" cy="93312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59DF56E-FE57-404E-8806-D30513B2543D}"/>
                </a:ext>
              </a:extLst>
            </p:cNvPr>
            <p:cNvSpPr/>
            <p:nvPr/>
          </p:nvSpPr>
          <p:spPr>
            <a:xfrm>
              <a:off x="2537460" y="1444323"/>
              <a:ext cx="2240280" cy="390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Deployment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EEEEE2C-0977-EC4D-BEC7-365444A81747}"/>
                </a:ext>
              </a:extLst>
            </p:cNvPr>
            <p:cNvSpPr/>
            <p:nvPr/>
          </p:nvSpPr>
          <p:spPr>
            <a:xfrm>
              <a:off x="2537460" y="1834987"/>
              <a:ext cx="2240280" cy="5424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Performance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Evasion and attacks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Model drift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Impact on stakeholders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47CE830-0AE7-DE42-92D2-A882C95A4293}"/>
              </a:ext>
            </a:extLst>
          </p:cNvPr>
          <p:cNvGrpSpPr/>
          <p:nvPr/>
        </p:nvGrpSpPr>
        <p:grpSpPr>
          <a:xfrm>
            <a:off x="6174260" y="3019324"/>
            <a:ext cx="2921916" cy="1837944"/>
            <a:chOff x="6174260" y="3019324"/>
            <a:chExt cx="2921916" cy="183794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F180C12-516B-044D-B995-07D8CF2CCC0A}"/>
                </a:ext>
              </a:extLst>
            </p:cNvPr>
            <p:cNvGrpSpPr/>
            <p:nvPr/>
          </p:nvGrpSpPr>
          <p:grpSpPr>
            <a:xfrm>
              <a:off x="6174260" y="3019324"/>
              <a:ext cx="2379873" cy="1837944"/>
              <a:chOff x="2537460" y="1431001"/>
              <a:chExt cx="2240280" cy="134725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DCFDDA26-FDF5-B24D-94FF-EB63828FC749}"/>
                  </a:ext>
                </a:extLst>
              </p:cNvPr>
              <p:cNvSpPr/>
              <p:nvPr/>
            </p:nvSpPr>
            <p:spPr>
              <a:xfrm>
                <a:off x="2537460" y="1431001"/>
                <a:ext cx="2240280" cy="557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Modeling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865AEB1-5E0A-4D4C-B98B-F3743B7C855F}"/>
                  </a:ext>
                </a:extLst>
              </p:cNvPr>
              <p:cNvSpPr/>
              <p:nvPr/>
            </p:nvSpPr>
            <p:spPr>
              <a:xfrm>
                <a:off x="2537460" y="1988821"/>
                <a:ext cx="2240280" cy="7894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Efficiency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Accuracy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Interpretability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Adversarial resistance</a:t>
                </a:r>
              </a:p>
            </p:txBody>
          </p:sp>
        </p:grpSp>
        <p:sp>
          <p:nvSpPr>
            <p:cNvPr id="82" name="Right Arrow 81">
              <a:extLst>
                <a:ext uri="{FF2B5EF4-FFF2-40B4-BE49-F238E27FC236}">
                  <a16:creationId xmlns:a16="http://schemas.microsoft.com/office/drawing/2014/main" id="{7529465F-E85B-3349-B4DA-A88F90BE5EB0}"/>
                </a:ext>
              </a:extLst>
            </p:cNvPr>
            <p:cNvSpPr/>
            <p:nvPr/>
          </p:nvSpPr>
          <p:spPr>
            <a:xfrm>
              <a:off x="8771482" y="3831748"/>
              <a:ext cx="324694" cy="292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A190AC4-281E-D142-85A7-0EB42BD83FEC}"/>
              </a:ext>
            </a:extLst>
          </p:cNvPr>
          <p:cNvGrpSpPr/>
          <p:nvPr/>
        </p:nvGrpSpPr>
        <p:grpSpPr>
          <a:xfrm>
            <a:off x="2119973" y="157291"/>
            <a:ext cx="2823827" cy="1379266"/>
            <a:chOff x="2119973" y="316759"/>
            <a:chExt cx="2823827" cy="1833908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6246E91-D086-6648-96C3-70B2B82841FF}"/>
                </a:ext>
              </a:extLst>
            </p:cNvPr>
            <p:cNvSpPr/>
            <p:nvPr/>
          </p:nvSpPr>
          <p:spPr>
            <a:xfrm>
              <a:off x="2119974" y="316759"/>
              <a:ext cx="2823826" cy="747324"/>
            </a:xfrm>
            <a:prstGeom prst="rect">
              <a:avLst/>
            </a:prstGeom>
            <a:solidFill>
              <a:srgbClr val="002B3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Adversaries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5C43885-E05D-8642-A476-796414EB713D}"/>
                </a:ext>
              </a:extLst>
            </p:cNvPr>
            <p:cNvSpPr/>
            <p:nvPr/>
          </p:nvSpPr>
          <p:spPr>
            <a:xfrm>
              <a:off x="2119973" y="1064082"/>
              <a:ext cx="2823826" cy="10865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Attacker’s goals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Attacker’s capabilities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Robustness of model/feature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B14134E-AF4E-2E4B-9F47-945123EF3318}"/>
              </a:ext>
            </a:extLst>
          </p:cNvPr>
          <p:cNvGrpSpPr/>
          <p:nvPr/>
        </p:nvGrpSpPr>
        <p:grpSpPr>
          <a:xfrm>
            <a:off x="7413333" y="157291"/>
            <a:ext cx="2823827" cy="1379266"/>
            <a:chOff x="7413333" y="398039"/>
            <a:chExt cx="2823827" cy="183390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AB25FFB-3797-D444-975A-94C1B00EB8A8}"/>
                </a:ext>
              </a:extLst>
            </p:cNvPr>
            <p:cNvSpPr/>
            <p:nvPr/>
          </p:nvSpPr>
          <p:spPr>
            <a:xfrm>
              <a:off x="7413334" y="398039"/>
              <a:ext cx="2823826" cy="747324"/>
            </a:xfrm>
            <a:prstGeom prst="rect">
              <a:avLst/>
            </a:prstGeom>
            <a:solidFill>
              <a:srgbClr val="002B3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Ethics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E1CA3BB-7A9C-F342-97ED-07D5D0D09BB6}"/>
                </a:ext>
              </a:extLst>
            </p:cNvPr>
            <p:cNvSpPr/>
            <p:nvPr/>
          </p:nvSpPr>
          <p:spPr>
            <a:xfrm>
              <a:off x="7413333" y="1145362"/>
              <a:ext cx="2823826" cy="10865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Privacy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Fairness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Transparency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8BA6C8E-4BE4-0147-A59D-1F298C038C84}"/>
              </a:ext>
            </a:extLst>
          </p:cNvPr>
          <p:cNvSpPr txBox="1"/>
          <p:nvPr/>
        </p:nvSpPr>
        <p:spPr>
          <a:xfrm>
            <a:off x="8252821" y="190762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Module 4</a:t>
            </a:r>
          </a:p>
        </p:txBody>
      </p:sp>
      <p:sp>
        <p:nvSpPr>
          <p:cNvPr id="92" name="Right Brace 91">
            <a:extLst>
              <a:ext uri="{FF2B5EF4-FFF2-40B4-BE49-F238E27FC236}">
                <a16:creationId xmlns:a16="http://schemas.microsoft.com/office/drawing/2014/main" id="{6D230133-D554-E14C-89AB-7A5F4D90B9DA}"/>
              </a:ext>
            </a:extLst>
          </p:cNvPr>
          <p:cNvSpPr/>
          <p:nvPr/>
        </p:nvSpPr>
        <p:spPr>
          <a:xfrm rot="5400000">
            <a:off x="8677878" y="370022"/>
            <a:ext cx="274320" cy="2743200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44B2850-F1B8-A14F-ABA2-636346672794}"/>
              </a:ext>
            </a:extLst>
          </p:cNvPr>
          <p:cNvSpPr txBox="1"/>
          <p:nvPr/>
        </p:nvSpPr>
        <p:spPr>
          <a:xfrm>
            <a:off x="2720032" y="1900999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Modules 2 – 4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A96CE794-0550-4841-A668-1E48C4800572}"/>
              </a:ext>
            </a:extLst>
          </p:cNvPr>
          <p:cNvSpPr/>
          <p:nvPr/>
        </p:nvSpPr>
        <p:spPr>
          <a:xfrm rot="5400000">
            <a:off x="3396880" y="363397"/>
            <a:ext cx="274320" cy="2743200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E1BA7C9-F2E1-B542-ACF4-5EE8B2A0B006}"/>
              </a:ext>
            </a:extLst>
          </p:cNvPr>
          <p:cNvSpPr txBox="1"/>
          <p:nvPr/>
        </p:nvSpPr>
        <p:spPr>
          <a:xfrm>
            <a:off x="5317465" y="521404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Module 3</a:t>
            </a:r>
          </a:p>
        </p:txBody>
      </p:sp>
      <p:sp>
        <p:nvSpPr>
          <p:cNvPr id="96" name="Right Brace 95">
            <a:extLst>
              <a:ext uri="{FF2B5EF4-FFF2-40B4-BE49-F238E27FC236}">
                <a16:creationId xmlns:a16="http://schemas.microsoft.com/office/drawing/2014/main" id="{4EEDDEBC-D338-6647-A00D-72D190971090}"/>
              </a:ext>
            </a:extLst>
          </p:cNvPr>
          <p:cNvSpPr/>
          <p:nvPr/>
        </p:nvSpPr>
        <p:spPr>
          <a:xfrm rot="5400000">
            <a:off x="5748284" y="2409998"/>
            <a:ext cx="274320" cy="5276088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7" name="Arrow: Bent 7">
            <a:extLst>
              <a:ext uri="{FF2B5EF4-FFF2-40B4-BE49-F238E27FC236}">
                <a16:creationId xmlns:a16="http://schemas.microsoft.com/office/drawing/2014/main" id="{A36B21A3-F68E-4846-B1DD-1C4673398873}"/>
              </a:ext>
            </a:extLst>
          </p:cNvPr>
          <p:cNvSpPr/>
          <p:nvPr/>
        </p:nvSpPr>
        <p:spPr>
          <a:xfrm rot="5400000">
            <a:off x="11074872" y="4349213"/>
            <a:ext cx="1399032" cy="5171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8" name="Arrow: Bent 56">
            <a:extLst>
              <a:ext uri="{FF2B5EF4-FFF2-40B4-BE49-F238E27FC236}">
                <a16:creationId xmlns:a16="http://schemas.microsoft.com/office/drawing/2014/main" id="{70A4A42A-83E3-DA4E-85E2-0492BC52FD28}"/>
              </a:ext>
            </a:extLst>
          </p:cNvPr>
          <p:cNvSpPr/>
          <p:nvPr/>
        </p:nvSpPr>
        <p:spPr>
          <a:xfrm rot="10800000">
            <a:off x="1909428" y="5393638"/>
            <a:ext cx="10058400" cy="5171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60418BF-964A-AE4A-B98B-4EB24B980530}"/>
              </a:ext>
            </a:extLst>
          </p:cNvPr>
          <p:cNvGrpSpPr/>
          <p:nvPr/>
        </p:nvGrpSpPr>
        <p:grpSpPr>
          <a:xfrm>
            <a:off x="3225650" y="3019324"/>
            <a:ext cx="2731600" cy="1837944"/>
            <a:chOff x="6174260" y="3019324"/>
            <a:chExt cx="2731600" cy="1837944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FC1B7E3-D39F-5748-9843-9D2EF4BDC192}"/>
                </a:ext>
              </a:extLst>
            </p:cNvPr>
            <p:cNvGrpSpPr/>
            <p:nvPr/>
          </p:nvGrpSpPr>
          <p:grpSpPr>
            <a:xfrm>
              <a:off x="6174260" y="3019324"/>
              <a:ext cx="2379873" cy="1837944"/>
              <a:chOff x="2537460" y="1431001"/>
              <a:chExt cx="2240280" cy="1347250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D9F3354-2D9A-A64D-A741-776A2FF722BA}"/>
                  </a:ext>
                </a:extLst>
              </p:cNvPr>
              <p:cNvSpPr/>
              <p:nvPr/>
            </p:nvSpPr>
            <p:spPr>
              <a:xfrm>
                <a:off x="2537460" y="1431001"/>
                <a:ext cx="2240280" cy="557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Data Representation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F284367-0F5D-9D46-A693-333D997C0349}"/>
                  </a:ext>
                </a:extLst>
              </p:cNvPr>
              <p:cNvSpPr/>
              <p:nvPr/>
            </p:nvSpPr>
            <p:spPr>
              <a:xfrm>
                <a:off x="2537460" y="1988821"/>
                <a:ext cx="2240280" cy="7894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Data cleaning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Missing data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Feature selection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Consider fairness</a:t>
                </a:r>
              </a:p>
            </p:txBody>
          </p:sp>
        </p:grpSp>
        <p:sp>
          <p:nvSpPr>
            <p:cNvPr id="101" name="Right Arrow 41">
              <a:extLst>
                <a:ext uri="{FF2B5EF4-FFF2-40B4-BE49-F238E27FC236}">
                  <a16:creationId xmlns:a16="http://schemas.microsoft.com/office/drawing/2014/main" id="{A5D754ED-D74A-1B46-A3D0-61B5C2AB8942}"/>
                </a:ext>
              </a:extLst>
            </p:cNvPr>
            <p:cNvSpPr/>
            <p:nvPr/>
          </p:nvSpPr>
          <p:spPr>
            <a:xfrm>
              <a:off x="8554674" y="3831748"/>
              <a:ext cx="351186" cy="292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B7A915A-F171-474A-BB4D-E48FEC3425B4}"/>
              </a:ext>
            </a:extLst>
          </p:cNvPr>
          <p:cNvGrpSpPr/>
          <p:nvPr/>
        </p:nvGrpSpPr>
        <p:grpSpPr>
          <a:xfrm>
            <a:off x="277036" y="3019324"/>
            <a:ext cx="2921916" cy="1837944"/>
            <a:chOff x="6174260" y="3019324"/>
            <a:chExt cx="2921916" cy="1837944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B5840AD-4ADE-3B4B-B6D6-E763977C6DE7}"/>
                </a:ext>
              </a:extLst>
            </p:cNvPr>
            <p:cNvGrpSpPr/>
            <p:nvPr/>
          </p:nvGrpSpPr>
          <p:grpSpPr>
            <a:xfrm>
              <a:off x="6174260" y="3019324"/>
              <a:ext cx="2379873" cy="1837944"/>
              <a:chOff x="2537460" y="1431001"/>
              <a:chExt cx="2240280" cy="1347250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349BEB7-B498-8843-9A70-9709DEE53DBC}"/>
                  </a:ext>
                </a:extLst>
              </p:cNvPr>
              <p:cNvSpPr/>
              <p:nvPr/>
            </p:nvSpPr>
            <p:spPr>
              <a:xfrm>
                <a:off x="2537460" y="1431001"/>
                <a:ext cx="2240280" cy="557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Identify Goals &amp; Collect Data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919F090-A984-3643-9ED9-B4935CAB3C55}"/>
                  </a:ext>
                </a:extLst>
              </p:cNvPr>
              <p:cNvSpPr/>
              <p:nvPr/>
            </p:nvSpPr>
            <p:spPr>
              <a:xfrm>
                <a:off x="2537460" y="1988821"/>
                <a:ext cx="2240280" cy="7894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Pinpoint needs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Data acquisition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Data labeling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Data exploration</a:t>
                </a:r>
              </a:p>
            </p:txBody>
          </p:sp>
        </p:grpSp>
        <p:sp>
          <p:nvSpPr>
            <p:cNvPr id="106" name="Right Arrow 41">
              <a:extLst>
                <a:ext uri="{FF2B5EF4-FFF2-40B4-BE49-F238E27FC236}">
                  <a16:creationId xmlns:a16="http://schemas.microsoft.com/office/drawing/2014/main" id="{8B75A199-98E2-B143-A0FB-CB7FE1AC7C40}"/>
                </a:ext>
              </a:extLst>
            </p:cNvPr>
            <p:cNvSpPr/>
            <p:nvPr/>
          </p:nvSpPr>
          <p:spPr>
            <a:xfrm>
              <a:off x="8554674" y="3831748"/>
              <a:ext cx="541502" cy="292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9A934E96-463A-0440-A42D-F97DC15561CB}"/>
              </a:ext>
            </a:extLst>
          </p:cNvPr>
          <p:cNvSpPr txBox="1"/>
          <p:nvPr/>
        </p:nvSpPr>
        <p:spPr>
          <a:xfrm>
            <a:off x="6795077" y="230519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Module 1</a:t>
            </a:r>
          </a:p>
        </p:txBody>
      </p:sp>
      <p:sp>
        <p:nvSpPr>
          <p:cNvPr id="110" name="Right Brace 109">
            <a:extLst>
              <a:ext uri="{FF2B5EF4-FFF2-40B4-BE49-F238E27FC236}">
                <a16:creationId xmlns:a16="http://schemas.microsoft.com/office/drawing/2014/main" id="{254D9A82-629B-A248-A0BE-A7D5433691F6}"/>
              </a:ext>
            </a:extLst>
          </p:cNvPr>
          <p:cNvSpPr/>
          <p:nvPr/>
        </p:nvSpPr>
        <p:spPr>
          <a:xfrm rot="-5400000">
            <a:off x="7227092" y="1675696"/>
            <a:ext cx="274320" cy="2331720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A0FE001-436E-ED4F-98EB-8778FA9AAE34}"/>
              </a:ext>
            </a:extLst>
          </p:cNvPr>
          <p:cNvSpPr txBox="1"/>
          <p:nvPr/>
        </p:nvSpPr>
        <p:spPr>
          <a:xfrm>
            <a:off x="2368853" y="230519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Module 2</a:t>
            </a:r>
          </a:p>
        </p:txBody>
      </p:sp>
      <p:sp>
        <p:nvSpPr>
          <p:cNvPr id="112" name="Right Brace 111">
            <a:extLst>
              <a:ext uri="{FF2B5EF4-FFF2-40B4-BE49-F238E27FC236}">
                <a16:creationId xmlns:a16="http://schemas.microsoft.com/office/drawing/2014/main" id="{44924311-BD86-D840-BB22-6D984C9E88C2}"/>
              </a:ext>
            </a:extLst>
          </p:cNvPr>
          <p:cNvSpPr/>
          <p:nvPr/>
        </p:nvSpPr>
        <p:spPr>
          <a:xfrm rot="-5400000">
            <a:off x="2799672" y="203511"/>
            <a:ext cx="274320" cy="5276088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3" name="Arrow: Bent 74">
            <a:extLst>
              <a:ext uri="{FF2B5EF4-FFF2-40B4-BE49-F238E27FC236}">
                <a16:creationId xmlns:a16="http://schemas.microsoft.com/office/drawing/2014/main" id="{5E9E6031-7562-FE4A-9614-5C0B0B71C442}"/>
              </a:ext>
            </a:extLst>
          </p:cNvPr>
          <p:cNvSpPr/>
          <p:nvPr/>
        </p:nvSpPr>
        <p:spPr>
          <a:xfrm rot="16200000">
            <a:off x="1098783" y="5103364"/>
            <a:ext cx="960120" cy="52120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142937-DBFD-4095-A29B-AA00D90BF3CB}"/>
              </a:ext>
            </a:extLst>
          </p:cNvPr>
          <p:cNvSpPr txBox="1"/>
          <p:nvPr/>
        </p:nvSpPr>
        <p:spPr>
          <a:xfrm>
            <a:off x="9742057" y="230348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Module 4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C2BD3F6E-C782-4322-A382-B4B2DF966AB5}"/>
              </a:ext>
            </a:extLst>
          </p:cNvPr>
          <p:cNvSpPr/>
          <p:nvPr/>
        </p:nvSpPr>
        <p:spPr>
          <a:xfrm rot="-5400000">
            <a:off x="10174072" y="1673986"/>
            <a:ext cx="274320" cy="2331720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B98ABBF-FDFD-4373-92F1-F03014A5B063}"/>
              </a:ext>
            </a:extLst>
          </p:cNvPr>
          <p:cNvSpPr/>
          <p:nvPr/>
        </p:nvSpPr>
        <p:spPr>
          <a:xfrm>
            <a:off x="1974610" y="56534"/>
            <a:ext cx="3089903" cy="2248655"/>
          </a:xfrm>
          <a:prstGeom prst="rect">
            <a:avLst/>
          </a:prstGeom>
          <a:noFill/>
          <a:ln w="63500">
            <a:solidFill>
              <a:srgbClr val="7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96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411AF8-B297-F545-ABE0-EC686E85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Sub-modules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170D9A-312A-DC42-A96A-AF5E33C92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405080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Explainable and Transparent 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Fairness in 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Privacy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Cleaning / Missing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Collection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Anonymization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Lifecycles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Deployment Considerations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Attacks on ML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50A44-7E0A-A244-A28B-DAD3C486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6CE055-ECFD-9048-9FD8-7E2D8656A4F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59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292930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411AF8-B297-F545-ABE0-EC686E85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participating in this module, you will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170D9A-312A-DC42-A96A-AF5E33C92D1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Understand how ML model selection impacts transparency</a:t>
            </a:r>
          </a:p>
          <a:p>
            <a:r>
              <a:rPr lang="en-US" dirty="0"/>
              <a:t>Be able to analyze the fairness of an ML model based on various parameterizations of fairness</a:t>
            </a:r>
          </a:p>
          <a:p>
            <a:r>
              <a:rPr lang="en-US" dirty="0"/>
              <a:t>Understand how data collection and cleaning impact ML models</a:t>
            </a:r>
          </a:p>
          <a:p>
            <a:r>
              <a:rPr lang="en-US" dirty="0"/>
              <a:t>Evaluate a model’s privacy and identifiability pitfalls</a:t>
            </a:r>
          </a:p>
          <a:p>
            <a:r>
              <a:rPr lang="en-US" dirty="0"/>
              <a:t>Identify key considerations for the deployment of an ML model</a:t>
            </a:r>
          </a:p>
          <a:p>
            <a:r>
              <a:rPr lang="en-US" dirty="0"/>
              <a:t>Map likely attacks against a cybersecurity model based on its architecture, its use cases, and its deployment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50A44-7E0A-A244-A28B-DAD3C486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6CE055-ECFD-9048-9FD8-7E2D8656A4F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71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2520</TotalTime>
  <Words>403</Words>
  <Application>Microsoft Office PowerPoint</Application>
  <PresentationFormat>Widescreen</PresentationFormat>
  <Paragraphs>170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Adobe Garamond Pro</vt:lpstr>
      <vt:lpstr>Office Theme</vt:lpstr>
      <vt:lpstr>2_Office Theme</vt:lpstr>
      <vt:lpstr>1_Office Theme</vt:lpstr>
      <vt:lpstr>PowerPoint Presentation</vt:lpstr>
      <vt:lpstr>Module Overview</vt:lpstr>
      <vt:lpstr>PowerPoint Presentation</vt:lpstr>
      <vt:lpstr>PowerPoint Presentation</vt:lpstr>
      <vt:lpstr>PowerPoint Presentation</vt:lpstr>
      <vt:lpstr>PowerPoint Presentation</vt:lpstr>
      <vt:lpstr>Sub-modules</vt:lpstr>
      <vt:lpstr>Learning Objective</vt:lpstr>
      <vt:lpstr>After participating in this module, you will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Kolber</dc:creator>
  <cp:lastModifiedBy>Blase Ur</cp:lastModifiedBy>
  <cp:revision>183</cp:revision>
  <cp:lastPrinted>2019-10-22T16:35:22Z</cp:lastPrinted>
  <dcterms:created xsi:type="dcterms:W3CDTF">2019-10-07T15:32:39Z</dcterms:created>
  <dcterms:modified xsi:type="dcterms:W3CDTF">2021-04-05T14:36:24Z</dcterms:modified>
</cp:coreProperties>
</file>