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7"/>
  </p:notesMasterIdLst>
  <p:handoutMasterIdLst>
    <p:handoutMasterId r:id="rId8"/>
  </p:handoutMasterIdLst>
  <p:sldIdLst>
    <p:sldId id="330" r:id="rId4"/>
    <p:sldId id="334" r:id="rId5"/>
    <p:sldId id="333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78366"/>
  </p:normalViewPr>
  <p:slideViewPr>
    <p:cSldViewPr snapToGrid="0" snapToObjects="1">
      <p:cViewPr varScale="1">
        <p:scale>
          <a:sx n="112" d="100"/>
          <a:sy n="112" d="100"/>
        </p:scale>
        <p:origin x="208" y="440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data life cycle flowchart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Project scoping (context)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Whether ML is appropriate for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 flowchart</a:t>
            </a:r>
          </a:p>
          <a:p>
            <a:r>
              <a:rPr lang="en-US" dirty="0"/>
              <a:t>Nick: </a:t>
            </a:r>
            <a:r>
              <a:rPr lang="en-US" dirty="0" err="1"/>
              <a:t>flowchat</a:t>
            </a:r>
            <a:r>
              <a:rPr lang="en-US" dirty="0"/>
              <a:t>; not mutual exclusive; classical models could be more accurate</a:t>
            </a:r>
          </a:p>
          <a:p>
            <a:r>
              <a:rPr lang="en-US" dirty="0"/>
              <a:t>Model selection flowchart from other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&amp;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0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9D66A-FBFD-0E44-B55A-58F3A6B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D4748-7990-CE4D-BF0B-FC1C30F0A099}"/>
              </a:ext>
            </a:extLst>
          </p:cNvPr>
          <p:cNvGrpSpPr/>
          <p:nvPr/>
        </p:nvGrpSpPr>
        <p:grpSpPr>
          <a:xfrm>
            <a:off x="2025872" y="924940"/>
            <a:ext cx="3539620" cy="1621488"/>
            <a:chOff x="2537459" y="1600200"/>
            <a:chExt cx="2240281" cy="1178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F15D16-4415-004E-B22A-890977B2CBAA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collection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6F6D13-95C3-A84A-9126-AEA35E33EA20}"/>
                </a:ext>
              </a:extLst>
            </p:cNvPr>
            <p:cNvSpPr/>
            <p:nvPr/>
          </p:nvSpPr>
          <p:spPr>
            <a:xfrm>
              <a:off x="2537459" y="1988820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Missing data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Acquisition cost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3096BC-6849-2E44-9D1E-37C911D69769}"/>
              </a:ext>
            </a:extLst>
          </p:cNvPr>
          <p:cNvGrpSpPr/>
          <p:nvPr/>
        </p:nvGrpSpPr>
        <p:grpSpPr>
          <a:xfrm>
            <a:off x="6377652" y="924939"/>
            <a:ext cx="3539619" cy="1621489"/>
            <a:chOff x="2537460" y="1600200"/>
            <a:chExt cx="2240280" cy="11780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D85B60-E4DB-794D-8CFC-1447298C741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Feature selection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8778D-9221-FF48-9F39-557261A156D9}"/>
                </a:ext>
              </a:extLst>
            </p:cNvPr>
            <p:cNvSpPr/>
            <p:nvPr/>
          </p:nvSpPr>
          <p:spPr>
            <a:xfrm>
              <a:off x="2537460" y="1988821"/>
              <a:ext cx="2240280" cy="789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F690D7-3AB3-B74B-B22B-493A3F3684A7}"/>
              </a:ext>
            </a:extLst>
          </p:cNvPr>
          <p:cNvGrpSpPr/>
          <p:nvPr/>
        </p:nvGrpSpPr>
        <p:grpSpPr>
          <a:xfrm>
            <a:off x="6377652" y="3516335"/>
            <a:ext cx="3539620" cy="1527557"/>
            <a:chOff x="2537460" y="1600200"/>
            <a:chExt cx="2240280" cy="110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9E1C9D-77F3-CB4B-BCC1-E22BC9DA0A1D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 selection / validation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084315-2A6A-6B4A-B631-9EDC87A7724E}"/>
                </a:ext>
              </a:extLst>
            </p:cNvPr>
            <p:cNvSpPr/>
            <p:nvPr/>
          </p:nvSpPr>
          <p:spPr>
            <a:xfrm>
              <a:off x="2537460" y="1988821"/>
              <a:ext cx="2240280" cy="721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Efficiency / Accuracy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Interpretability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Adversarial resistance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6787A-BBF0-E145-A8CE-F33ED3C2E4A7}"/>
              </a:ext>
            </a:extLst>
          </p:cNvPr>
          <p:cNvGrpSpPr/>
          <p:nvPr/>
        </p:nvGrpSpPr>
        <p:grpSpPr>
          <a:xfrm>
            <a:off x="2025873" y="3516336"/>
            <a:ext cx="3539619" cy="1527556"/>
            <a:chOff x="2537460" y="1600200"/>
            <a:chExt cx="2240280" cy="7772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EF480-5113-1A41-A475-BAEF9745DB2B}"/>
                </a:ext>
              </a:extLst>
            </p:cNvPr>
            <p:cNvSpPr/>
            <p:nvPr/>
          </p:nvSpPr>
          <p:spPr>
            <a:xfrm>
              <a:off x="2537460" y="1600200"/>
              <a:ext cx="2240280" cy="272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Deployment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CF74D-2A12-474B-9504-09816CA0C606}"/>
                </a:ext>
              </a:extLst>
            </p:cNvPr>
            <p:cNvSpPr/>
            <p:nvPr/>
          </p:nvSpPr>
          <p:spPr>
            <a:xfrm>
              <a:off x="2537460" y="1872366"/>
              <a:ext cx="2240280" cy="5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ABD583-7529-2241-860A-C8B7D0E44531}"/>
              </a:ext>
            </a:extLst>
          </p:cNvPr>
          <p:cNvSpPr/>
          <p:nvPr/>
        </p:nvSpPr>
        <p:spPr>
          <a:xfrm>
            <a:off x="5810008" y="1701477"/>
            <a:ext cx="323125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095308-BED3-B646-BBA3-740B91A1C13D}"/>
              </a:ext>
            </a:extLst>
          </p:cNvPr>
          <p:cNvSpPr/>
          <p:nvPr/>
        </p:nvSpPr>
        <p:spPr>
          <a:xfrm rot="5400000">
            <a:off x="7982996" y="2932995"/>
            <a:ext cx="328928" cy="19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EFFE9DF-9448-0247-9529-6F86393749FE}"/>
              </a:ext>
            </a:extLst>
          </p:cNvPr>
          <p:cNvSpPr/>
          <p:nvPr/>
        </p:nvSpPr>
        <p:spPr>
          <a:xfrm rot="16200000">
            <a:off x="3532831" y="2932996"/>
            <a:ext cx="328928" cy="19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474FF1B-408C-1146-B607-173AAE92622C}"/>
              </a:ext>
            </a:extLst>
          </p:cNvPr>
          <p:cNvSpPr/>
          <p:nvPr/>
        </p:nvSpPr>
        <p:spPr>
          <a:xfrm rot="10800000">
            <a:off x="5772876" y="4218530"/>
            <a:ext cx="323124" cy="1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0CAF1-AA54-224C-BFE3-B6A47DA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C523C-3362-F240-BBB0-DFACCA44370D}"/>
              </a:ext>
            </a:extLst>
          </p:cNvPr>
          <p:cNvGrpSpPr/>
          <p:nvPr/>
        </p:nvGrpSpPr>
        <p:grpSpPr>
          <a:xfrm>
            <a:off x="2914650" y="102552"/>
            <a:ext cx="8439912" cy="1069809"/>
            <a:chOff x="2537460" y="1600200"/>
            <a:chExt cx="2240280" cy="7772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D621D-D75E-4742-A1AF-7D7B4B34F380}"/>
                </a:ext>
              </a:extLst>
            </p:cNvPr>
            <p:cNvSpPr/>
            <p:nvPr/>
          </p:nvSpPr>
          <p:spPr>
            <a:xfrm>
              <a:off x="2537460" y="1600200"/>
              <a:ext cx="224028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Machine Learning Models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BB009-4AC1-5442-AFC6-1B971FE54A54}"/>
                </a:ext>
              </a:extLst>
            </p:cNvPr>
            <p:cNvSpPr/>
            <p:nvPr/>
          </p:nvSpPr>
          <p:spPr>
            <a:xfrm>
              <a:off x="2537460" y="1988821"/>
              <a:ext cx="1207634" cy="3886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“Classical ML models”: Statistical Modeling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FE76E-D6E8-734B-AD9F-5F2CFE8FEFD8}"/>
              </a:ext>
            </a:extLst>
          </p:cNvPr>
          <p:cNvSpPr/>
          <p:nvPr/>
        </p:nvSpPr>
        <p:spPr>
          <a:xfrm>
            <a:off x="7518436" y="637455"/>
            <a:ext cx="3836125" cy="53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“Deep models”: Representation learning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9539B-22A2-8F46-9416-662A2B0AA652}"/>
              </a:ext>
            </a:extLst>
          </p:cNvPr>
          <p:cNvGrpSpPr/>
          <p:nvPr/>
        </p:nvGrpSpPr>
        <p:grpSpPr>
          <a:xfrm>
            <a:off x="455236" y="102550"/>
            <a:ext cx="2405203" cy="5378445"/>
            <a:chOff x="2531585" y="1600200"/>
            <a:chExt cx="3928498" cy="1426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082D51-D1D8-F749-81C1-5B2D20C6DCFF}"/>
                </a:ext>
              </a:extLst>
            </p:cNvPr>
            <p:cNvSpPr/>
            <p:nvPr/>
          </p:nvSpPr>
          <p:spPr>
            <a:xfrm>
              <a:off x="2537458" y="1600200"/>
              <a:ext cx="3922625" cy="283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Selection Criteria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88352B-8878-484E-9977-70AA78814222}"/>
                </a:ext>
              </a:extLst>
            </p:cNvPr>
            <p:cNvSpPr/>
            <p:nvPr/>
          </p:nvSpPr>
          <p:spPr>
            <a:xfrm>
              <a:off x="2531585" y="2778558"/>
              <a:ext cx="1642872" cy="24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 selection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A562B-CF53-2B44-9EF4-DFCF3BF225C0}"/>
              </a:ext>
            </a:extLst>
          </p:cNvPr>
          <p:cNvSpPr/>
          <p:nvPr/>
        </p:nvSpPr>
        <p:spPr>
          <a:xfrm>
            <a:off x="458832" y="1302096"/>
            <a:ext cx="1005840" cy="3155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5116C-F606-6D46-9671-A720C9349966}"/>
              </a:ext>
            </a:extLst>
          </p:cNvPr>
          <p:cNvSpPr/>
          <p:nvPr/>
        </p:nvSpPr>
        <p:spPr>
          <a:xfrm>
            <a:off x="2914650" y="1286245"/>
            <a:ext cx="2233750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/ Decision trees / SVMs / Naïve Bayes / k-NNs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A1326C-4F39-B649-A43F-E4B5424FF1CC}"/>
              </a:ext>
            </a:extLst>
          </p:cNvPr>
          <p:cNvSpPr/>
          <p:nvPr/>
        </p:nvSpPr>
        <p:spPr>
          <a:xfrm>
            <a:off x="5255080" y="1286244"/>
            <a:ext cx="2209146" cy="22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/ Gaussian mixtures / Hierarchy clustering / kernel density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0043E-162E-0040-9143-8D8041750C7B}"/>
              </a:ext>
            </a:extLst>
          </p:cNvPr>
          <p:cNvSpPr/>
          <p:nvPr/>
        </p:nvSpPr>
        <p:spPr>
          <a:xfrm>
            <a:off x="7570905" y="2956809"/>
            <a:ext cx="1940487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neural networks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DF6A-762C-554B-8F7D-D9C8B201E873}"/>
              </a:ext>
            </a:extLst>
          </p:cNvPr>
          <p:cNvSpPr/>
          <p:nvPr/>
        </p:nvSpPr>
        <p:spPr>
          <a:xfrm>
            <a:off x="9618073" y="2956808"/>
            <a:ext cx="1736488" cy="237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Reconstruction-based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5D5FD-8FA4-224D-A7F5-D5D8F9952BCF}"/>
              </a:ext>
            </a:extLst>
          </p:cNvPr>
          <p:cNvSpPr/>
          <p:nvPr/>
        </p:nvSpPr>
        <p:spPr>
          <a:xfrm>
            <a:off x="1571347" y="4976991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“Big”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EC1-8AA7-DB4F-8269-4982CB1DE4BF}"/>
              </a:ext>
            </a:extLst>
          </p:cNvPr>
          <p:cNvSpPr/>
          <p:nvPr/>
        </p:nvSpPr>
        <p:spPr>
          <a:xfrm>
            <a:off x="1567756" y="1760992"/>
            <a:ext cx="1236617" cy="34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7B16-8182-3649-B845-DCBCDE3EDB59}"/>
              </a:ext>
            </a:extLst>
          </p:cNvPr>
          <p:cNvSpPr/>
          <p:nvPr/>
        </p:nvSpPr>
        <p:spPr>
          <a:xfrm>
            <a:off x="1567756" y="2676997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D72B04-8ED7-424D-81FA-714A22ADFECD}"/>
              </a:ext>
            </a:extLst>
          </p:cNvPr>
          <p:cNvSpPr/>
          <p:nvPr/>
        </p:nvSpPr>
        <p:spPr>
          <a:xfrm>
            <a:off x="1567755" y="2166471"/>
            <a:ext cx="1236617" cy="435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5FC41C-5C8D-DE47-B999-42BB2E74129E}"/>
              </a:ext>
            </a:extLst>
          </p:cNvPr>
          <p:cNvSpPr/>
          <p:nvPr/>
        </p:nvSpPr>
        <p:spPr>
          <a:xfrm>
            <a:off x="1567757" y="4411514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14DF4D-7FB9-934B-8DA6-4B47756FF54F}"/>
              </a:ext>
            </a:extLst>
          </p:cNvPr>
          <p:cNvSpPr/>
          <p:nvPr/>
        </p:nvSpPr>
        <p:spPr>
          <a:xfrm>
            <a:off x="1567756" y="3832633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resistance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4138B-E743-704F-9047-349005EECB79}"/>
              </a:ext>
            </a:extLst>
          </p:cNvPr>
          <p:cNvSpPr/>
          <p:nvPr/>
        </p:nvSpPr>
        <p:spPr>
          <a:xfrm>
            <a:off x="1567756" y="3244064"/>
            <a:ext cx="1236617" cy="50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D04EDE-D1D9-9C45-B100-802028A4956A}"/>
              </a:ext>
            </a:extLst>
          </p:cNvPr>
          <p:cNvSpPr/>
          <p:nvPr/>
        </p:nvSpPr>
        <p:spPr>
          <a:xfrm>
            <a:off x="1571346" y="1299136"/>
            <a:ext cx="1236617" cy="406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718014-9150-5742-A110-98AD6C731A32}"/>
              </a:ext>
            </a:extLst>
          </p:cNvPr>
          <p:cNvSpPr/>
          <p:nvPr/>
        </p:nvSpPr>
        <p:spPr>
          <a:xfrm>
            <a:off x="455236" y="5560246"/>
            <a:ext cx="10899325" cy="41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ML </a:t>
            </a:r>
          </a:p>
        </p:txBody>
      </p:sp>
    </p:spTree>
    <p:extLst>
      <p:ext uri="{BB962C8B-B14F-4D97-AF65-F5344CB8AC3E}">
        <p14:creationId xmlns:p14="http://schemas.microsoft.com/office/powerpoint/2010/main" val="96794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149</Words>
  <Application>Microsoft Macintosh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Arial</vt:lpstr>
      <vt:lpstr>Office Theme</vt:lpstr>
      <vt:lpstr>2_Office Theme</vt:lpstr>
      <vt:lpstr>1_Office Theme</vt:lpstr>
      <vt:lpstr>Machine Learning &amp; Cybersecurity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207</cp:revision>
  <cp:lastPrinted>2019-10-22T16:35:22Z</cp:lastPrinted>
  <dcterms:created xsi:type="dcterms:W3CDTF">2019-10-07T15:32:39Z</dcterms:created>
  <dcterms:modified xsi:type="dcterms:W3CDTF">2021-02-01T16:54:00Z</dcterms:modified>
</cp:coreProperties>
</file>