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8" r:id="rId1"/>
    <p:sldMasterId id="2147483655" r:id="rId2"/>
    <p:sldMasterId id="2147483651" r:id="rId3"/>
  </p:sldMasterIdLst>
  <p:notesMasterIdLst>
    <p:notesMasterId r:id="rId12"/>
  </p:notesMasterIdLst>
  <p:handoutMasterIdLst>
    <p:handoutMasterId r:id="rId13"/>
  </p:handoutMasterIdLst>
  <p:sldIdLst>
    <p:sldId id="285" r:id="rId4"/>
    <p:sldId id="289" r:id="rId5"/>
    <p:sldId id="286" r:id="rId6"/>
    <p:sldId id="293" r:id="rId7"/>
    <p:sldId id="290" r:id="rId8"/>
    <p:sldId id="291" r:id="rId9"/>
    <p:sldId id="292" r:id="rId10"/>
    <p:sldId id="294" r:id="rId11"/>
  </p:sldIdLst>
  <p:sldSz cx="12192000" cy="6858000"/>
  <p:notesSz cx="6858000" cy="9144000"/>
  <p:embeddedFontLst>
    <p:embeddedFont>
      <p:font typeface="Adobe Garamond Pro" panose="02020502060506020403" pitchFamily="18" charset="77"/>
      <p:regular r:id="rId14"/>
      <p:italic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56" userDrawn="1">
          <p15:clr>
            <a:srgbClr val="A4A3A4"/>
          </p15:clr>
        </p15:guide>
        <p15:guide id="2" pos="513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435F"/>
    <a:srgbClr val="002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461"/>
    <p:restoredTop sz="79361"/>
  </p:normalViewPr>
  <p:slideViewPr>
    <p:cSldViewPr snapToGrid="0" snapToObjects="1">
      <p:cViewPr varScale="1">
        <p:scale>
          <a:sx n="102" d="100"/>
          <a:sy n="102" d="100"/>
        </p:scale>
        <p:origin x="2016" y="192"/>
      </p:cViewPr>
      <p:guideLst>
        <p:guide orient="horz" pos="1656"/>
        <p:guide pos="51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27" d="100"/>
          <a:sy n="127" d="100"/>
        </p:scale>
        <p:origin x="5664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handoutMaster" Target="handoutMasters/handoutMaster1.xml"/><Relationship Id="rId18" Type="http://schemas.openxmlformats.org/officeDocument/2006/relationships/font" Target="fonts/font5.fntdata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4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3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font" Target="fonts/font2.fntdata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font" Target="fonts/font6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font" Target="fonts/font1.fntdata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0F3731F-F716-5242-B21A-2E0F1F29D6C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3A7CCE-FF39-9641-B2AA-D8CBEE85CA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AF894A-70DC-1344-8793-A2A3FB288CFE}" type="datetimeFigureOut">
              <a:rPr lang="en-US" smtClean="0"/>
              <a:t>10/5/20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EDE7CF-13BB-CC48-BA69-F4C8629B72C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ADBE1A-CAAB-2646-8292-A353D543984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CCB099-CC5A-9147-A1BD-CF6AF83AE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0542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C4BE61-C03A-824C-A357-AB09725BFA9E}" type="datetimeFigureOut">
              <a:rPr lang="en-US" smtClean="0"/>
              <a:t>10/5/20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07DA70-B503-1645-A111-858C3E791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875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07DA70-B503-1645-A111-858C3E791C8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162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07DA70-B503-1645-A111-858C3E791C8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896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 the end of this program, learners will be able to:</a:t>
            </a:r>
            <a:endParaRPr lang="en-US" b="0" dirty="0">
              <a:effectLst/>
            </a:endParaRP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implement machine-learning models and select the best-performing model for various cybersecurity scenarios, such as malware classification, botnet detection, and intrusion detection.</a:t>
            </a:r>
            <a:endParaRPr lang="en-US" b="0" dirty="0">
              <a:effectLst/>
            </a:endParaRP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detect and defend against adversarial attacks on machine learning models at both their training and test times</a:t>
            </a:r>
            <a:endParaRPr lang="en-US" b="0" dirty="0">
              <a:effectLst/>
            </a:endParaRP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identify and propose means of navigating legal and ethical challenges that emerge from gathering data about human subjects and using it to build machine-learning models</a:t>
            </a:r>
            <a:endParaRPr lang="en-US" b="0" dirty="0"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07DA70-B503-1645-A111-858C3E791C8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12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5BE34-7189-A344-B516-A9D086B4E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>
            <a:lvl1pPr>
              <a:defRPr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0D938-4304-294B-BEF8-E61AF7D54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657"/>
            <a:ext cx="10515600" cy="4157428"/>
          </a:xfrm>
        </p:spPr>
        <p:txBody>
          <a:bodyPr/>
          <a:lstStyle>
            <a:lvl1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5F365-BB74-B24F-AFD3-B06FB990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56CE055-ECFD-9048-9FD8-7E2D8656A4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B4E0F02-AC1F-3547-9C59-ABCD83A9480C}"/>
              </a:ext>
            </a:extLst>
          </p:cNvPr>
          <p:cNvCxnSpPr>
            <a:cxnSpLocks/>
          </p:cNvCxnSpPr>
          <p:nvPr userDrawn="1"/>
        </p:nvCxnSpPr>
        <p:spPr>
          <a:xfrm>
            <a:off x="914400" y="1344113"/>
            <a:ext cx="11277600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36077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76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C474A38-ED30-0D4F-A52D-63AB0383869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178784" y="0"/>
            <a:ext cx="4013215" cy="600738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05BE34-7189-A344-B516-A9D086B4E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6492368" cy="1325563"/>
          </a:xfrm>
        </p:spPr>
        <p:txBody>
          <a:bodyPr/>
          <a:lstStyle>
            <a:lvl1pPr>
              <a:defRPr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0D938-4304-294B-BEF8-E61AF7D54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657"/>
            <a:ext cx="6492368" cy="4157428"/>
          </a:xfrm>
        </p:spPr>
        <p:txBody>
          <a:bodyPr/>
          <a:lstStyle>
            <a:lvl1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5F365-BB74-B24F-AFD3-B06FB990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56CE055-ECFD-9048-9FD8-7E2D8656A4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B4E0F02-AC1F-3547-9C59-ABCD83A9480C}"/>
              </a:ext>
            </a:extLst>
          </p:cNvPr>
          <p:cNvCxnSpPr>
            <a:cxnSpLocks/>
          </p:cNvCxnSpPr>
          <p:nvPr userDrawn="1"/>
        </p:nvCxnSpPr>
        <p:spPr>
          <a:xfrm>
            <a:off x="914400" y="1344113"/>
            <a:ext cx="7239000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20702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136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5F365-BB74-B24F-AFD3-B06FB990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56CE055-ECFD-9048-9FD8-7E2D8656A4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938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7E669E2E-04D3-654B-8400-C1AD4BA1EDB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60856" y="1611382"/>
            <a:ext cx="8670287" cy="3074403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>
              <a:lnSpc>
                <a:spcPct val="100000"/>
              </a:lnSpc>
              <a:defRPr sz="6000" b="1" i="0" cap="all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</p:spTree>
    <p:extLst>
      <p:ext uri="{BB962C8B-B14F-4D97-AF65-F5344CB8AC3E}">
        <p14:creationId xmlns:p14="http://schemas.microsoft.com/office/powerpoint/2010/main" val="3020257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6D85BAD0-EAE7-B440-AD61-5D819097A9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5" r="23431"/>
          <a:stretch/>
        </p:blipFill>
        <p:spPr>
          <a:xfrm>
            <a:off x="4770372" y="0"/>
            <a:ext cx="7406640" cy="60189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2432078-29D1-D441-983C-E84A33577F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13931" t="29788" r="-675" b="13289"/>
          <a:stretch/>
        </p:blipFill>
        <p:spPr>
          <a:xfrm>
            <a:off x="0" y="0"/>
            <a:ext cx="8229600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D063E73-448E-2E4C-99BB-CC2E7FEE1ED4}"/>
              </a:ext>
            </a:extLst>
          </p:cNvPr>
          <p:cNvSpPr/>
          <p:nvPr userDrawn="1"/>
        </p:nvSpPr>
        <p:spPr>
          <a:xfrm flipV="1">
            <a:off x="-1" y="6031852"/>
            <a:ext cx="12192001" cy="826131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A859C034-EDF0-724A-B765-C705FDD3B8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80811"/>
            <a:ext cx="28468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B4864EB-539C-3D47-AD29-245514BFE51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492A000-348D-EB46-93B4-17FBDF0D799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49452" y="6236499"/>
            <a:ext cx="2095137" cy="420688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DBEB809-3D09-A445-BE60-71CA746B79C1}"/>
              </a:ext>
            </a:extLst>
          </p:cNvPr>
          <p:cNvCxnSpPr>
            <a:cxnSpLocks/>
          </p:cNvCxnSpPr>
          <p:nvPr userDrawn="1"/>
        </p:nvCxnSpPr>
        <p:spPr>
          <a:xfrm>
            <a:off x="949452" y="4095948"/>
            <a:ext cx="6403848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39503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 userDrawn="1">
          <p15:clr>
            <a:srgbClr val="FBAE40"/>
          </p15:clr>
        </p15:guide>
        <p15:guide id="2" pos="463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7E669E2E-04D3-654B-8400-C1AD4BA1EDB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60856" y="1611382"/>
            <a:ext cx="8670287" cy="3074403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>
              <a:lnSpc>
                <a:spcPct val="100000"/>
              </a:lnSpc>
              <a:defRPr sz="6000" b="1" i="0" cap="all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</p:spTree>
    <p:extLst>
      <p:ext uri="{BB962C8B-B14F-4D97-AF65-F5344CB8AC3E}">
        <p14:creationId xmlns:p14="http://schemas.microsoft.com/office/powerpoint/2010/main" val="3180775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emf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1E21CAA-EB70-A54F-A7B2-53DD39363DCF}"/>
              </a:ext>
            </a:extLst>
          </p:cNvPr>
          <p:cNvSpPr/>
          <p:nvPr userDrawn="1"/>
        </p:nvSpPr>
        <p:spPr>
          <a:xfrm flipV="1">
            <a:off x="-1" y="6031852"/>
            <a:ext cx="12192001" cy="826131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61F6EB-908C-494B-8ED8-132FA6ECA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DC82D6-7EA9-5B4D-9D85-9E499C2854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43657"/>
            <a:ext cx="10515600" cy="4157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0947A0-B994-684B-9069-CB659E42A6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80811"/>
            <a:ext cx="28468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B4864EB-539C-3D47-AD29-245514BFE51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0E25925-9301-F84B-928D-FA6618766EA2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949452" y="6236499"/>
            <a:ext cx="2095137" cy="42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037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4" r:id="rId2"/>
    <p:sldLayoutId id="2147483653" r:id="rId3"/>
    <p:sldLayoutId id="2147483657" r:id="rId4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>
          <a:solidFill>
            <a:schemeClr val="accent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176" userDrawn="1">
          <p15:clr>
            <a:srgbClr val="F26B43"/>
          </p15:clr>
        </p15:guide>
        <p15:guide id="2" pos="528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9246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176">
          <p15:clr>
            <a:srgbClr val="F26B43"/>
          </p15:clr>
        </p15:guide>
        <p15:guide id="2" pos="528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D9E77D-224D-8648-B3B1-DE9C90AFF50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559200" y="1477264"/>
            <a:ext cx="3073600" cy="3903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528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200">
          <p15:clr>
            <a:srgbClr val="F26B43"/>
          </p15:clr>
        </p15:guide>
        <p15:guide id="2" pos="52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9D82BB-9BAC-9D4E-8430-29669667E3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B4864EB-539C-3D47-AD29-245514BFE51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EE89C89-777F-7041-8A97-0E30E8C96679}"/>
              </a:ext>
            </a:extLst>
          </p:cNvPr>
          <p:cNvSpPr txBox="1">
            <a:spLocks/>
          </p:cNvSpPr>
          <p:nvPr/>
        </p:nvSpPr>
        <p:spPr>
          <a:xfrm>
            <a:off x="811505" y="422209"/>
            <a:ext cx="8362422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000" b="1" i="0" kern="1200">
                <a:solidFill>
                  <a:schemeClr val="accent1"/>
                </a:solidFill>
                <a:latin typeface="Gotham Bold" pitchFamily="2" charset="0"/>
                <a:ea typeface="+mj-ea"/>
                <a:cs typeface="Gotham Bold" pitchFamily="2" charset="0"/>
              </a:defRPr>
            </a:lvl1pPr>
          </a:lstStyle>
          <a:p>
            <a:pPr algn="l"/>
            <a:r>
              <a:rPr lang="en-US" sz="4800" b="0" dirty="0"/>
              <a:t>ML for Cybersecurity</a:t>
            </a:r>
          </a:p>
          <a:p>
            <a:pPr algn="l"/>
            <a:r>
              <a:rPr lang="en-US" sz="2800" b="0" dirty="0">
                <a:latin typeface="Arial" panose="020B0604020202020204" pitchFamily="34" charset="0"/>
                <a:cs typeface="Arial" panose="020B0604020202020204" pitchFamily="34" charset="0"/>
              </a:rPr>
              <a:t>Pre-module 1: Introduction and Overview</a:t>
            </a:r>
            <a:endParaRPr lang="en-US" sz="2800" b="0" i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E05EA78-0EF3-D340-950A-92657C70A162}"/>
              </a:ext>
            </a:extLst>
          </p:cNvPr>
          <p:cNvSpPr txBox="1">
            <a:spLocks/>
          </p:cNvSpPr>
          <p:nvPr/>
        </p:nvSpPr>
        <p:spPr>
          <a:xfrm>
            <a:off x="875908" y="4231394"/>
            <a:ext cx="6747934" cy="1207871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400" b="0" i="0" kern="1200">
                <a:solidFill>
                  <a:schemeClr val="tx1"/>
                </a:solidFill>
                <a:latin typeface="Gotham Book" pitchFamily="2" charset="0"/>
                <a:ea typeface="+mn-ea"/>
                <a:cs typeface="Gotham Book" pitchFamily="2" charset="0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5000"/>
              </a:lnSpc>
              <a:spcBef>
                <a:spcPts val="0"/>
              </a:spcBef>
            </a:pPr>
            <a:r>
              <a:rPr lang="en-US" sz="2200" b="1" dirty="0">
                <a:solidFill>
                  <a:schemeClr val="accent1"/>
                </a:solidFill>
                <a:latin typeface="Adobe Garamond Pro" panose="02020502060506020403" pitchFamily="18" charset="77"/>
                <a:cs typeface="Gotham Bold" pitchFamily="2" charset="0"/>
              </a:rPr>
              <a:t>Yuxin Chen, Nick </a:t>
            </a:r>
            <a:r>
              <a:rPr lang="en-US" sz="2200" b="1" dirty="0" err="1">
                <a:solidFill>
                  <a:schemeClr val="accent1"/>
                </a:solidFill>
                <a:latin typeface="Adobe Garamond Pro" panose="02020502060506020403" pitchFamily="18" charset="77"/>
                <a:cs typeface="Gotham Bold" pitchFamily="2" charset="0"/>
              </a:rPr>
              <a:t>Feamster</a:t>
            </a:r>
            <a:r>
              <a:rPr lang="en-US" sz="2200" b="1" dirty="0">
                <a:solidFill>
                  <a:schemeClr val="accent1"/>
                </a:solidFill>
                <a:latin typeface="Adobe Garamond Pro" panose="02020502060506020403" pitchFamily="18" charset="77"/>
                <a:cs typeface="Gotham Bold" pitchFamily="2" charset="0"/>
              </a:rPr>
              <a:t>, </a:t>
            </a:r>
            <a:r>
              <a:rPr lang="en-US" sz="2200" b="1" dirty="0" err="1">
                <a:solidFill>
                  <a:schemeClr val="accent1"/>
                </a:solidFill>
                <a:latin typeface="Adobe Garamond Pro" panose="02020502060506020403" pitchFamily="18" charset="77"/>
                <a:cs typeface="Gotham Bold" pitchFamily="2" charset="0"/>
              </a:rPr>
              <a:t>Blase</a:t>
            </a:r>
            <a:r>
              <a:rPr lang="en-US" sz="2200" b="1" dirty="0">
                <a:solidFill>
                  <a:schemeClr val="accent1"/>
                </a:solidFill>
                <a:latin typeface="Adobe Garamond Pro" panose="02020502060506020403" pitchFamily="18" charset="77"/>
                <a:cs typeface="Gotham Bold" pitchFamily="2" charset="0"/>
              </a:rPr>
              <a:t> Ur</a:t>
            </a:r>
          </a:p>
          <a:p>
            <a:pPr algn="l">
              <a:lnSpc>
                <a:spcPct val="125000"/>
              </a:lnSpc>
              <a:spcBef>
                <a:spcPts val="0"/>
              </a:spcBef>
            </a:pPr>
            <a:r>
              <a:rPr lang="en-US" sz="1800" b="0" i="0" kern="1200" dirty="0">
                <a:solidFill>
                  <a:schemeClr val="accent1"/>
                </a:solidFill>
                <a:latin typeface="Adobe Garamond Pro" panose="02020502060506020403" pitchFamily="18" charset="77"/>
                <a:ea typeface="+mn-ea"/>
                <a:cs typeface="Gotham Bold" pitchFamily="2" charset="0"/>
              </a:rPr>
              <a:t>Nov 10, 2020</a:t>
            </a:r>
          </a:p>
        </p:txBody>
      </p:sp>
    </p:spTree>
    <p:extLst>
      <p:ext uri="{BB962C8B-B14F-4D97-AF65-F5344CB8AC3E}">
        <p14:creationId xmlns:p14="http://schemas.microsoft.com/office/powerpoint/2010/main" val="2084969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C485A7A-6D4C-6449-95D3-D40C9E876B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507483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BAE3F-225F-E54E-8145-ECACD7C37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23EAD-4ED8-3F43-8F36-E906632ACC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Foundations </a:t>
            </a:r>
            <a:r>
              <a:rPr lang="en-US" sz="2400" dirty="0"/>
              <a:t>of Machine Learning and Data Science for Security</a:t>
            </a:r>
            <a:endParaRPr lang="en-US" sz="2000" dirty="0"/>
          </a:p>
          <a:p>
            <a:r>
              <a:rPr lang="en-US" sz="2400" b="1" dirty="0"/>
              <a:t>Data-Driven</a:t>
            </a:r>
            <a:r>
              <a:rPr lang="en-US" sz="2400" dirty="0"/>
              <a:t> Network and Computer Security</a:t>
            </a:r>
          </a:p>
          <a:p>
            <a:r>
              <a:rPr lang="en-US" sz="2400" dirty="0"/>
              <a:t>Machine Learning in the Presence of </a:t>
            </a:r>
            <a:r>
              <a:rPr lang="en-US" sz="2400" b="1" dirty="0"/>
              <a:t>Adversaries </a:t>
            </a:r>
          </a:p>
          <a:p>
            <a:r>
              <a:rPr lang="en-US" sz="2400" b="1" dirty="0"/>
              <a:t>Ethics, Fairness, Responsibility, and Transparency </a:t>
            </a:r>
            <a:r>
              <a:rPr lang="en-US" sz="2400" dirty="0"/>
              <a:t>in Data-Driven Cybersecurity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0826A1-E1B7-5743-A0FB-29635DC38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CE055-ECFD-9048-9FD8-7E2D8656A4F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490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BAE3F-225F-E54E-8145-ECACD7C37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23EAD-4ED8-3F43-8F36-E906632ACC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0826A1-E1B7-5743-A0FB-29635DC38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CE055-ECFD-9048-9FD8-7E2D8656A4F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935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7DDB1E1-1063-184B-BD3D-39AEB6E766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Overview of Program outcomes</a:t>
            </a:r>
          </a:p>
        </p:txBody>
      </p:sp>
    </p:spTree>
    <p:extLst>
      <p:ext uri="{BB962C8B-B14F-4D97-AF65-F5344CB8AC3E}">
        <p14:creationId xmlns:p14="http://schemas.microsoft.com/office/powerpoint/2010/main" val="904427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BAE3F-225F-E54E-8145-ECACD7C37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23EAD-4ED8-3F43-8F36-E906632ACC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Understand machine learning concepts, know which model to apply given  datasets in the cybersecurity domain</a:t>
            </a:r>
          </a:p>
          <a:p>
            <a:r>
              <a:rPr lang="en-US" sz="2400" dirty="0"/>
              <a:t>Extract data from various cybersecurity scenarios, implement and select machine learning models for network and computer security applications</a:t>
            </a:r>
          </a:p>
          <a:p>
            <a:r>
              <a:rPr lang="en-US" sz="2400" dirty="0"/>
              <a:t>Detect and defend against adversarial attacks on machine learning models at both their training and test times</a:t>
            </a:r>
          </a:p>
          <a:p>
            <a:r>
              <a:rPr lang="en-US" sz="2400" dirty="0"/>
              <a:t>Identify and propose means of navigating legal and ethical challenges that emerge from gathering data about human subjects and using it to build machine-learning models</a:t>
            </a:r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0826A1-E1B7-5743-A0FB-29635DC38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CE055-ECFD-9048-9FD8-7E2D8656A4F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092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7DDB1E1-1063-184B-BD3D-39AEB6E766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Learning Environment</a:t>
            </a:r>
          </a:p>
        </p:txBody>
      </p:sp>
    </p:spTree>
    <p:extLst>
      <p:ext uri="{BB962C8B-B14F-4D97-AF65-F5344CB8AC3E}">
        <p14:creationId xmlns:p14="http://schemas.microsoft.com/office/powerpoint/2010/main" val="1855220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68607F7-93FD-D545-838A-04C3D44BB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2B0BCD-7DF4-AE46-A145-3896E8EAD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495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Chicago Palette">
      <a:dk1>
        <a:srgbClr val="000000"/>
      </a:dk1>
      <a:lt1>
        <a:srgbClr val="FFFFFF"/>
      </a:lt1>
      <a:dk2>
        <a:srgbClr val="727372"/>
      </a:dk2>
      <a:lt2>
        <a:srgbClr val="D8D9D8"/>
      </a:lt2>
      <a:accent1>
        <a:srgbClr val="800000"/>
      </a:accent1>
      <a:accent2>
        <a:srgbClr val="EAAA00"/>
      </a:accent2>
      <a:accent3>
        <a:srgbClr val="DE7C00"/>
      </a:accent3>
      <a:accent4>
        <a:srgbClr val="789D49"/>
      </a:accent4>
      <a:accent5>
        <a:srgbClr val="007396"/>
      </a:accent5>
      <a:accent6>
        <a:srgbClr val="59305F"/>
      </a:accent6>
      <a:hlink>
        <a:srgbClr val="002A3A"/>
      </a:hlink>
      <a:folHlink>
        <a:srgbClr val="41273B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UChicago Palette">
      <a:dk1>
        <a:srgbClr val="000000"/>
      </a:dk1>
      <a:lt1>
        <a:srgbClr val="FFFFFF"/>
      </a:lt1>
      <a:dk2>
        <a:srgbClr val="727372"/>
      </a:dk2>
      <a:lt2>
        <a:srgbClr val="D8D9D8"/>
      </a:lt2>
      <a:accent1>
        <a:srgbClr val="800000"/>
      </a:accent1>
      <a:accent2>
        <a:srgbClr val="EAAA00"/>
      </a:accent2>
      <a:accent3>
        <a:srgbClr val="DE7C00"/>
      </a:accent3>
      <a:accent4>
        <a:srgbClr val="789D49"/>
      </a:accent4>
      <a:accent5>
        <a:srgbClr val="007396"/>
      </a:accent5>
      <a:accent6>
        <a:srgbClr val="59305F"/>
      </a:accent6>
      <a:hlink>
        <a:srgbClr val="002A3A"/>
      </a:hlink>
      <a:folHlink>
        <a:srgbClr val="41273B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Theme">
  <a:themeElements>
    <a:clrScheme name="UChicago Palette">
      <a:dk1>
        <a:srgbClr val="000000"/>
      </a:dk1>
      <a:lt1>
        <a:srgbClr val="FFFFFF"/>
      </a:lt1>
      <a:dk2>
        <a:srgbClr val="727372"/>
      </a:dk2>
      <a:lt2>
        <a:srgbClr val="D8D9D8"/>
      </a:lt2>
      <a:accent1>
        <a:srgbClr val="800000"/>
      </a:accent1>
      <a:accent2>
        <a:srgbClr val="EAAA00"/>
      </a:accent2>
      <a:accent3>
        <a:srgbClr val="DE7C00"/>
      </a:accent3>
      <a:accent4>
        <a:srgbClr val="789D49"/>
      </a:accent4>
      <a:accent5>
        <a:srgbClr val="007396"/>
      </a:accent5>
      <a:accent6>
        <a:srgbClr val="59305F"/>
      </a:accent6>
      <a:hlink>
        <a:srgbClr val="002A3A"/>
      </a:hlink>
      <a:folHlink>
        <a:srgbClr val="41273B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2140</TotalTime>
  <Words>233</Words>
  <Application>Microsoft Macintosh PowerPoint</Application>
  <PresentationFormat>Widescreen</PresentationFormat>
  <Paragraphs>30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Gotham Bold</vt:lpstr>
      <vt:lpstr>Calibri</vt:lpstr>
      <vt:lpstr>Adobe Garamond Pro</vt:lpstr>
      <vt:lpstr>Arial</vt:lpstr>
      <vt:lpstr>Office Theme</vt:lpstr>
      <vt:lpstr>2_Office Theme</vt:lpstr>
      <vt:lpstr>1_Office Theme</vt:lpstr>
      <vt:lpstr>PowerPoint Presentation</vt:lpstr>
      <vt:lpstr>Introduction</vt:lpstr>
      <vt:lpstr>Course modules</vt:lpstr>
      <vt:lpstr>Instructors</vt:lpstr>
      <vt:lpstr>Overview of Program outcomes</vt:lpstr>
      <vt:lpstr>Project outcomes</vt:lpstr>
      <vt:lpstr>Learning Environment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 Kolber</dc:creator>
  <cp:lastModifiedBy>Yuxin Chen</cp:lastModifiedBy>
  <cp:revision>110</cp:revision>
  <cp:lastPrinted>2019-10-22T16:35:22Z</cp:lastPrinted>
  <dcterms:created xsi:type="dcterms:W3CDTF">2019-10-07T15:32:39Z</dcterms:created>
  <dcterms:modified xsi:type="dcterms:W3CDTF">2020-10-05T05:42:26Z</dcterms:modified>
</cp:coreProperties>
</file>