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  <p:sldMasterId id="2147483671" r:id="rId2"/>
  </p:sldMasterIdLst>
  <p:notesMasterIdLst>
    <p:notesMasterId r:id="rId19"/>
  </p:notesMasterIdLst>
  <p:sldIdLst>
    <p:sldId id="2602" r:id="rId3"/>
    <p:sldId id="330" r:id="rId4"/>
    <p:sldId id="2612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93BED-D6B3-334D-9CE3-F2869B7E72EB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38242-73CB-2B43-8C76-644A7A8E8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27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1E3FF9-9B43-9647-BF0C-5CD338DCE759}" type="slidenum">
              <a:rPr lang="en-US"/>
              <a:pPr/>
              <a:t>6</a:t>
            </a:fld>
            <a:endParaRPr lang="en-US"/>
          </a:p>
        </p:txBody>
      </p:sp>
      <p:sp>
        <p:nvSpPr>
          <p:cNvPr id="173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79413" y="684213"/>
            <a:ext cx="6100762" cy="3432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2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055" y="4343401"/>
            <a:ext cx="6019454" cy="449527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355" tIns="45678" rIns="91355" bIns="45678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50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try.bro.org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E275E-A216-904D-9D69-19F31E9E9CD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28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160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529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577691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124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5B9CD-4A62-3F4D-AD12-EDA3029F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70D28-17B4-484F-B9CF-8FB2A7D9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56DA1-CF47-554F-AA8D-FC1CAB4B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45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276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9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3D02-5D68-2446-BED9-278D18189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08036-1B1E-5E42-8B9A-E3794277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26A52-DAA8-9C48-A3A0-D2054EC3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D854F-03E4-DE46-8F59-BE835B91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3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5B9CD-4A62-3F4D-AD12-EDA3029F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70D28-17B4-484F-B9CF-8FB2A7D9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56DA1-CF47-554F-AA8D-FC1CAB4B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9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D85BAD0-EAE7-B440-AD61-5D819097A9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" r="23431"/>
          <a:stretch/>
        </p:blipFill>
        <p:spPr>
          <a:xfrm>
            <a:off x="4770372" y="0"/>
            <a:ext cx="7406640" cy="60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432078-29D1-D441-983C-E84A3357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3931" t="29788" r="-675" b="13289"/>
          <a:stretch/>
        </p:blipFill>
        <p:spPr>
          <a:xfrm>
            <a:off x="0" y="0"/>
            <a:ext cx="82296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063E73-448E-2E4C-99BB-CC2E7FEE1ED4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859C034-EDF0-724A-B765-C705FDD3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92A000-348D-EB46-93B4-17FBDF0D799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BEB809-3D09-A445-BE60-71CA746B79C1}"/>
              </a:ext>
            </a:extLst>
          </p:cNvPr>
          <p:cNvCxnSpPr>
            <a:cxnSpLocks/>
          </p:cNvCxnSpPr>
          <p:nvPr userDrawn="1"/>
        </p:nvCxnSpPr>
        <p:spPr>
          <a:xfrm>
            <a:off x="949452" y="4095948"/>
            <a:ext cx="6403848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190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463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75682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35055-56D4-C74A-A431-BA6678FFA9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6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34414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E21CAA-EB70-A54F-A7B2-53DD39363DCF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1F6EB-908C-494B-8ED8-132FA6EC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C82D6-7EA9-5B4D-9D85-9E499C28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3657"/>
            <a:ext cx="10515600" cy="415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47A0-B994-684B-9069-CB659E42A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E25925-9301-F84B-928D-FA6618766EA2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4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60" r:id="rId9"/>
    <p:sldLayoutId id="2147483661" r:id="rId10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D9E77D-224D-8648-B3B1-DE9C90AFF50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559200" y="1477264"/>
            <a:ext cx="3073600" cy="3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0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0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D82BB-9BAC-9D4E-8430-29669667E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4864EB-539C-3D47-AD29-245514BFE51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EE89C89-777F-7041-8A97-0E30E8C96679}"/>
              </a:ext>
            </a:extLst>
          </p:cNvPr>
          <p:cNvSpPr txBox="1">
            <a:spLocks/>
          </p:cNvSpPr>
          <p:nvPr/>
        </p:nvSpPr>
        <p:spPr>
          <a:xfrm>
            <a:off x="762953" y="1041400"/>
            <a:ext cx="8362422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kern="1200">
                <a:solidFill>
                  <a:schemeClr val="accent1"/>
                </a:solidFill>
                <a:latin typeface="Gotham Bold" pitchFamily="2" charset="0"/>
                <a:ea typeface="+mj-ea"/>
                <a:cs typeface="Gotham Bold" pitchFamily="2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Module 3: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</a:p>
          <a:p>
            <a:pPr algn="l"/>
            <a:r>
              <a:rPr lang="en-US" sz="3600" b="0">
                <a:latin typeface="Arial" panose="020B0604020202020204" pitchFamily="34" charset="0"/>
                <a:cs typeface="Arial" panose="020B0604020202020204" pitchFamily="34" charset="0"/>
              </a:rPr>
              <a:t>Intrusion Detection Systems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E05EA78-0EF3-D340-950A-92657C70A162}"/>
              </a:ext>
            </a:extLst>
          </p:cNvPr>
          <p:cNvSpPr txBox="1">
            <a:spLocks/>
          </p:cNvSpPr>
          <p:nvPr/>
        </p:nvSpPr>
        <p:spPr>
          <a:xfrm>
            <a:off x="875908" y="4231394"/>
            <a:ext cx="6747934" cy="120787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accent1"/>
                </a:solidFill>
                <a:latin typeface="Adobe Garamond Pro" panose="02020502060506020403" pitchFamily="18" charset="77"/>
                <a:cs typeface="Gotham Bold" pitchFamily="2" charset="0"/>
              </a:rPr>
              <a:t>ML for Cybersecurity</a:t>
            </a:r>
            <a:endParaRPr lang="en-US" sz="2200" b="1" i="0" kern="1200" dirty="0">
              <a:solidFill>
                <a:schemeClr val="accent1"/>
              </a:solidFill>
              <a:latin typeface="Adobe Garamond Pro" panose="02020502060506020403" pitchFamily="18" charset="77"/>
              <a:ea typeface="+mn-ea"/>
              <a:cs typeface="Gotham Bold" pitchFamily="2" charset="0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1800" b="0" i="0" kern="1200" dirty="0">
                <a:solidFill>
                  <a:schemeClr val="accent1"/>
                </a:solidFill>
                <a:latin typeface="Adobe Garamond Pro" panose="02020502060506020403" pitchFamily="18" charset="77"/>
                <a:ea typeface="+mn-ea"/>
                <a:cs typeface="Gotham Bold" pitchFamily="2" charset="0"/>
              </a:rPr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2096984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Times New Roman" pitchFamily="-84" charset="0"/>
                <a:cs typeface="Times New Roman" pitchFamily="-84" charset="0"/>
              </a:rPr>
              <a:t>Using an IDS</a:t>
            </a:r>
          </a:p>
        </p:txBody>
      </p:sp>
      <p:sp>
        <p:nvSpPr>
          <p:cNvPr id="1712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Times New Roman" pitchFamily="-84" charset="0"/>
                <a:cs typeface="Times New Roman" pitchFamily="-84" charset="0"/>
              </a:rPr>
              <a:t>Plan your incident response process well before you install the system</a:t>
            </a:r>
          </a:p>
          <a:p>
            <a:r>
              <a:rPr lang="en-US">
                <a:ea typeface="Times New Roman" pitchFamily="-84" charset="0"/>
                <a:cs typeface="Times New Roman" pitchFamily="-84" charset="0"/>
              </a:rPr>
              <a:t>Know what you’re looking for</a:t>
            </a:r>
          </a:p>
          <a:p>
            <a:r>
              <a:rPr lang="en-US">
                <a:ea typeface="Times New Roman" pitchFamily="-84" charset="0"/>
                <a:cs typeface="Times New Roman" pitchFamily="-84" charset="0"/>
              </a:rPr>
              <a:t>Make the system comprehensive</a:t>
            </a:r>
          </a:p>
          <a:p>
            <a:r>
              <a:rPr lang="en-US">
                <a:ea typeface="Times New Roman" pitchFamily="-84" charset="0"/>
                <a:cs typeface="Times New Roman" pitchFamily="-84" charset="0"/>
              </a:rPr>
              <a:t>Don’t overreact to alarms</a:t>
            </a:r>
          </a:p>
          <a:p>
            <a:r>
              <a:rPr lang="en-US">
                <a:ea typeface="Times New Roman" pitchFamily="-84" charset="0"/>
                <a:cs typeface="Times New Roman" pitchFamily="-84" charset="0"/>
              </a:rPr>
              <a:t>If using a rules-based system, keep up with vulnerability reports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9239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301" y="0"/>
            <a:ext cx="68772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01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397000"/>
            <a:ext cx="9144000" cy="406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76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55600"/>
            <a:ext cx="9144000" cy="613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800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93700"/>
            <a:ext cx="9144000" cy="605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661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79400"/>
            <a:ext cx="91440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188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09600"/>
            <a:ext cx="9144000" cy="562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814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Objective</a:t>
            </a:r>
          </a:p>
        </p:txBody>
      </p:sp>
    </p:spTree>
    <p:extLst>
      <p:ext uri="{BB962C8B-B14F-4D97-AF65-F5344CB8AC3E}">
        <p14:creationId xmlns:p14="http://schemas.microsoft.com/office/powerpoint/2010/main" val="3259617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INTRUSION</a:t>
            </a:r>
            <a:br>
              <a:rPr lang="en-US" dirty="0"/>
            </a:br>
            <a:r>
              <a:rPr lang="en-US" dirty="0"/>
              <a:t>DETECTION</a:t>
            </a:r>
          </a:p>
        </p:txBody>
      </p:sp>
    </p:spTree>
    <p:extLst>
      <p:ext uri="{BB962C8B-B14F-4D97-AF65-F5344CB8AC3E}">
        <p14:creationId xmlns:p14="http://schemas.microsoft.com/office/powerpoint/2010/main" val="256255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Intrusion Detection</a:t>
            </a:r>
          </a:p>
        </p:txBody>
      </p:sp>
      <p:sp>
        <p:nvSpPr>
          <p:cNvPr id="1704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“Burglar alarms for the network.”</a:t>
            </a:r>
          </a:p>
          <a:p>
            <a:r>
              <a:rPr lang="en-US" b="1" dirty="0">
                <a:solidFill>
                  <a:srgbClr val="C0504D"/>
                </a:solidFill>
              </a:rPr>
              <a:t>Idea: </a:t>
            </a:r>
            <a:r>
              <a:rPr lang="en-US" dirty="0"/>
              <a:t>make systems sensitive to threatening actions, and make them capable of alerting authorities when they notice anomalies</a:t>
            </a:r>
          </a:p>
          <a:p>
            <a:r>
              <a:rPr lang="en-US" dirty="0"/>
              <a:t>Necessarily post-hoc</a:t>
            </a:r>
          </a:p>
          <a:p>
            <a:r>
              <a:rPr lang="en-US" dirty="0"/>
              <a:t>Broad types</a:t>
            </a:r>
          </a:p>
          <a:p>
            <a:pPr lvl="1"/>
            <a:r>
              <a:rPr lang="en-US" dirty="0"/>
              <a:t>Statistical analyzers (anomaly based)</a:t>
            </a:r>
          </a:p>
          <a:p>
            <a:pPr lvl="1"/>
            <a:r>
              <a:rPr lang="en-US" dirty="0"/>
              <a:t>Rules-based systems, Attack-signature detectors (misuse)</a:t>
            </a:r>
          </a:p>
          <a:p>
            <a:pPr lvl="1"/>
            <a:r>
              <a:rPr lang="en-US" dirty="0"/>
              <a:t>Others </a:t>
            </a:r>
          </a:p>
        </p:txBody>
      </p:sp>
    </p:spTree>
    <p:extLst>
      <p:ext uri="{BB962C8B-B14F-4D97-AF65-F5344CB8AC3E}">
        <p14:creationId xmlns:p14="http://schemas.microsoft.com/office/powerpoint/2010/main" val="1137547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/>
              <a:t>Know Your Attacker</a:t>
            </a:r>
          </a:p>
        </p:txBody>
      </p:sp>
      <p:sp>
        <p:nvSpPr>
          <p:cNvPr id="170598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543050"/>
            <a:ext cx="10515600" cy="4157663"/>
          </a:xfrm>
        </p:spPr>
        <p:txBody>
          <a:bodyPr/>
          <a:lstStyle/>
          <a:p>
            <a:r>
              <a:rPr lang="en-US"/>
              <a:t>Most attackers run scripts to probe for vulnerabilities, then return later to exploit them </a:t>
            </a:r>
          </a:p>
          <a:p>
            <a:r>
              <a:rPr lang="en-US"/>
              <a:t>Probes tend to come in waves as new holes are discovered</a:t>
            </a:r>
          </a:p>
          <a:p>
            <a:r>
              <a:rPr lang="en-US"/>
              <a:t>Probes look very different than typical network use</a:t>
            </a:r>
          </a:p>
          <a:p>
            <a:r>
              <a:rPr lang="en-US"/>
              <a:t>Actual attack may come long after probe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66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Intrusion Detection</a:t>
            </a:r>
          </a:p>
        </p:txBody>
      </p:sp>
      <p:sp>
        <p:nvSpPr>
          <p:cNvPr id="17315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Signature-Based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define </a:t>
            </a:r>
            <a:r>
              <a:rPr lang="en-US" i="1" dirty="0"/>
              <a:t>“what is abnormal”</a:t>
            </a:r>
            <a:r>
              <a:rPr lang="en-US" dirty="0"/>
              <a:t> using attack signatures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traffic that matches an attack signature as attack traffic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b="1" dirty="0"/>
              <a:t>Anomaly-Based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define </a:t>
            </a:r>
            <a:r>
              <a:rPr lang="en-US" i="1" dirty="0"/>
              <a:t>“what is normal”</a:t>
            </a:r>
            <a:r>
              <a:rPr lang="en-US" dirty="0"/>
              <a:t> using profiles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traffic that does not match the profile as abnormal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8534082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Times New Roman" pitchFamily="-84" charset="0"/>
                <a:cs typeface="Times New Roman" pitchFamily="-84" charset="0"/>
              </a:rPr>
              <a:t>Simple IDS</a:t>
            </a:r>
          </a:p>
        </p:txBody>
      </p:sp>
      <p:sp>
        <p:nvSpPr>
          <p:cNvPr id="1707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-84" charset="2"/>
              <a:buNone/>
            </a:pPr>
            <a:r>
              <a:rPr lang="en-US" sz="1800" dirty="0">
                <a:latin typeface="Courier New"/>
                <a:ea typeface="Times New Roman" pitchFamily="-84" charset="0"/>
                <a:cs typeface="Courier New"/>
              </a:rPr>
              <a:t>v=listen(frequently-exploited-unused-port);</a:t>
            </a:r>
          </a:p>
          <a:p>
            <a:pPr>
              <a:lnSpc>
                <a:spcPct val="90000"/>
              </a:lnSpc>
              <a:buFont typeface="Wingdings" pitchFamily="-84" charset="2"/>
              <a:buNone/>
            </a:pPr>
            <a:r>
              <a:rPr lang="en-US" sz="1800" dirty="0">
                <a:latin typeface="Courier New"/>
                <a:ea typeface="Times New Roman" pitchFamily="-84" charset="0"/>
                <a:cs typeface="Courier New"/>
              </a:rPr>
              <a:t>while(1) {</a:t>
            </a:r>
          </a:p>
          <a:p>
            <a:pPr lvl="1">
              <a:lnSpc>
                <a:spcPct val="90000"/>
              </a:lnSpc>
              <a:buFont typeface="Wingdings" pitchFamily="-84" charset="2"/>
              <a:buNone/>
            </a:pPr>
            <a:r>
              <a:rPr lang="en-US" sz="1600" dirty="0">
                <a:latin typeface="Courier New"/>
                <a:ea typeface="Times New Roman" pitchFamily="-84" charset="0"/>
                <a:cs typeface="Courier New"/>
              </a:rPr>
              <a:t>s=accept(v, who, </a:t>
            </a:r>
            <a:r>
              <a:rPr lang="en-US" sz="1600" dirty="0" err="1">
                <a:latin typeface="Courier New"/>
                <a:ea typeface="Times New Roman" pitchFamily="-84" charset="0"/>
                <a:cs typeface="Courier New"/>
              </a:rPr>
              <a:t>howbig</a:t>
            </a:r>
            <a:r>
              <a:rPr lang="en-US" sz="1600" dirty="0">
                <a:latin typeface="Courier New"/>
                <a:ea typeface="Times New Roman" pitchFamily="-84" charset="0"/>
                <a:cs typeface="Courier New"/>
              </a:rPr>
              <a:t>);</a:t>
            </a:r>
          </a:p>
          <a:p>
            <a:pPr lvl="1">
              <a:lnSpc>
                <a:spcPct val="90000"/>
              </a:lnSpc>
              <a:buFont typeface="Wingdings" pitchFamily="-84" charset="2"/>
              <a:buNone/>
            </a:pPr>
            <a:r>
              <a:rPr lang="en-US" sz="1600" dirty="0" err="1">
                <a:latin typeface="Courier New"/>
                <a:ea typeface="Times New Roman" pitchFamily="-84" charset="0"/>
                <a:cs typeface="Courier New"/>
              </a:rPr>
              <a:t>notify_the_authorities</a:t>
            </a:r>
            <a:r>
              <a:rPr lang="en-US" sz="1600" dirty="0">
                <a:latin typeface="Courier New"/>
                <a:ea typeface="Times New Roman" pitchFamily="-84" charset="0"/>
                <a:cs typeface="Courier New"/>
              </a:rPr>
              <a:t>(s, who, </a:t>
            </a:r>
            <a:r>
              <a:rPr lang="en-US" sz="1600" dirty="0" err="1">
                <a:latin typeface="Courier New"/>
                <a:ea typeface="Times New Roman" pitchFamily="-84" charset="0"/>
                <a:cs typeface="Courier New"/>
              </a:rPr>
              <a:t>howbig</a:t>
            </a:r>
            <a:r>
              <a:rPr lang="en-US" sz="1600" dirty="0">
                <a:latin typeface="Courier New"/>
                <a:ea typeface="Times New Roman" pitchFamily="-84" charset="0"/>
                <a:cs typeface="Courier New"/>
              </a:rPr>
              <a:t>);</a:t>
            </a:r>
          </a:p>
          <a:p>
            <a:pPr lvl="1">
              <a:lnSpc>
                <a:spcPct val="90000"/>
              </a:lnSpc>
              <a:buFont typeface="Wingdings" pitchFamily="-84" charset="2"/>
              <a:buNone/>
            </a:pPr>
            <a:r>
              <a:rPr lang="en-US" sz="1600" dirty="0">
                <a:latin typeface="Courier New"/>
                <a:ea typeface="Times New Roman" pitchFamily="-84" charset="0"/>
                <a:cs typeface="Courier New"/>
              </a:rPr>
              <a:t>close(s);</a:t>
            </a:r>
          </a:p>
          <a:p>
            <a:pPr>
              <a:lnSpc>
                <a:spcPct val="90000"/>
              </a:lnSpc>
              <a:buFont typeface="Wingdings" pitchFamily="-84" charset="2"/>
              <a:buNone/>
            </a:pPr>
            <a:r>
              <a:rPr lang="en-US" sz="1800" dirty="0">
                <a:latin typeface="Courier New"/>
                <a:ea typeface="Times New Roman" pitchFamily="-84" charset="0"/>
                <a:cs typeface="Courier New"/>
              </a:rPr>
              <a:t>}</a:t>
            </a:r>
            <a:br>
              <a:rPr lang="en-US" sz="1800" dirty="0">
                <a:latin typeface="Courier New"/>
                <a:ea typeface="Times New Roman" pitchFamily="-84" charset="0"/>
                <a:cs typeface="Courier New"/>
              </a:rPr>
            </a:br>
            <a:endParaRPr lang="en-US" sz="1800" dirty="0">
              <a:latin typeface="Courier New"/>
              <a:ea typeface="Times New Roman" pitchFamily="-84" charset="0"/>
              <a:cs typeface="Courier New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ea typeface="Times New Roman" pitchFamily="-84" charset="0"/>
                <a:cs typeface="Times New Roman" pitchFamily="-84" charset="0"/>
              </a:rPr>
              <a:t>This won’t catch stealth scanners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Times New Roman" pitchFamily="-84" charset="0"/>
                <a:cs typeface="Times New Roman" pitchFamily="-84" charset="0"/>
              </a:rPr>
              <a:t>Doesn’t have a global view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Times New Roman" pitchFamily="-84" charset="0"/>
                <a:cs typeface="Times New Roman" pitchFamily="-84" charset="0"/>
              </a:rPr>
              <a:t>Can’t detect attacks on systems in use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Times New Roman" pitchFamily="-84" charset="0"/>
                <a:cs typeface="Times New Roman" pitchFamily="-84" charset="0"/>
              </a:rPr>
              <a:t>Surprisingly effective at catching scans nonetheless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9572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Times New Roman" pitchFamily="-84" charset="0"/>
                <a:cs typeface="Times New Roman" pitchFamily="-84" charset="0"/>
              </a:rPr>
              <a:t>Statistical Analysis</a:t>
            </a:r>
          </a:p>
        </p:txBody>
      </p:sp>
      <p:sp>
        <p:nvSpPr>
          <p:cNvPr id="1708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Times New Roman" pitchFamily="-84" charset="0"/>
                <a:cs typeface="Times New Roman" pitchFamily="-84" charset="0"/>
              </a:rPr>
              <a:t>Constantly capture packets, watch logs, note typical flows</a:t>
            </a:r>
          </a:p>
          <a:p>
            <a:pPr lvl="1"/>
            <a:r>
              <a:rPr lang="en-US" dirty="0">
                <a:ea typeface="Times New Roman" pitchFamily="-84" charset="0"/>
                <a:cs typeface="Times New Roman" pitchFamily="-84" charset="0"/>
              </a:rPr>
              <a:t>“95% of traffic flows from inside the firewall to outside web services”</a:t>
            </a:r>
          </a:p>
          <a:p>
            <a:pPr lvl="1"/>
            <a:r>
              <a:rPr lang="en-US" dirty="0">
                <a:ea typeface="Times New Roman" pitchFamily="-84" charset="0"/>
                <a:cs typeface="Times New Roman" pitchFamily="-84" charset="0"/>
              </a:rPr>
              <a:t>Trigger alarms when traffic not matching typical flows is seen</a:t>
            </a:r>
          </a:p>
          <a:p>
            <a:pPr lvl="1"/>
            <a:r>
              <a:rPr lang="en-US" dirty="0">
                <a:ea typeface="Times New Roman" pitchFamily="-84" charset="0"/>
                <a:cs typeface="Times New Roman" pitchFamily="-84" charset="0"/>
              </a:rPr>
              <a:t>Can be a first alert against configuration problems</a:t>
            </a:r>
          </a:p>
          <a:p>
            <a:pPr lvl="1"/>
            <a:endParaRPr lang="en-US" dirty="0">
              <a:ea typeface="Times New Roman" pitchFamily="-84" charset="0"/>
              <a:cs typeface="Times New Roman" pitchFamily="-84" charset="0"/>
            </a:endParaRPr>
          </a:p>
          <a:p>
            <a:r>
              <a:rPr lang="en-US" dirty="0">
                <a:ea typeface="Times New Roman" pitchFamily="-84" charset="0"/>
                <a:cs typeface="Times New Roman" pitchFamily="-84" charset="0"/>
              </a:rPr>
              <a:t>Tends to rely on a more global view</a:t>
            </a:r>
          </a:p>
        </p:txBody>
      </p:sp>
    </p:spTree>
    <p:extLst>
      <p:ext uri="{BB962C8B-B14F-4D97-AF65-F5344CB8AC3E}">
        <p14:creationId xmlns:p14="http://schemas.microsoft.com/office/powerpoint/2010/main" val="2084617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Rule-based Systems</a:t>
            </a:r>
          </a:p>
        </p:txBody>
      </p:sp>
      <p:sp>
        <p:nvSpPr>
          <p:cNvPr id="1709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Monitor logs and network for behavior violating or matching static rules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Require some knowledge of attack behaviors</a:t>
            </a:r>
          </a:p>
          <a:p>
            <a:endParaRPr lang="en-US" dirty="0"/>
          </a:p>
          <a:p>
            <a:r>
              <a:rPr lang="en-US" dirty="0"/>
              <a:t>Less prone to false alarms</a:t>
            </a:r>
          </a:p>
          <a:p>
            <a:endParaRPr lang="en-US" dirty="0"/>
          </a:p>
          <a:p>
            <a:r>
              <a:rPr lang="en-US" dirty="0"/>
              <a:t>Often combined with anomaly detectors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81130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347</Words>
  <Application>Microsoft Macintosh PowerPoint</Application>
  <PresentationFormat>Widescreen</PresentationFormat>
  <Paragraphs>62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Adobe Garamond Pro</vt:lpstr>
      <vt:lpstr>Arial</vt:lpstr>
      <vt:lpstr>Calibri</vt:lpstr>
      <vt:lpstr>Courier New</vt:lpstr>
      <vt:lpstr>Wingdings</vt:lpstr>
      <vt:lpstr>1_Office Theme</vt:lpstr>
      <vt:lpstr>3_Office Theme</vt:lpstr>
      <vt:lpstr>PowerPoint Presentation</vt:lpstr>
      <vt:lpstr>Learning Objective</vt:lpstr>
      <vt:lpstr>INTRUSION DETECTION</vt:lpstr>
      <vt:lpstr>Intrusion Detection</vt:lpstr>
      <vt:lpstr>Know Your Attacker</vt:lpstr>
      <vt:lpstr>Types of Intrusion Detection</vt:lpstr>
      <vt:lpstr>Simple IDS</vt:lpstr>
      <vt:lpstr>Statistical Analysis</vt:lpstr>
      <vt:lpstr>Rule-based Systems</vt:lpstr>
      <vt:lpstr>Using an IDS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Modeling: Data Representation</dc:title>
  <dc:creator>Nick Feamster</dc:creator>
  <cp:lastModifiedBy>Nick Feamster</cp:lastModifiedBy>
  <cp:revision>25</cp:revision>
  <dcterms:created xsi:type="dcterms:W3CDTF">2020-10-19T14:29:47Z</dcterms:created>
  <dcterms:modified xsi:type="dcterms:W3CDTF">2020-11-23T16:45:42Z</dcterms:modified>
</cp:coreProperties>
</file>