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  <p:sldMasterId id="2147483655" r:id="rId2"/>
    <p:sldMasterId id="2147483651" r:id="rId3"/>
  </p:sldMasterIdLst>
  <p:notesMasterIdLst>
    <p:notesMasterId r:id="rId7"/>
  </p:notesMasterIdLst>
  <p:handoutMasterIdLst>
    <p:handoutMasterId r:id="rId8"/>
  </p:handoutMasterIdLst>
  <p:sldIdLst>
    <p:sldId id="330" r:id="rId4"/>
    <p:sldId id="333" r:id="rId5"/>
    <p:sldId id="334" r:id="rId6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6" userDrawn="1">
          <p15:clr>
            <a:srgbClr val="A4A3A4"/>
          </p15:clr>
        </p15:guide>
        <p15:guide id="2" pos="51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7F0000"/>
    <a:srgbClr val="002B3B"/>
    <a:srgbClr val="1543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75899"/>
  </p:normalViewPr>
  <p:slideViewPr>
    <p:cSldViewPr snapToGrid="0" snapToObjects="1">
      <p:cViewPr>
        <p:scale>
          <a:sx n="110" d="100"/>
          <a:sy n="110" d="100"/>
        </p:scale>
        <p:origin x="168" y="-328"/>
      </p:cViewPr>
      <p:guideLst>
        <p:guide orient="horz" pos="1656"/>
        <p:guide pos="51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7" d="100"/>
          <a:sy n="127" d="100"/>
        </p:scale>
        <p:origin x="5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3.fntdata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1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F3731F-F716-5242-B21A-2E0F1F29D6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A7CCE-FF39-9641-B2AA-D8CBEE85C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F894A-70DC-1344-8793-A2A3FB288CFE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DE7CF-13BB-CC48-BA69-F4C8629B72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DBE1A-CAAB-2646-8292-A353D54398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CB099-CC5A-9147-A1BD-CF6AF83AE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4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4BE61-C03A-824C-A357-AB09725BFA9E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7DA70-B503-1645-A111-858C3E79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7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selection flowchart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7DA70-B503-1645-A111-858C3E791C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51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ML data life cycle flowchart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7DA70-B503-1645-A111-858C3E791C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40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607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070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3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97758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345028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50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  <p15:guide id="2" pos="463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18077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3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3" r:id="rId3"/>
    <p:sldLayoutId id="2147483657" r:id="rId4"/>
    <p:sldLayoutId id="2147483659" r:id="rId5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 userDrawn="1">
          <p15:clr>
            <a:srgbClr val="F26B43"/>
          </p15:clr>
        </p15:guide>
        <p15:guide id="2" pos="52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24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2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&amp;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57055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0CAF1-AA54-224C-BFE3-B6A47DABE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1C523C-3362-F240-BBB0-DFACCA44370D}"/>
              </a:ext>
            </a:extLst>
          </p:cNvPr>
          <p:cNvGrpSpPr/>
          <p:nvPr/>
        </p:nvGrpSpPr>
        <p:grpSpPr>
          <a:xfrm>
            <a:off x="3017520" y="467677"/>
            <a:ext cx="8439912" cy="1069809"/>
            <a:chOff x="2537460" y="1600200"/>
            <a:chExt cx="2240280" cy="77724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9FD621D-D75E-4742-A1AF-7D7B4B34F380}"/>
                </a:ext>
              </a:extLst>
            </p:cNvPr>
            <p:cNvSpPr/>
            <p:nvPr/>
          </p:nvSpPr>
          <p:spPr>
            <a:xfrm>
              <a:off x="2537460" y="1600200"/>
              <a:ext cx="2240280" cy="388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Machine learning Models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67BB009-4AC1-5442-AFC6-1B971FE54A54}"/>
                </a:ext>
              </a:extLst>
            </p:cNvPr>
            <p:cNvSpPr/>
            <p:nvPr/>
          </p:nvSpPr>
          <p:spPr>
            <a:xfrm>
              <a:off x="2537460" y="1988821"/>
              <a:ext cx="1207634" cy="3886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“Classical ML models”: Statistical modeling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1EFE76E-D6E8-734B-AD9F-5F2CFE8FEFD8}"/>
              </a:ext>
            </a:extLst>
          </p:cNvPr>
          <p:cNvSpPr/>
          <p:nvPr/>
        </p:nvSpPr>
        <p:spPr>
          <a:xfrm>
            <a:off x="7621306" y="1002580"/>
            <a:ext cx="3836125" cy="534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“Deep models”: Representation learning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B9539B-22A2-8F46-9416-662A2B0AA652}"/>
              </a:ext>
            </a:extLst>
          </p:cNvPr>
          <p:cNvGrpSpPr/>
          <p:nvPr/>
        </p:nvGrpSpPr>
        <p:grpSpPr>
          <a:xfrm>
            <a:off x="561702" y="467675"/>
            <a:ext cx="2401607" cy="2118768"/>
            <a:chOff x="2537458" y="1600200"/>
            <a:chExt cx="3922625" cy="5618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B082D51-D1D8-F749-81C1-5B2D20C6DCFF}"/>
                </a:ext>
              </a:extLst>
            </p:cNvPr>
            <p:cNvSpPr/>
            <p:nvPr/>
          </p:nvSpPr>
          <p:spPr>
            <a:xfrm>
              <a:off x="2537458" y="1600200"/>
              <a:ext cx="3922625" cy="2837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Selection criteria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088352B-8878-484E-9977-70AA78814222}"/>
                </a:ext>
              </a:extLst>
            </p:cNvPr>
            <p:cNvSpPr/>
            <p:nvPr/>
          </p:nvSpPr>
          <p:spPr>
            <a:xfrm>
              <a:off x="2537460" y="1914109"/>
              <a:ext cx="1642872" cy="2479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Feature selection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BAA562B-CF53-2B44-9EF4-DFCF3BF225C0}"/>
              </a:ext>
            </a:extLst>
          </p:cNvPr>
          <p:cNvSpPr/>
          <p:nvPr/>
        </p:nvSpPr>
        <p:spPr>
          <a:xfrm>
            <a:off x="561703" y="2700330"/>
            <a:ext cx="1005840" cy="31550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selection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75116C-F606-6D46-9671-A720C9349966}"/>
              </a:ext>
            </a:extLst>
          </p:cNvPr>
          <p:cNvSpPr/>
          <p:nvPr/>
        </p:nvSpPr>
        <p:spPr>
          <a:xfrm>
            <a:off x="3017520" y="1651370"/>
            <a:ext cx="2233750" cy="2237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 regression / Decision trees / SVMs / Naïve Bayes / k-NNs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A1326C-4F39-B649-A43F-E4B5424FF1CC}"/>
              </a:ext>
            </a:extLst>
          </p:cNvPr>
          <p:cNvSpPr/>
          <p:nvPr/>
        </p:nvSpPr>
        <p:spPr>
          <a:xfrm>
            <a:off x="5357950" y="1651369"/>
            <a:ext cx="2209146" cy="2237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k-Means / Gaussian mixtures / Hierarchy clustering / kernel density estimation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40043E-162E-0040-9143-8D8041750C7B}"/>
              </a:ext>
            </a:extLst>
          </p:cNvPr>
          <p:cNvSpPr/>
          <p:nvPr/>
        </p:nvSpPr>
        <p:spPr>
          <a:xfrm>
            <a:off x="7673775" y="3321934"/>
            <a:ext cx="1940487" cy="2373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Deep neural networks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E5DF6A-762C-554B-8F7D-D9C8B201E873}"/>
              </a:ext>
            </a:extLst>
          </p:cNvPr>
          <p:cNvSpPr/>
          <p:nvPr/>
        </p:nvSpPr>
        <p:spPr>
          <a:xfrm>
            <a:off x="9720943" y="3321933"/>
            <a:ext cx="1736488" cy="2373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Reconstruction-based models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D5D5FD-8FA4-224D-A7F5-D5D8F9952BCF}"/>
              </a:ext>
            </a:extLst>
          </p:cNvPr>
          <p:cNvSpPr/>
          <p:nvPr/>
        </p:nvSpPr>
        <p:spPr>
          <a:xfrm>
            <a:off x="1674217" y="5342116"/>
            <a:ext cx="1236617" cy="504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“Big” 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6BBEC1-8AA7-DB4F-8269-4982CB1DE4BF}"/>
              </a:ext>
            </a:extLst>
          </p:cNvPr>
          <p:cNvSpPr/>
          <p:nvPr/>
        </p:nvSpPr>
        <p:spPr>
          <a:xfrm>
            <a:off x="1670626" y="2126117"/>
            <a:ext cx="1236617" cy="342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Efficiency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927B16-8182-3649-B845-DCBCDE3EDB59}"/>
              </a:ext>
            </a:extLst>
          </p:cNvPr>
          <p:cNvSpPr/>
          <p:nvPr/>
        </p:nvSpPr>
        <p:spPr>
          <a:xfrm>
            <a:off x="1670626" y="3042122"/>
            <a:ext cx="1236617" cy="504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Fairness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D72B04-8ED7-424D-81FA-714A22ADFECD}"/>
              </a:ext>
            </a:extLst>
          </p:cNvPr>
          <p:cNvSpPr/>
          <p:nvPr/>
        </p:nvSpPr>
        <p:spPr>
          <a:xfrm>
            <a:off x="1670625" y="2531596"/>
            <a:ext cx="1236617" cy="435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Interpretability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5FC41C-5C8D-DE47-B999-42BB2E74129E}"/>
              </a:ext>
            </a:extLst>
          </p:cNvPr>
          <p:cNvSpPr/>
          <p:nvPr/>
        </p:nvSpPr>
        <p:spPr>
          <a:xfrm>
            <a:off x="1670627" y="4776639"/>
            <a:ext cx="1236617" cy="504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Accuracy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14DF4D-7FB9-934B-8DA6-4B47756FF54F}"/>
              </a:ext>
            </a:extLst>
          </p:cNvPr>
          <p:cNvSpPr/>
          <p:nvPr/>
        </p:nvSpPr>
        <p:spPr>
          <a:xfrm>
            <a:off x="1670626" y="4197758"/>
            <a:ext cx="1236617" cy="504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Adversarial resistance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04138B-E743-704F-9047-349005EECB79}"/>
              </a:ext>
            </a:extLst>
          </p:cNvPr>
          <p:cNvSpPr/>
          <p:nvPr/>
        </p:nvSpPr>
        <p:spPr>
          <a:xfrm>
            <a:off x="1670626" y="3609189"/>
            <a:ext cx="1236617" cy="504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Privacy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D04EDE-D1D9-9C45-B100-802028A4956A}"/>
              </a:ext>
            </a:extLst>
          </p:cNvPr>
          <p:cNvSpPr/>
          <p:nvPr/>
        </p:nvSpPr>
        <p:spPr>
          <a:xfrm>
            <a:off x="1674216" y="1664261"/>
            <a:ext cx="1236617" cy="4062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Acq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cost</a:t>
            </a:r>
          </a:p>
        </p:txBody>
      </p:sp>
    </p:spTree>
    <p:extLst>
      <p:ext uri="{BB962C8B-B14F-4D97-AF65-F5344CB8AC3E}">
        <p14:creationId xmlns:p14="http://schemas.microsoft.com/office/powerpoint/2010/main" val="96794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B9D66A-FBFD-0E44-B55A-58F3A6BC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CAD4748-7990-CE4D-BF0B-FC1C30F0A099}"/>
              </a:ext>
            </a:extLst>
          </p:cNvPr>
          <p:cNvGrpSpPr/>
          <p:nvPr/>
        </p:nvGrpSpPr>
        <p:grpSpPr>
          <a:xfrm>
            <a:off x="2025872" y="924940"/>
            <a:ext cx="3539620" cy="1621488"/>
            <a:chOff x="2537459" y="1600200"/>
            <a:chExt cx="2240281" cy="11780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6F15D16-4415-004E-B22A-890977B2CBAA}"/>
                </a:ext>
              </a:extLst>
            </p:cNvPr>
            <p:cNvSpPr/>
            <p:nvPr/>
          </p:nvSpPr>
          <p:spPr>
            <a:xfrm>
              <a:off x="2537460" y="1600200"/>
              <a:ext cx="2240280" cy="388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Data collection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6F6D13-95C3-A84A-9126-AEA35E33EA20}"/>
                </a:ext>
              </a:extLst>
            </p:cNvPr>
            <p:cNvSpPr/>
            <p:nvPr/>
          </p:nvSpPr>
          <p:spPr>
            <a:xfrm>
              <a:off x="2537459" y="1988820"/>
              <a:ext cx="2240280" cy="7894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Missing data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Acquisition cost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…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E3096BC-6849-2E44-9D1E-37C911D69769}"/>
              </a:ext>
            </a:extLst>
          </p:cNvPr>
          <p:cNvGrpSpPr/>
          <p:nvPr/>
        </p:nvGrpSpPr>
        <p:grpSpPr>
          <a:xfrm>
            <a:off x="6377652" y="924939"/>
            <a:ext cx="3539619" cy="1621489"/>
            <a:chOff x="2537460" y="1600200"/>
            <a:chExt cx="2240280" cy="117805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D85B60-E4DB-794D-8CFC-1447298C7410}"/>
                </a:ext>
              </a:extLst>
            </p:cNvPr>
            <p:cNvSpPr/>
            <p:nvPr/>
          </p:nvSpPr>
          <p:spPr>
            <a:xfrm>
              <a:off x="2537460" y="1600200"/>
              <a:ext cx="2240280" cy="388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Feature selection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88778D-9221-FF48-9F39-557261A156D9}"/>
                </a:ext>
              </a:extLst>
            </p:cNvPr>
            <p:cNvSpPr/>
            <p:nvPr/>
          </p:nvSpPr>
          <p:spPr>
            <a:xfrm>
              <a:off x="2537460" y="1988821"/>
              <a:ext cx="2240280" cy="7894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Interpretability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Fairness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DF690D7-3AB3-B74B-B22B-493A3F3684A7}"/>
              </a:ext>
            </a:extLst>
          </p:cNvPr>
          <p:cNvGrpSpPr/>
          <p:nvPr/>
        </p:nvGrpSpPr>
        <p:grpSpPr>
          <a:xfrm>
            <a:off x="6377652" y="3516335"/>
            <a:ext cx="3539620" cy="1527557"/>
            <a:chOff x="2537460" y="1600200"/>
            <a:chExt cx="2240280" cy="110980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09E1C9D-77F3-CB4B-BCC1-E22BC9DA0A1D}"/>
                </a:ext>
              </a:extLst>
            </p:cNvPr>
            <p:cNvSpPr/>
            <p:nvPr/>
          </p:nvSpPr>
          <p:spPr>
            <a:xfrm>
              <a:off x="2537460" y="1600200"/>
              <a:ext cx="2240280" cy="388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Model selection / validation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084315-2A6A-6B4A-B631-9EDC87A7724E}"/>
                </a:ext>
              </a:extLst>
            </p:cNvPr>
            <p:cNvSpPr/>
            <p:nvPr/>
          </p:nvSpPr>
          <p:spPr>
            <a:xfrm>
              <a:off x="2537460" y="1988821"/>
              <a:ext cx="2240280" cy="7211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Efficiency / Accuracy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Interpretability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Adversarial resistance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…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26787A-BBF0-E145-A8CE-F33ED3C2E4A7}"/>
              </a:ext>
            </a:extLst>
          </p:cNvPr>
          <p:cNvGrpSpPr/>
          <p:nvPr/>
        </p:nvGrpSpPr>
        <p:grpSpPr>
          <a:xfrm>
            <a:off x="2025873" y="3516336"/>
            <a:ext cx="3539619" cy="1527556"/>
            <a:chOff x="2537460" y="1600200"/>
            <a:chExt cx="2240280" cy="77724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0EF480-5113-1A41-A475-BAEF9745DB2B}"/>
                </a:ext>
              </a:extLst>
            </p:cNvPr>
            <p:cNvSpPr/>
            <p:nvPr/>
          </p:nvSpPr>
          <p:spPr>
            <a:xfrm>
              <a:off x="2537460" y="1600200"/>
              <a:ext cx="2240280" cy="272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Deployment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15CF74D-2A12-474B-9504-09816CA0C606}"/>
                </a:ext>
              </a:extLst>
            </p:cNvPr>
            <p:cNvSpPr/>
            <p:nvPr/>
          </p:nvSpPr>
          <p:spPr>
            <a:xfrm>
              <a:off x="2537460" y="1872366"/>
              <a:ext cx="2240280" cy="505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Ethics, Fairness, Responsibility, 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and Transparency in 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Data-Driven Cybersecurity</a:t>
              </a:r>
            </a:p>
          </p:txBody>
        </p:sp>
      </p:grp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6ABD583-7529-2241-860A-C8B7D0E44531}"/>
              </a:ext>
            </a:extLst>
          </p:cNvPr>
          <p:cNvSpPr/>
          <p:nvPr/>
        </p:nvSpPr>
        <p:spPr>
          <a:xfrm>
            <a:off x="5810008" y="1701477"/>
            <a:ext cx="323125" cy="196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1095308-BED3-B646-BBA3-740B91A1C13D}"/>
              </a:ext>
            </a:extLst>
          </p:cNvPr>
          <p:cNvSpPr/>
          <p:nvPr/>
        </p:nvSpPr>
        <p:spPr>
          <a:xfrm rot="5400000">
            <a:off x="7982996" y="2932995"/>
            <a:ext cx="328928" cy="196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6EFFE9DF-9448-0247-9529-6F86393749FE}"/>
              </a:ext>
            </a:extLst>
          </p:cNvPr>
          <p:cNvSpPr/>
          <p:nvPr/>
        </p:nvSpPr>
        <p:spPr>
          <a:xfrm rot="16200000">
            <a:off x="3532831" y="2932996"/>
            <a:ext cx="328928" cy="196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2474FF1B-408C-1146-B607-173AAE92622C}"/>
              </a:ext>
            </a:extLst>
          </p:cNvPr>
          <p:cNvSpPr/>
          <p:nvPr/>
        </p:nvSpPr>
        <p:spPr>
          <a:xfrm rot="10800000">
            <a:off x="5772876" y="4218530"/>
            <a:ext cx="323124" cy="196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9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2564</TotalTime>
  <Words>114</Words>
  <Application>Microsoft Macintosh PowerPoint</Application>
  <PresentationFormat>Widescreen</PresentationFormat>
  <Paragraphs>41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Arial</vt:lpstr>
      <vt:lpstr>Office Theme</vt:lpstr>
      <vt:lpstr>2_Office Theme</vt:lpstr>
      <vt:lpstr>1_Office Theme</vt:lpstr>
      <vt:lpstr>Machine Learning &amp; Cybersecurity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Kolber</dc:creator>
  <cp:lastModifiedBy>Yuxin Chen</cp:lastModifiedBy>
  <cp:revision>203</cp:revision>
  <cp:lastPrinted>2019-10-22T16:35:22Z</cp:lastPrinted>
  <dcterms:created xsi:type="dcterms:W3CDTF">2019-10-07T15:32:39Z</dcterms:created>
  <dcterms:modified xsi:type="dcterms:W3CDTF">2021-02-01T16:13:44Z</dcterms:modified>
</cp:coreProperties>
</file>