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15"/>
  </p:notesMasterIdLst>
  <p:handoutMasterIdLst>
    <p:handoutMasterId r:id="rId16"/>
  </p:handoutMasterIdLst>
  <p:sldIdLst>
    <p:sldId id="285" r:id="rId4"/>
    <p:sldId id="341" r:id="rId5"/>
    <p:sldId id="327" r:id="rId6"/>
    <p:sldId id="289" r:id="rId7"/>
    <p:sldId id="295" r:id="rId8"/>
    <p:sldId id="298" r:id="rId9"/>
    <p:sldId id="296" r:id="rId10"/>
    <p:sldId id="297" r:id="rId11"/>
    <p:sldId id="299" r:id="rId12"/>
    <p:sldId id="300" r:id="rId13"/>
    <p:sldId id="301" r:id="rId14"/>
  </p:sldIdLst>
  <p:sldSz cx="12192000" cy="6858000"/>
  <p:notesSz cx="6858000" cy="9144000"/>
  <p:embeddedFontLst>
    <p:embeddedFont>
      <p:font typeface="Adobe Garamond Pro" panose="02020502060506020403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76"/>
    <p:restoredTop sz="94701"/>
  </p:normalViewPr>
  <p:slideViewPr>
    <p:cSldViewPr snapToGrid="0" snapToObjects="1">
      <p:cViewPr varScale="1">
        <p:scale>
          <a:sx n="68" d="100"/>
          <a:sy n="68" d="100"/>
        </p:scale>
        <p:origin x="728" y="52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7DA70-B503-1645-A111-858C3E791C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04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7DA70-B503-1645-A111-858C3E791C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68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6812337" cy="238760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Module 4.4:</a:t>
            </a:r>
          </a:p>
          <a:p>
            <a:pPr algn="l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Cleaning Data &amp;</a:t>
            </a:r>
          </a:p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Handling Missing Data</a:t>
            </a:r>
          </a:p>
          <a:p>
            <a:pPr marL="9144" algn="l">
              <a:lnSpc>
                <a:spcPct val="100000"/>
              </a:lnSpc>
            </a:pPr>
            <a:r>
              <a:rPr lang="en-US" sz="3600" b="0" i="0" dirty="0">
                <a:latin typeface="Arial" panose="020B0604020202020204" pitchFamily="34" charset="0"/>
                <a:cs typeface="Arial" panose="020B0604020202020204" pitchFamily="34" charset="0"/>
              </a:rPr>
              <a:t>Responsible Pre-processing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Missing Completely at Random (MCAR):</a:t>
            </a:r>
            <a:r>
              <a:rPr lang="en-US" dirty="0"/>
              <a:t> Probability of missing data in X is unrelated to values of X and unrelated to other attributes</a:t>
            </a:r>
          </a:p>
          <a:p>
            <a:r>
              <a:rPr lang="en-US" b="1" dirty="0"/>
              <a:t>Missing at Random (MAR):</a:t>
            </a:r>
            <a:r>
              <a:rPr lang="en-US" dirty="0"/>
              <a:t> Probability of missing data in attribute X depends on some other attribute, Y, but not the values of X</a:t>
            </a:r>
          </a:p>
          <a:p>
            <a:r>
              <a:rPr lang="en-US" b="1" dirty="0"/>
              <a:t>Missing Not at Random (MNAR):</a:t>
            </a:r>
            <a:r>
              <a:rPr lang="en-US" dirty="0"/>
              <a:t> Probability of missing data in attribute X is related to the values of X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simply set missing values to NULL / NA?</a:t>
            </a:r>
          </a:p>
          <a:p>
            <a:pPr lvl="1"/>
            <a:r>
              <a:rPr lang="en-US" dirty="0"/>
              <a:t>How will this impact our ML model?</a:t>
            </a:r>
          </a:p>
          <a:p>
            <a:r>
              <a:rPr lang="en-US" dirty="0"/>
              <a:t>Do we drop the rows (observations) when there is missing data?</a:t>
            </a:r>
          </a:p>
          <a:p>
            <a:pPr lvl="1"/>
            <a:r>
              <a:rPr lang="en-US" dirty="0"/>
              <a:t>How will this impact our ML model?</a:t>
            </a:r>
          </a:p>
          <a:p>
            <a:r>
              <a:rPr lang="en-US" dirty="0"/>
              <a:t>Do we insert average / estimated values for missing values?</a:t>
            </a:r>
          </a:p>
          <a:p>
            <a:pPr lvl="1"/>
            <a:r>
              <a:rPr lang="en-US" dirty="0"/>
              <a:t>How will this impact our ML model?</a:t>
            </a:r>
          </a:p>
          <a:p>
            <a:r>
              <a:rPr lang="en-US" b="1" dirty="0">
                <a:solidFill>
                  <a:schemeClr val="accent1"/>
                </a:solidFill>
              </a:rPr>
              <a:t>How does our decision relate to ML fairness?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B1D22D3-5AEE-794A-82C0-D0D41F7B1DFA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59DF56E-FE57-404E-8806-D30513B2543D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EEEE2C-0977-EC4D-BEC7-365444A81747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Performance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Evasion and attacks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drift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Impact on stakeholders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7CE830-0AE7-DE42-92D2-A882C95A4293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F180C12-516B-044D-B995-07D8CF2CCC0A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CFDDA26-FDF5-B24D-94FF-EB63828FC74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Modeling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865AEB1-5E0A-4D4C-B98B-F3743B7C855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Efficiency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Accuracy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Interpretability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Adversarial resistance</a:t>
                </a:r>
              </a:p>
            </p:txBody>
          </p:sp>
        </p:grp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7529465F-E85B-3349-B4DA-A88F90BE5EB0}"/>
                </a:ext>
              </a:extLst>
            </p:cNvPr>
            <p:cNvSpPr/>
            <p:nvPr/>
          </p:nvSpPr>
          <p:spPr>
            <a:xfrm>
              <a:off x="8771482" y="3831748"/>
              <a:ext cx="324694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A190AC4-281E-D142-85A7-0EB42BD83FEC}"/>
              </a:ext>
            </a:extLst>
          </p:cNvPr>
          <p:cNvGrpSpPr/>
          <p:nvPr/>
        </p:nvGrpSpPr>
        <p:grpSpPr>
          <a:xfrm>
            <a:off x="2119973" y="157291"/>
            <a:ext cx="2823827" cy="1379266"/>
            <a:chOff x="2119973" y="316759"/>
            <a:chExt cx="2823827" cy="183390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246E91-D086-6648-96C3-70B2B82841FF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Adversaries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C43885-E05D-8642-A476-796414EB713D}"/>
                </a:ext>
              </a:extLst>
            </p:cNvPr>
            <p:cNvSpPr/>
            <p:nvPr/>
          </p:nvSpPr>
          <p:spPr>
            <a:xfrm>
              <a:off x="2119973" y="106408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goals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capabilities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Robustness of model/feature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B14134E-AF4E-2E4B-9F47-945123EF3318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25FFB-3797-D444-975A-94C1B00EB8A8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Ethics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E1CA3BB-7A9C-F342-97ED-07D5D0D09BB6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Privacy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Fairness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Transparency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8BA6C8E-4BE4-0147-A59D-1F298C038C84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D230133-D554-E14C-89AB-7A5F4D90B9DA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4B2850-F1B8-A14F-ABA2-636346672794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Modules 2 – 4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A96CE794-0550-4841-A668-1E48C4800572}"/>
              </a:ext>
            </a:extLst>
          </p:cNvPr>
          <p:cNvSpPr/>
          <p:nvPr/>
        </p:nvSpPr>
        <p:spPr>
          <a:xfrm rot="5400000">
            <a:off x="3396880" y="363397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1BA7C9-F2E1-B542-ACF4-5EE8B2A0B006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3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4EEDDEBC-D338-6647-A00D-72D190971090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7" name="Arrow: Bent 7">
            <a:extLst>
              <a:ext uri="{FF2B5EF4-FFF2-40B4-BE49-F238E27FC236}">
                <a16:creationId xmlns:a16="http://schemas.microsoft.com/office/drawing/2014/main" id="{A36B21A3-F68E-4846-B1DD-1C4673398873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8" name="Arrow: Bent 56">
            <a:extLst>
              <a:ext uri="{FF2B5EF4-FFF2-40B4-BE49-F238E27FC236}">
                <a16:creationId xmlns:a16="http://schemas.microsoft.com/office/drawing/2014/main" id="{70A4A42A-83E3-DA4E-85E2-0492BC52FD28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60418BF-964A-AE4A-B98B-4EB24B980530}"/>
              </a:ext>
            </a:extLst>
          </p:cNvPr>
          <p:cNvGrpSpPr/>
          <p:nvPr/>
        </p:nvGrpSpPr>
        <p:grpSpPr>
          <a:xfrm>
            <a:off x="3225650" y="3019324"/>
            <a:ext cx="2731600" cy="1837944"/>
            <a:chOff x="6174260" y="3019324"/>
            <a:chExt cx="2731600" cy="183794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FC1B7E3-D39F-5748-9843-9D2EF4BDC192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D9F3354-2D9A-A64D-A741-776A2FF722BA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Representation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F284367-0F5D-9D46-A693-333D997C0349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cleaning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Missing 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Feature selection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Consider fairness</a:t>
                </a:r>
              </a:p>
            </p:txBody>
          </p:sp>
        </p:grpSp>
        <p:sp>
          <p:nvSpPr>
            <p:cNvPr id="101" name="Right Arrow 41">
              <a:extLst>
                <a:ext uri="{FF2B5EF4-FFF2-40B4-BE49-F238E27FC236}">
                  <a16:creationId xmlns:a16="http://schemas.microsoft.com/office/drawing/2014/main" id="{A5D754ED-D74A-1B46-A3D0-61B5C2AB8942}"/>
                </a:ext>
              </a:extLst>
            </p:cNvPr>
            <p:cNvSpPr/>
            <p:nvPr/>
          </p:nvSpPr>
          <p:spPr>
            <a:xfrm>
              <a:off x="8554674" y="3831748"/>
              <a:ext cx="351186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B7A915A-F171-474A-BB4D-E48FEC3425B4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5840AD-4ADE-3B4B-B6D6-E763977C6DE7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349BEB7-B498-8843-9A70-9709DEE53DBC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Identify Goals &amp; Collect Data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19F090-A984-3643-9ED9-B4935CAB3C55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Pinpoint needs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acquisition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labeling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exploration</a:t>
                </a:r>
              </a:p>
            </p:txBody>
          </p:sp>
        </p:grpSp>
        <p:sp>
          <p:nvSpPr>
            <p:cNvPr id="106" name="Right Arrow 41">
              <a:extLst>
                <a:ext uri="{FF2B5EF4-FFF2-40B4-BE49-F238E27FC236}">
                  <a16:creationId xmlns:a16="http://schemas.microsoft.com/office/drawing/2014/main" id="{8B75A199-98E2-B143-A0FB-CB7FE1AC7C40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A934E96-463A-0440-A42D-F97DC15561CB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1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254D9A82-629B-A248-A0BE-A7D5433691F6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A0FE001-436E-ED4F-98EB-8778FA9AAE34}"/>
              </a:ext>
            </a:extLst>
          </p:cNvPr>
          <p:cNvSpPr txBox="1"/>
          <p:nvPr/>
        </p:nvSpPr>
        <p:spPr>
          <a:xfrm>
            <a:off x="2368853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2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44924311-BD86-D840-BB22-6D984C9E88C2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3" name="Arrow: Bent 74">
            <a:extLst>
              <a:ext uri="{FF2B5EF4-FFF2-40B4-BE49-F238E27FC236}">
                <a16:creationId xmlns:a16="http://schemas.microsoft.com/office/drawing/2014/main" id="{5E9E6031-7562-FE4A-9614-5C0B0B71C442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6A7E67-1463-4B8A-ADF1-9E23CEF7D86E}"/>
              </a:ext>
            </a:extLst>
          </p:cNvPr>
          <p:cNvSpPr/>
          <p:nvPr/>
        </p:nvSpPr>
        <p:spPr>
          <a:xfrm>
            <a:off x="140303" y="2906839"/>
            <a:ext cx="2650031" cy="21294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15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DB1D22D3-5AEE-794A-82C0-D0D41F7B1DFA}"/>
              </a:ext>
            </a:extLst>
          </p:cNvPr>
          <p:cNvGrpSpPr/>
          <p:nvPr/>
        </p:nvGrpSpPr>
        <p:grpSpPr>
          <a:xfrm>
            <a:off x="9122679" y="3002415"/>
            <a:ext cx="2379873" cy="1833912"/>
            <a:chOff x="2537460" y="1444323"/>
            <a:chExt cx="2240280" cy="9331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59DF56E-FE57-404E-8806-D30513B2543D}"/>
                </a:ext>
              </a:extLst>
            </p:cNvPr>
            <p:cNvSpPr/>
            <p:nvPr/>
          </p:nvSpPr>
          <p:spPr>
            <a:xfrm>
              <a:off x="2537460" y="1444323"/>
              <a:ext cx="2240280" cy="390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Deployment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EEEE2C-0977-EC4D-BEC7-365444A81747}"/>
                </a:ext>
              </a:extLst>
            </p:cNvPr>
            <p:cNvSpPr/>
            <p:nvPr/>
          </p:nvSpPr>
          <p:spPr>
            <a:xfrm>
              <a:off x="2537460" y="1834987"/>
              <a:ext cx="2240280" cy="5424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Performance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Evasion and attacks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drift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Impact on stakeholders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47CE830-0AE7-DE42-92D2-A882C95A4293}"/>
              </a:ext>
            </a:extLst>
          </p:cNvPr>
          <p:cNvGrpSpPr/>
          <p:nvPr/>
        </p:nvGrpSpPr>
        <p:grpSpPr>
          <a:xfrm>
            <a:off x="6174260" y="3019324"/>
            <a:ext cx="2921916" cy="1837944"/>
            <a:chOff x="6174260" y="3019324"/>
            <a:chExt cx="2921916" cy="1837944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F180C12-516B-044D-B995-07D8CF2CCC0A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CFDDA26-FDF5-B24D-94FF-EB63828FC749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Modeling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865AEB1-5E0A-4D4C-B98B-F3743B7C855F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Efficiency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Accuracy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Interpretability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Adversarial resistance</a:t>
                </a:r>
              </a:p>
            </p:txBody>
          </p:sp>
        </p:grp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7529465F-E85B-3349-B4DA-A88F90BE5EB0}"/>
                </a:ext>
              </a:extLst>
            </p:cNvPr>
            <p:cNvSpPr/>
            <p:nvPr/>
          </p:nvSpPr>
          <p:spPr>
            <a:xfrm>
              <a:off x="8771482" y="3831748"/>
              <a:ext cx="324694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A190AC4-281E-D142-85A7-0EB42BD83FEC}"/>
              </a:ext>
            </a:extLst>
          </p:cNvPr>
          <p:cNvGrpSpPr/>
          <p:nvPr/>
        </p:nvGrpSpPr>
        <p:grpSpPr>
          <a:xfrm>
            <a:off x="2119973" y="157291"/>
            <a:ext cx="2823827" cy="1379266"/>
            <a:chOff x="2119973" y="316759"/>
            <a:chExt cx="2823827" cy="183390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246E91-D086-6648-96C3-70B2B82841FF}"/>
                </a:ext>
              </a:extLst>
            </p:cNvPr>
            <p:cNvSpPr/>
            <p:nvPr/>
          </p:nvSpPr>
          <p:spPr>
            <a:xfrm>
              <a:off x="2119974" y="31675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Adversaries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5C43885-E05D-8642-A476-796414EB713D}"/>
                </a:ext>
              </a:extLst>
            </p:cNvPr>
            <p:cNvSpPr/>
            <p:nvPr/>
          </p:nvSpPr>
          <p:spPr>
            <a:xfrm>
              <a:off x="2119973" y="106408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goals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Attacker’s capabilities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Robustness of model/feature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B14134E-AF4E-2E4B-9F47-945123EF3318}"/>
              </a:ext>
            </a:extLst>
          </p:cNvPr>
          <p:cNvGrpSpPr/>
          <p:nvPr/>
        </p:nvGrpSpPr>
        <p:grpSpPr>
          <a:xfrm>
            <a:off x="7413333" y="157291"/>
            <a:ext cx="2823827" cy="1379266"/>
            <a:chOff x="7413333" y="398039"/>
            <a:chExt cx="2823827" cy="183390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B25FFB-3797-D444-975A-94C1B00EB8A8}"/>
                </a:ext>
              </a:extLst>
            </p:cNvPr>
            <p:cNvSpPr/>
            <p:nvPr/>
          </p:nvSpPr>
          <p:spPr>
            <a:xfrm>
              <a:off x="7413334" y="398039"/>
              <a:ext cx="2823826" cy="747324"/>
            </a:xfrm>
            <a:prstGeom prst="rect">
              <a:avLst/>
            </a:prstGeom>
            <a:solidFill>
              <a:srgbClr val="002B3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Ethics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E1CA3BB-7A9C-F342-97ED-07D5D0D09BB6}"/>
                </a:ext>
              </a:extLst>
            </p:cNvPr>
            <p:cNvSpPr/>
            <p:nvPr/>
          </p:nvSpPr>
          <p:spPr>
            <a:xfrm>
              <a:off x="7413333" y="1145362"/>
              <a:ext cx="2823826" cy="10865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Privacy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Fairness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D8D9D8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Transparency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8BA6C8E-4BE4-0147-A59D-1F298C038C84}"/>
              </a:ext>
            </a:extLst>
          </p:cNvPr>
          <p:cNvSpPr txBox="1"/>
          <p:nvPr/>
        </p:nvSpPr>
        <p:spPr>
          <a:xfrm>
            <a:off x="8252821" y="19076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4</a:t>
            </a: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6D230133-D554-E14C-89AB-7A5F4D90B9DA}"/>
              </a:ext>
            </a:extLst>
          </p:cNvPr>
          <p:cNvSpPr/>
          <p:nvPr/>
        </p:nvSpPr>
        <p:spPr>
          <a:xfrm rot="5400000">
            <a:off x="8677878" y="370022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4B2850-F1B8-A14F-ABA2-636346672794}"/>
              </a:ext>
            </a:extLst>
          </p:cNvPr>
          <p:cNvSpPr txBox="1"/>
          <p:nvPr/>
        </p:nvSpPr>
        <p:spPr>
          <a:xfrm>
            <a:off x="2720032" y="1900999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Modules 2 – 4</a:t>
            </a:r>
          </a:p>
        </p:txBody>
      </p:sp>
      <p:sp>
        <p:nvSpPr>
          <p:cNvPr id="94" name="Right Brace 93">
            <a:extLst>
              <a:ext uri="{FF2B5EF4-FFF2-40B4-BE49-F238E27FC236}">
                <a16:creationId xmlns:a16="http://schemas.microsoft.com/office/drawing/2014/main" id="{A96CE794-0550-4841-A668-1E48C4800572}"/>
              </a:ext>
            </a:extLst>
          </p:cNvPr>
          <p:cNvSpPr/>
          <p:nvPr/>
        </p:nvSpPr>
        <p:spPr>
          <a:xfrm rot="5400000">
            <a:off x="3396880" y="363397"/>
            <a:ext cx="274320" cy="274320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E1BA7C9-F2E1-B542-ACF4-5EE8B2A0B006}"/>
              </a:ext>
            </a:extLst>
          </p:cNvPr>
          <p:cNvSpPr txBox="1"/>
          <p:nvPr/>
        </p:nvSpPr>
        <p:spPr>
          <a:xfrm>
            <a:off x="5317465" y="521404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3</a:t>
            </a:r>
          </a:p>
        </p:txBody>
      </p:sp>
      <p:sp>
        <p:nvSpPr>
          <p:cNvPr id="96" name="Right Brace 95">
            <a:extLst>
              <a:ext uri="{FF2B5EF4-FFF2-40B4-BE49-F238E27FC236}">
                <a16:creationId xmlns:a16="http://schemas.microsoft.com/office/drawing/2014/main" id="{4EEDDEBC-D338-6647-A00D-72D190971090}"/>
              </a:ext>
            </a:extLst>
          </p:cNvPr>
          <p:cNvSpPr/>
          <p:nvPr/>
        </p:nvSpPr>
        <p:spPr>
          <a:xfrm rot="5400000">
            <a:off x="5748284" y="2409998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7" name="Arrow: Bent 7">
            <a:extLst>
              <a:ext uri="{FF2B5EF4-FFF2-40B4-BE49-F238E27FC236}">
                <a16:creationId xmlns:a16="http://schemas.microsoft.com/office/drawing/2014/main" id="{A36B21A3-F68E-4846-B1DD-1C4673398873}"/>
              </a:ext>
            </a:extLst>
          </p:cNvPr>
          <p:cNvSpPr/>
          <p:nvPr/>
        </p:nvSpPr>
        <p:spPr>
          <a:xfrm rot="5400000">
            <a:off x="11074872" y="4349213"/>
            <a:ext cx="1399032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8" name="Arrow: Bent 56">
            <a:extLst>
              <a:ext uri="{FF2B5EF4-FFF2-40B4-BE49-F238E27FC236}">
                <a16:creationId xmlns:a16="http://schemas.microsoft.com/office/drawing/2014/main" id="{70A4A42A-83E3-DA4E-85E2-0492BC52FD28}"/>
              </a:ext>
            </a:extLst>
          </p:cNvPr>
          <p:cNvSpPr/>
          <p:nvPr/>
        </p:nvSpPr>
        <p:spPr>
          <a:xfrm rot="10800000">
            <a:off x="1909428" y="5393638"/>
            <a:ext cx="10058400" cy="5171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60418BF-964A-AE4A-B98B-4EB24B980530}"/>
              </a:ext>
            </a:extLst>
          </p:cNvPr>
          <p:cNvGrpSpPr/>
          <p:nvPr/>
        </p:nvGrpSpPr>
        <p:grpSpPr>
          <a:xfrm>
            <a:off x="3225650" y="3019324"/>
            <a:ext cx="2731600" cy="1837944"/>
            <a:chOff x="6174260" y="3019324"/>
            <a:chExt cx="2731600" cy="183794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FC1B7E3-D39F-5748-9843-9D2EF4BDC192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D9F3354-2D9A-A64D-A741-776A2FF722BA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Representation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F284367-0F5D-9D46-A693-333D997C0349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cleaning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Missing data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Feature selection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Consider fairness</a:t>
                </a:r>
              </a:p>
            </p:txBody>
          </p:sp>
        </p:grpSp>
        <p:sp>
          <p:nvSpPr>
            <p:cNvPr id="101" name="Right Arrow 41">
              <a:extLst>
                <a:ext uri="{FF2B5EF4-FFF2-40B4-BE49-F238E27FC236}">
                  <a16:creationId xmlns:a16="http://schemas.microsoft.com/office/drawing/2014/main" id="{A5D754ED-D74A-1B46-A3D0-61B5C2AB8942}"/>
                </a:ext>
              </a:extLst>
            </p:cNvPr>
            <p:cNvSpPr/>
            <p:nvPr/>
          </p:nvSpPr>
          <p:spPr>
            <a:xfrm>
              <a:off x="8554674" y="3831748"/>
              <a:ext cx="351186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B7A915A-F171-474A-BB4D-E48FEC3425B4}"/>
              </a:ext>
            </a:extLst>
          </p:cNvPr>
          <p:cNvGrpSpPr/>
          <p:nvPr/>
        </p:nvGrpSpPr>
        <p:grpSpPr>
          <a:xfrm>
            <a:off x="277036" y="3019324"/>
            <a:ext cx="2921916" cy="1837944"/>
            <a:chOff x="6174260" y="3019324"/>
            <a:chExt cx="2921916" cy="183794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5840AD-4ADE-3B4B-B6D6-E763977C6DE7}"/>
                </a:ext>
              </a:extLst>
            </p:cNvPr>
            <p:cNvGrpSpPr/>
            <p:nvPr/>
          </p:nvGrpSpPr>
          <p:grpSpPr>
            <a:xfrm>
              <a:off x="6174260" y="3019324"/>
              <a:ext cx="2379873" cy="1837944"/>
              <a:chOff x="2537460" y="1431001"/>
              <a:chExt cx="2240280" cy="134725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349BEB7-B498-8843-9A70-9709DEE53DBC}"/>
                  </a:ext>
                </a:extLst>
              </p:cNvPr>
              <p:cNvSpPr/>
              <p:nvPr/>
            </p:nvSpPr>
            <p:spPr>
              <a:xfrm>
                <a:off x="2537460" y="1431001"/>
                <a:ext cx="2240280" cy="5578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Identify Goals &amp; Collect Data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919F090-A984-3643-9ED9-B4935CAB3C55}"/>
                  </a:ext>
                </a:extLst>
              </p:cNvPr>
              <p:cNvSpPr/>
              <p:nvPr/>
            </p:nvSpPr>
            <p:spPr>
              <a:xfrm>
                <a:off x="2537460" y="1988821"/>
                <a:ext cx="2240280" cy="7894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Pinpoint needs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acquisition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labeling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8D9D8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 exploration</a:t>
                </a:r>
              </a:p>
            </p:txBody>
          </p:sp>
        </p:grpSp>
        <p:sp>
          <p:nvSpPr>
            <p:cNvPr id="106" name="Right Arrow 41">
              <a:extLst>
                <a:ext uri="{FF2B5EF4-FFF2-40B4-BE49-F238E27FC236}">
                  <a16:creationId xmlns:a16="http://schemas.microsoft.com/office/drawing/2014/main" id="{8B75A199-98E2-B143-A0FB-CB7FE1AC7C40}"/>
                </a:ext>
              </a:extLst>
            </p:cNvPr>
            <p:cNvSpPr/>
            <p:nvPr/>
          </p:nvSpPr>
          <p:spPr>
            <a:xfrm>
              <a:off x="8554674" y="3831748"/>
              <a:ext cx="541502" cy="2926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A934E96-463A-0440-A42D-F97DC15561CB}"/>
              </a:ext>
            </a:extLst>
          </p:cNvPr>
          <p:cNvSpPr txBox="1"/>
          <p:nvPr/>
        </p:nvSpPr>
        <p:spPr>
          <a:xfrm>
            <a:off x="6795077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1</a:t>
            </a:r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254D9A82-629B-A248-A0BE-A7D5433691F6}"/>
              </a:ext>
            </a:extLst>
          </p:cNvPr>
          <p:cNvSpPr/>
          <p:nvPr/>
        </p:nvSpPr>
        <p:spPr>
          <a:xfrm rot="-5400000">
            <a:off x="7227092" y="1675696"/>
            <a:ext cx="274320" cy="2331720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A0FE001-436E-ED4F-98EB-8778FA9AAE34}"/>
              </a:ext>
            </a:extLst>
          </p:cNvPr>
          <p:cNvSpPr txBox="1"/>
          <p:nvPr/>
        </p:nvSpPr>
        <p:spPr>
          <a:xfrm>
            <a:off x="2368853" y="23051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Module 2</a:t>
            </a:r>
          </a:p>
        </p:txBody>
      </p: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44924311-BD86-D840-BB22-6D984C9E88C2}"/>
              </a:ext>
            </a:extLst>
          </p:cNvPr>
          <p:cNvSpPr/>
          <p:nvPr/>
        </p:nvSpPr>
        <p:spPr>
          <a:xfrm rot="-5400000">
            <a:off x="2799672" y="203511"/>
            <a:ext cx="274320" cy="5276088"/>
          </a:xfrm>
          <a:prstGeom prst="rightBrace">
            <a:avLst/>
          </a:prstGeom>
          <a:ln w="31750" cap="flat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3" name="Arrow: Bent 74">
            <a:extLst>
              <a:ext uri="{FF2B5EF4-FFF2-40B4-BE49-F238E27FC236}">
                <a16:creationId xmlns:a16="http://schemas.microsoft.com/office/drawing/2014/main" id="{5E9E6031-7562-FE4A-9614-5C0B0B71C442}"/>
              </a:ext>
            </a:extLst>
          </p:cNvPr>
          <p:cNvSpPr/>
          <p:nvPr/>
        </p:nvSpPr>
        <p:spPr>
          <a:xfrm rot="16200000">
            <a:off x="1098783" y="5103364"/>
            <a:ext cx="960120" cy="52120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6A7E67-1463-4B8A-ADF1-9E23CEF7D86E}"/>
              </a:ext>
            </a:extLst>
          </p:cNvPr>
          <p:cNvSpPr/>
          <p:nvPr/>
        </p:nvSpPr>
        <p:spPr>
          <a:xfrm>
            <a:off x="7332956" y="97648"/>
            <a:ext cx="2982896" cy="212948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21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to Ask</a:t>
            </a:r>
          </a:p>
        </p:txBody>
      </p:sp>
    </p:spTree>
    <p:extLst>
      <p:ext uri="{BB962C8B-B14F-4D97-AF65-F5344CB8AC3E}">
        <p14:creationId xmlns:p14="http://schemas.microsoft.com/office/powerpoint/2010/main" val="150748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Acquiring data:</a:t>
            </a:r>
          </a:p>
          <a:p>
            <a:pPr lvl="1"/>
            <a:r>
              <a:rPr lang="en-US" dirty="0"/>
              <a:t>Are we collecting all relevant features?</a:t>
            </a:r>
          </a:p>
          <a:p>
            <a:pPr lvl="1"/>
            <a:r>
              <a:rPr lang="en-US" dirty="0"/>
              <a:t>Do we have a random sample?</a:t>
            </a:r>
          </a:p>
          <a:p>
            <a:pPr lvl="1"/>
            <a:r>
              <a:rPr lang="en-US" dirty="0"/>
              <a:t>Are we collecting observational or experimental data?</a:t>
            </a:r>
          </a:p>
          <a:p>
            <a:r>
              <a:rPr lang="en-US" dirty="0"/>
              <a:t>If the data has already been acquired:</a:t>
            </a:r>
          </a:p>
          <a:p>
            <a:pPr lvl="1"/>
            <a:r>
              <a:rPr lang="en-US" dirty="0"/>
              <a:t>Do we have all observations and features?</a:t>
            </a:r>
          </a:p>
          <a:p>
            <a:pPr lvl="1"/>
            <a:r>
              <a:rPr lang="en-US" dirty="0"/>
              <a:t>Do we understand the shortcomings of the data? What assumptions were made?</a:t>
            </a:r>
          </a:p>
          <a:p>
            <a:pPr lvl="1"/>
            <a:r>
              <a:rPr lang="en-US" dirty="0"/>
              <a:t>Are we collecting observational or experimental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Outliers</a:t>
            </a:r>
          </a:p>
          <a:p>
            <a:r>
              <a:rPr lang="en-US" dirty="0"/>
              <a:t>Duplicate observations</a:t>
            </a:r>
          </a:p>
          <a:p>
            <a:r>
              <a:rPr lang="en-US" dirty="0"/>
              <a:t>Rule violations (e.g., null data)</a:t>
            </a:r>
          </a:p>
          <a:p>
            <a:r>
              <a:rPr lang="en-US" dirty="0"/>
              <a:t>Pattern violations (e.g., misspelling, distinct labels for the same concept)</a:t>
            </a:r>
          </a:p>
          <a:p>
            <a:r>
              <a:rPr lang="en-US" dirty="0"/>
              <a:t>Contradictory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 to Follow</a:t>
            </a:r>
          </a:p>
        </p:txBody>
      </p:sp>
    </p:spTree>
    <p:extLst>
      <p:ext uri="{BB962C8B-B14F-4D97-AF65-F5344CB8AC3E}">
        <p14:creationId xmlns:p14="http://schemas.microsoft.com/office/powerpoint/2010/main" val="88966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AE3F-225F-E54E-8145-ECACD7C3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23EAD-4ED8-3F43-8F36-E906632AC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completeness and assumptions of the data</a:t>
            </a:r>
          </a:p>
          <a:p>
            <a:r>
              <a:rPr lang="en-US" dirty="0"/>
              <a:t>Perform exploratory data analysis (EDA)</a:t>
            </a:r>
          </a:p>
          <a:p>
            <a:pPr lvl="1"/>
            <a:r>
              <a:rPr lang="en-US" dirty="0"/>
              <a:t>What are the distributions? Are there outliers?</a:t>
            </a:r>
          </a:p>
          <a:p>
            <a:r>
              <a:rPr lang="en-US" dirty="0"/>
              <a:t>Clean data</a:t>
            </a:r>
          </a:p>
          <a:p>
            <a:pPr lvl="1"/>
            <a:r>
              <a:rPr lang="en-US" dirty="0"/>
              <a:t>Data formats, inclusion/exclusion, data distribution (e.g., take log(x)?)</a:t>
            </a:r>
          </a:p>
          <a:p>
            <a:r>
              <a:rPr lang="en-US" dirty="0"/>
              <a:t>Perform EDA again</a:t>
            </a:r>
          </a:p>
          <a:p>
            <a:r>
              <a:rPr lang="en-US" dirty="0"/>
              <a:t>Start building and evaluating/validating models</a:t>
            </a:r>
          </a:p>
          <a:p>
            <a:r>
              <a:rPr lang="en-US" dirty="0"/>
              <a:t>Document provenance, cleaning approaches, and assumptions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826A1-E1B7-5743-A0FB-29635DC3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</p:spTree>
    <p:extLst>
      <p:ext uri="{BB962C8B-B14F-4D97-AF65-F5344CB8AC3E}">
        <p14:creationId xmlns:p14="http://schemas.microsoft.com/office/powerpoint/2010/main" val="276891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473</Words>
  <Application>Microsoft Office PowerPoint</Application>
  <PresentationFormat>Widescreen</PresentationFormat>
  <Paragraphs>118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Adobe Garamond Pro</vt:lpstr>
      <vt:lpstr>Office Theme</vt:lpstr>
      <vt:lpstr>2_Office Theme</vt:lpstr>
      <vt:lpstr>1_Office Theme</vt:lpstr>
      <vt:lpstr>PowerPoint Presentation</vt:lpstr>
      <vt:lpstr>PowerPoint Presentation</vt:lpstr>
      <vt:lpstr>PowerPoint Presentation</vt:lpstr>
      <vt:lpstr>Questions to Ask</vt:lpstr>
      <vt:lpstr>Key Questions</vt:lpstr>
      <vt:lpstr>Common Data Errors</vt:lpstr>
      <vt:lpstr>Steps to Follow</vt:lpstr>
      <vt:lpstr>An Ideal Process</vt:lpstr>
      <vt:lpstr>Missing Data</vt:lpstr>
      <vt:lpstr>Characterizing Missing Data</vt:lpstr>
      <vt:lpstr>Dealing With Missing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Blase Ur</cp:lastModifiedBy>
  <cp:revision>111</cp:revision>
  <cp:lastPrinted>2019-10-22T16:35:22Z</cp:lastPrinted>
  <dcterms:created xsi:type="dcterms:W3CDTF">2019-10-07T15:32:39Z</dcterms:created>
  <dcterms:modified xsi:type="dcterms:W3CDTF">2021-04-09T18:43:11Z</dcterms:modified>
</cp:coreProperties>
</file>