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8"/>
  </p:notesMasterIdLst>
  <p:sldIdLst>
    <p:sldId id="2602" r:id="rId3"/>
    <p:sldId id="330" r:id="rId4"/>
    <p:sldId id="2608" r:id="rId5"/>
    <p:sldId id="2614" r:id="rId6"/>
    <p:sldId id="617" r:id="rId7"/>
    <p:sldId id="620" r:id="rId8"/>
    <p:sldId id="621" r:id="rId9"/>
    <p:sldId id="697" r:id="rId10"/>
    <p:sldId id="632" r:id="rId11"/>
    <p:sldId id="633" r:id="rId12"/>
    <p:sldId id="685" r:id="rId13"/>
    <p:sldId id="653" r:id="rId14"/>
    <p:sldId id="655" r:id="rId15"/>
    <p:sldId id="656" r:id="rId16"/>
    <p:sldId id="658" r:id="rId17"/>
    <p:sldId id="702" r:id="rId18"/>
    <p:sldId id="665" r:id="rId19"/>
    <p:sldId id="2618" r:id="rId20"/>
    <p:sldId id="327" r:id="rId21"/>
    <p:sldId id="388" r:id="rId22"/>
    <p:sldId id="391" r:id="rId23"/>
    <p:sldId id="335" r:id="rId24"/>
    <p:sldId id="336" r:id="rId25"/>
    <p:sldId id="337" r:id="rId26"/>
    <p:sldId id="64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20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6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Aggregate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949" y="5691613"/>
            <a:ext cx="3712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(multiple message/recipient)</a:t>
            </a:r>
          </a:p>
        </p:txBody>
      </p:sp>
    </p:spTree>
    <p:extLst>
      <p:ext uri="{BB962C8B-B14F-4D97-AF65-F5344CB8AC3E}">
        <p14:creationId xmlns:p14="http://schemas.microsoft.com/office/powerpoint/2010/main" val="19723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Characterization</a:t>
            </a:r>
            <a:r>
              <a:rPr lang="en-US" dirty="0"/>
              <a:t>: How the domain is registered?</a:t>
            </a:r>
          </a:p>
          <a:p>
            <a:pPr lvl="2"/>
            <a:r>
              <a:rPr lang="en-US" i="1" dirty="0"/>
              <a:t>Fact</a:t>
            </a:r>
            <a:r>
              <a:rPr lang="en-US" dirty="0"/>
              <a:t>:  Tens of thousands of domains registered to maintain spam campaigns</a:t>
            </a:r>
          </a:p>
          <a:p>
            <a:pPr lvl="2"/>
            <a:r>
              <a:rPr lang="en-US" i="1" dirty="0"/>
              <a:t>Intuition</a:t>
            </a:r>
            <a:r>
              <a:rPr lang="en-US" dirty="0"/>
              <a:t>: Registration behavior is different due to spammers’ economic or management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Registration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6892" y="6126481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265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3592777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17076" y="4547402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77" y="5093754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62229" y="1743224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524" y="5523050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2028" y="4039612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2028" y="2642401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2029" y="4559164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6538" y="5939538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4404850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5216923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45593" y="5502751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45593" y="4800017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45593" y="4033786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42483" y="549998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31778" y="4919741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31778" y="3251526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31778" y="1966252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62229" y="3140013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22464" y="5325227"/>
            <a:ext cx="8347075" cy="838200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1" y="1599696"/>
            <a:ext cx="6195060" cy="49263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789335" y="3092419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23997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Domains registered by </a:t>
            </a:r>
            <a:r>
              <a:rPr lang="en-US" sz="2400" i="1" dirty="0" err="1"/>
              <a:t>eNom</a:t>
            </a:r>
            <a:r>
              <a:rPr lang="en-US" sz="2400" i="1" dirty="0"/>
              <a:t> </a:t>
            </a:r>
            <a:r>
              <a:rPr lang="en-US" sz="2400" dirty="0"/>
              <a:t>every 5 minutes in March 5</a:t>
            </a:r>
            <a:r>
              <a:rPr lang="en-US" sz="2400" baseline="30000" dirty="0"/>
              <a:t>th</a:t>
            </a:r>
            <a:r>
              <a:rPr lang="en-US" sz="2400" dirty="0"/>
              <a:t>, 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24065" y="5757629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2057" y="5888961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801055" y="4070543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64975" y="4751934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4085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PREDATOR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Bots:</a:t>
            </a:r>
            <a:r>
              <a:rPr lang="en-US" altLang="en-US" sz="300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Plenty of </a:t>
            </a:r>
            <a:r>
              <a:rPr lang="ja-JP" altLang="en-US" sz="3000"/>
              <a:t>“</a:t>
            </a:r>
            <a:r>
              <a:rPr lang="en-US" altLang="ja-JP" sz="3000"/>
              <a:t>benign</a:t>
            </a:r>
            <a:r>
              <a:rPr lang="ja-JP" altLang="en-US" sz="3000"/>
              <a:t>”</a:t>
            </a:r>
            <a:r>
              <a:rPr lang="en-US" altLang="ja-JP" sz="300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/>
              <a:t>e.g., </a:t>
            </a:r>
            <a:r>
              <a:rPr lang="en-US" altLang="en-US" sz="2600"/>
              <a:t>weatherbug</a:t>
            </a:r>
            <a:br>
              <a:rPr lang="en-US" altLang="en-US" sz="2600"/>
            </a:br>
            <a:endParaRPr lang="en-US" altLang="en-US" sz="2600" i="1"/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Botnets:</a:t>
            </a:r>
            <a:r>
              <a:rPr lang="en-US" altLang="en-US" sz="3000" b="1"/>
              <a:t> </a:t>
            </a:r>
            <a:r>
              <a:rPr lang="en-US" altLang="en-US" sz="300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Machines </a:t>
            </a:r>
            <a:r>
              <a:rPr lang="ja-JP" altLang="en-US" sz="2600"/>
              <a:t>“</a:t>
            </a:r>
            <a:r>
              <a:rPr lang="en-US" altLang="ja-JP" sz="2600"/>
              <a:t>enlisted</a:t>
            </a:r>
            <a:r>
              <a:rPr lang="ja-JP" altLang="en-US" sz="2600"/>
              <a:t>”</a:t>
            </a:r>
            <a:r>
              <a:rPr lang="en-US" altLang="ja-JP" sz="2600"/>
              <a:t> with infection vectors like worms (last lecture)</a:t>
            </a:r>
            <a:br>
              <a:rPr lang="en-US" altLang="ja-JP" sz="2600"/>
            </a:br>
            <a:endParaRPr lang="en-US" altLang="ja-JP" sz="2600"/>
          </a:p>
          <a:p>
            <a:pPr>
              <a:lnSpc>
                <a:spcPct val="80000"/>
              </a:lnSpc>
            </a:pPr>
            <a:r>
              <a:rPr lang="en-US" altLang="en-US" sz="3000"/>
              <a:t>Available for </a:t>
            </a:r>
            <a:r>
              <a:rPr lang="en-US" altLang="en-US" sz="3000" b="1">
                <a:solidFill>
                  <a:srgbClr val="FF3300"/>
                </a:solidFill>
              </a:rPr>
              <a:t>simultaneous control</a:t>
            </a:r>
            <a:r>
              <a:rPr lang="en-US" altLang="en-US" sz="3000"/>
              <a:t> 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EFE07D-B1D5-1343-BC74-5438F4A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050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Defenses: Monitoring and Takedown</a:t>
            </a:r>
          </a:p>
        </p:txBody>
      </p:sp>
    </p:spTree>
    <p:extLst>
      <p:ext uri="{BB962C8B-B14F-4D97-AF65-F5344CB8AC3E}">
        <p14:creationId xmlns:p14="http://schemas.microsoft.com/office/powerpoint/2010/main" val="68365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Network Intrusion Detection Systems (</a:t>
            </a:r>
            <a:r>
              <a:rPr lang="en-US" altLang="en-US" sz="2400" i="1"/>
              <a:t>e.g.,</a:t>
            </a:r>
            <a:r>
              <a:rPr lang="en-US" altLang="en-US" sz="2400"/>
              <a:t> Snort)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Signature:</a:t>
            </a:r>
            <a:r>
              <a:rPr lang="en-US" altLang="en-US" sz="2000"/>
              <a:t> alert tcp any any -&gt; any any (msg:"Agobot/Phatbot Infection Successful"; flow:established; content:"221 </a:t>
            </a:r>
          </a:p>
          <a:p>
            <a:pPr lvl="1"/>
            <a:endParaRPr lang="en-US" altLang="en-US" sz="2000"/>
          </a:p>
          <a:p>
            <a:r>
              <a:rPr lang="en-US" altLang="en-US" sz="2400" b="1">
                <a:solidFill>
                  <a:srgbClr val="FF3300"/>
                </a:solidFill>
              </a:rPr>
              <a:t>Honetpots/Honeynets: </a:t>
            </a:r>
            <a:r>
              <a:rPr lang="en-US" altLang="en-US" sz="2400"/>
              <a:t>gather information</a:t>
            </a:r>
            <a:endParaRPr lang="en-US" altLang="en-US" sz="2400" b="1">
              <a:solidFill>
                <a:srgbClr val="FF3300"/>
              </a:solidFill>
            </a:endParaRPr>
          </a:p>
          <a:p>
            <a:pPr lvl="1"/>
            <a:r>
              <a:rPr lang="en-US" altLang="en-US" sz="2000"/>
              <a:t>Run unpatched version of Windows</a:t>
            </a:r>
          </a:p>
          <a:p>
            <a:pPr lvl="1"/>
            <a:r>
              <a:rPr lang="en-US" altLang="en-US" sz="2000"/>
              <a:t>Usually infected within 10 minutes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binary</a:t>
            </a:r>
            <a:r>
              <a:rPr lang="en-US" altLang="en-US" sz="2000" b="1"/>
              <a:t> </a:t>
            </a:r>
          </a:p>
          <a:p>
            <a:pPr lvl="2"/>
            <a:r>
              <a:rPr lang="en-US" altLang="en-US"/>
              <a:t>determine scanning patterns, etc.</a:t>
            </a:r>
            <a:endParaRPr lang="en-US" altLang="en-US" b="1"/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network traffic</a:t>
            </a:r>
          </a:p>
          <a:p>
            <a:pPr lvl="2"/>
            <a:r>
              <a:rPr lang="en-US" altLang="en-US"/>
              <a:t>Locate identity of command and control, other bots, etc.</a:t>
            </a:r>
          </a:p>
          <a:p>
            <a:pPr lvl="2"/>
            <a:endParaRPr lang="en-US" altLang="en-US" sz="16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“Internet Motion Sensor”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process </a:t>
            </a:r>
          </a:p>
          <a:p>
            <a:pPr lvl="1"/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DNS behavior</a:t>
            </a:r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00" y="1790700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83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5435600" y="3771900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7315200" y="3771900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3505200" y="3771900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764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57689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9800" y="1308100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1244601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1524000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203701" y="2146300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21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6704" y="1635498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19600" y="2349500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61499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2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2360" y="5733905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7939" y="4020828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89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botnets</a:t>
            </a:r>
          </a:p>
          <a:p>
            <a:endParaRPr lang="en-US" dirty="0"/>
          </a:p>
          <a:p>
            <a:r>
              <a:rPr lang="en-US" dirty="0"/>
              <a:t>Explore advanced supervised learning techniques for attack detection: spam, botnet, </a:t>
            </a:r>
            <a:r>
              <a:rPr lang="en-US"/>
              <a:t>phishing detection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 how supervised machine learning can be applied to cyberattack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8808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challenge: How to find useful features?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agility</a:t>
            </a:r>
          </a:p>
          <a:p>
            <a:pPr lvl="1"/>
            <a:r>
              <a:rPr lang="en-US" dirty="0"/>
              <a:t>Sending agility</a:t>
            </a:r>
          </a:p>
          <a:p>
            <a:pPr lvl="2"/>
            <a:r>
              <a:rPr lang="en-US" sz="2000" dirty="0"/>
              <a:t>Botnets to acquire IP dynamics</a:t>
            </a:r>
          </a:p>
          <a:p>
            <a:pPr lvl="2"/>
            <a:r>
              <a:rPr lang="en-US" sz="2000" dirty="0"/>
              <a:t>750K spam emails found from hacked fridges and TVs</a:t>
            </a:r>
            <a:r>
              <a:rPr lang="en-US" dirty="0"/>
              <a:t> </a:t>
            </a:r>
            <a:r>
              <a:rPr lang="en-US" sz="1600" dirty="0"/>
              <a:t>(reported Jan 2014)</a:t>
            </a:r>
          </a:p>
          <a:p>
            <a:pPr lvl="1"/>
            <a:r>
              <a:rPr lang="en-US" dirty="0"/>
              <a:t>Hosting agility</a:t>
            </a:r>
          </a:p>
          <a:p>
            <a:pPr lvl="2"/>
            <a:r>
              <a:rPr lang="en-US" sz="2000" dirty="0"/>
              <a:t>Embedded URLs to direct to spam-advertised sites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Naming agility</a:t>
            </a:r>
          </a:p>
          <a:p>
            <a:pPr lvl="2"/>
            <a:r>
              <a:rPr lang="en-US" sz="2000" dirty="0"/>
              <a:t>New domains registered to evade blacklisting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challenge: How to make decision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Large scale of data</a:t>
            </a:r>
          </a:p>
          <a:p>
            <a:pPr lvl="1"/>
            <a:r>
              <a:rPr lang="en-US" dirty="0"/>
              <a:t>Email service</a:t>
            </a:r>
          </a:p>
          <a:p>
            <a:pPr lvl="2"/>
            <a:r>
              <a:rPr lang="en-US" sz="2000" dirty="0"/>
              <a:t>Thousands of email addresses in an enterprise-like network</a:t>
            </a:r>
          </a:p>
          <a:p>
            <a:pPr lvl="2"/>
            <a:r>
              <a:rPr lang="en-US" sz="2000" dirty="0"/>
              <a:t>About 150 billion emails worldwide per day </a:t>
            </a:r>
            <a:r>
              <a:rPr lang="en-US" sz="1600" dirty="0"/>
              <a:t>(source: Internet live stats)</a:t>
            </a:r>
          </a:p>
          <a:p>
            <a:pPr lvl="1"/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2"/>
            <a:r>
              <a:rPr lang="en-US" sz="2000" dirty="0"/>
              <a:t>Billions of DNS queries at top-level </a:t>
            </a:r>
            <a:r>
              <a:rPr lang="en-US" sz="2000" dirty="0" err="1"/>
              <a:t>nameservers</a:t>
            </a:r>
            <a:r>
              <a:rPr lang="en-US" sz="2000" dirty="0"/>
              <a:t> per day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09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572001" y="228600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2895601" y="388620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048000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324600" y="2209800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748863" y="3344748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010401" y="2293938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419600" y="3581400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7924801" y="386511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3048001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447800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700" y="16637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22465" y="6064237"/>
            <a:ext cx="7814203" cy="50589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240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942</Words>
  <Application>Microsoft Macintosh PowerPoint</Application>
  <PresentationFormat>Widescreen</PresentationFormat>
  <Paragraphs>240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Garamond Pro</vt:lpstr>
      <vt:lpstr>Arial</vt:lpstr>
      <vt:lpstr>Calibri</vt:lpstr>
      <vt:lpstr>MV Boli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Spam-related activity</vt:lpstr>
      <vt:lpstr>1st challenge: How to find useful features?</vt:lpstr>
      <vt:lpstr>2nd challenge: How to make decision quickly?</vt:lpstr>
      <vt:lpstr>Feature example: geodesic distance</vt:lpstr>
      <vt:lpstr>Distribution of geodesic distance</vt:lpstr>
      <vt:lpstr>Network-level features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BOTNETS</vt:lpstr>
      <vt:lpstr>Botnets</vt:lpstr>
      <vt:lpstr>Defenses: Monitoring and Takedown</vt:lpstr>
      <vt:lpstr>Early Days: IRC-Based Monitoring</vt:lpstr>
      <vt:lpstr>Botnet Detection and Tracking</vt:lpstr>
      <vt:lpstr>Using DNS Traffic to Find Controllers</vt:lpstr>
      <vt:lpstr>DNS Monitoring</vt:lpstr>
      <vt:lpstr>Monitoring DNS lookups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37</cp:revision>
  <dcterms:created xsi:type="dcterms:W3CDTF">2020-10-19T14:29:47Z</dcterms:created>
  <dcterms:modified xsi:type="dcterms:W3CDTF">2020-11-30T15:51:06Z</dcterms:modified>
</cp:coreProperties>
</file>