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31"/>
  </p:notesMasterIdLst>
  <p:sldIdLst>
    <p:sldId id="2602" r:id="rId3"/>
    <p:sldId id="330" r:id="rId4"/>
    <p:sldId id="2608" r:id="rId5"/>
    <p:sldId id="2609" r:id="rId6"/>
    <p:sldId id="30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9" r:id="rId23"/>
    <p:sldId id="265" r:id="rId24"/>
    <p:sldId id="295" r:id="rId25"/>
    <p:sldId id="300" r:id="rId26"/>
    <p:sldId id="304" r:id="rId27"/>
    <p:sldId id="305" r:id="rId28"/>
    <p:sldId id="259" r:id="rId29"/>
    <p:sldId id="261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664AE6A-10CE-3245-B469-6FB2B01DAF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5854D-4A73-5147-91A5-3CAF8950937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09AA0CE-E0DC-204E-9EC8-B2A657517C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CBA3FA5-3191-F547-AA0E-1F368A182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38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361E58-F524-814C-B20A-2F3F5EFC8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724EA-E251-3749-882B-CEFE3FF1303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06691EC7-C3CD-5243-9211-28E66DE102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AEAE61A-F2FF-544E-8C59-096A6E797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Recall that each principal component captures the maximum remainng energy in the data.</a:t>
            </a:r>
          </a:p>
          <a:p>
            <a:r>
              <a:rPr lang="en-US" altLang="en-US"/>
              <a:t>Therefore by inspecting how much energy is captured y each pc, we can gauge the true dimension of the OD flows.</a:t>
            </a:r>
          </a:p>
          <a:p>
            <a:r>
              <a:rPr lang="en-US" altLang="en-US"/>
              <a:t>Here, on the xaxis are the principalc omponents.</a:t>
            </a:r>
          </a:p>
          <a:p>
            <a:r>
              <a:rPr lang="en-US" altLang="en-US"/>
              <a:t>On the yaxis, the energy captured by them.</a:t>
            </a:r>
          </a:p>
          <a:p>
            <a:endParaRPr lang="en-US" altLang="en-US"/>
          </a:p>
          <a:p>
            <a:r>
              <a:rPr lang="en-US" altLang="en-US"/>
              <a:t>Whats surprising here is that evevn though there are so many od flows with such varied structure,  about 10  dimensions capture all the energy of the data.</a:t>
            </a:r>
          </a:p>
        </p:txBody>
      </p:sp>
    </p:spTree>
    <p:extLst>
      <p:ext uri="{BB962C8B-B14F-4D97-AF65-F5344CB8AC3E}">
        <p14:creationId xmlns:p14="http://schemas.microsoft.com/office/powerpoint/2010/main" val="183401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37308-E9F1-ED44-A939-1AB6F139D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94767-BC8E-E544-BBF4-F579B1C8988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AB5D8B55-D425-F54A-902F-5538B1CAE4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7820E-28EC-3646-BD11-51A107126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Transition:  What do these common features or eigenflows look like?</a:t>
            </a:r>
          </a:p>
        </p:txBody>
      </p:sp>
    </p:spTree>
    <p:extLst>
      <p:ext uri="{BB962C8B-B14F-4D97-AF65-F5344CB8AC3E}">
        <p14:creationId xmlns:p14="http://schemas.microsoft.com/office/powerpoint/2010/main" val="1254642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255C8C-3864-BB4D-81E5-06EB609A9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7D44-3820-7E48-8664-37562CA2A66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F3A8F76-10C0-1841-A9C1-1740171AC5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D614BEE-B796-8343-85D4-B8E8D153D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But, even though there are hundreds of links, each with their own varied structure,  there is a case to be made that link traffic really can be well described by fewer dimensions. </a:t>
            </a:r>
          </a:p>
          <a:p>
            <a:endParaRPr lang="en-US" altLang="en-US"/>
          </a:p>
          <a:p>
            <a:r>
              <a:rPr lang="en-US" altLang="en-US"/>
              <a:t>Two reasons</a:t>
            </a:r>
          </a:p>
          <a:p>
            <a:endParaRPr lang="en-US" altLang="en-US"/>
          </a:p>
          <a:p>
            <a:r>
              <a:rPr lang="en-US" altLang="en-US"/>
              <a:t>  1) flows induced correlation.</a:t>
            </a:r>
          </a:p>
          <a:p>
            <a:r>
              <a:rPr lang="en-US" altLang="en-US"/>
              <a:t>  2) OD flows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49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5F8C94-04DD-5C48-878A-C731B5538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43CAF-97EB-7545-8E94-A7C6F148EF5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6D5BB067-4717-5B4C-B78B-7943F45943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78CF679-71FF-8947-855C-AED4EFFB7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Here is an example of eigenflows.  After visually inspecting the set of all eigenflows, three clear patterns emerged.  </a:t>
            </a:r>
          </a:p>
          <a:p>
            <a:endParaRPr lang="en-US" altLang="en-US"/>
          </a:p>
          <a:p>
            <a:r>
              <a:rPr lang="en-US" altLang="en-US"/>
              <a:t>We have some eigenflows here that are periodic.</a:t>
            </a:r>
          </a:p>
          <a:p>
            <a:r>
              <a:rPr lang="en-US" altLang="en-US"/>
              <a:t>Some that have sharp sikes.</a:t>
            </a:r>
          </a:p>
          <a:p>
            <a:r>
              <a:rPr lang="en-US" altLang="en-US"/>
              <a:t>And these look roughly like noise.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870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62DF52-E35D-1247-82FF-A13E882A0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C6195-DFF0-E14F-85D7-C3CAE0B5832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C70B373-15A3-4540-B0F4-C63873099E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C4D15BD-5A4C-D040-ADB9-3F91E3322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Our work begins with the observation that the problems I just  mentioned are all really special cases of the more basic and general question:  is my network experiencing an unusual condition.</a:t>
            </a:r>
          </a:p>
          <a:p>
            <a:endParaRPr lang="en-US" altLang="en-US"/>
          </a:p>
          <a:p>
            <a:r>
              <a:rPr lang="en-US" altLang="en-US"/>
              <a:t>This is a pretty broad and difficult question and so to answer it, we separated it into 3-steps:</a:t>
            </a:r>
          </a:p>
          <a:p>
            <a:r>
              <a:rPr lang="en-US" altLang="en-US"/>
              <a:t>The first step is to detect when something has gone wrong.  </a:t>
            </a:r>
          </a:p>
          <a:p>
            <a:r>
              <a:rPr lang="en-US" altLang="en-US"/>
              <a:t>The next step is to identify what exactly it is,  perhaps an attack or an outage.  </a:t>
            </a:r>
          </a:p>
          <a:p>
            <a:r>
              <a:rPr lang="en-US" altLang="en-US"/>
              <a:t>And the final step is to quantify its impact, and if its great, to alert operators so that the necessary mitigation steps can be taken.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22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60F5C7-EC24-3547-8D9A-7CF16DF86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7630-B0EC-1544-8640-BDE175AF482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A43BCED-66AA-0341-AFC8-D2CBE063AC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6CAD27-3384-1E4F-BE3A-5C142B538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40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DC5CB5-9197-5A4A-8A02-965BBDC63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4B4F4-53EB-704B-BF51-C0726866C93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0C73F67-9C48-A04B-B43B-5ADC0FF29D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0FFED3D-266A-8149-97A7-4E518F716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81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D73026-E1F7-8A4B-AA3E-518295329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A8569-F03D-F840-B21F-505ACEBAF60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0F9A667-4078-9C4F-9750-E537B4EF99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B93AACB-3B5F-6246-ACA7-4572B5D35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OD flows account for routing and link failures. A fundamental primitive to study</a:t>
            </a:r>
          </a:p>
          <a:p>
            <a:r>
              <a:rPr lang="en-US" altLang="en-US"/>
              <a:t>MARK:  I will replace that cartoon plot with a real data plot.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9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CF2BC1A-37D1-6B40-ABBD-564275859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8C4F2-D5CB-4242-BED4-FC03136ACAB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0CE1D155-AD3D-5D49-BE88-994922A427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FEA20D5-1A0C-1B4D-B3DD-FCC7C8A80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Our work is the first to study the properties of OD flows.  We collect data from two backbone networks, the European portion of the Sprint Tier-1 backbone network and the Abilene backbone network.    We then use a technique called Principal Component Analysis to understand the structure of OD flows.</a:t>
            </a:r>
          </a:p>
          <a:p>
            <a:endParaRPr lang="en-US" altLang="en-US"/>
          </a:p>
          <a:p>
            <a:r>
              <a:rPr lang="en-US" altLang="en-US"/>
              <a:t>To give some intuition here, our general strategy is to take the set of all OD flows from a network and decompose it systematically into a smaller set of primitive features, which are easier to understand.  And then, armed with an understanding of these features, to re-assemble all the OD flows.   Such a methodology can actually yield significant insight into the structure of all OD flows, which number in the hundreds.  </a:t>
            </a:r>
          </a:p>
        </p:txBody>
      </p:sp>
    </p:spTree>
    <p:extLst>
      <p:ext uri="{BB962C8B-B14F-4D97-AF65-F5344CB8AC3E}">
        <p14:creationId xmlns:p14="http://schemas.microsoft.com/office/powerpoint/2010/main" val="1360180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9FA4A3-0409-FD46-BCD9-6C8FB918B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C6543-6267-C84A-AFCE-251112563CD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741A574-2C8A-F141-A20E-67AE269CBF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ADA34D1-7DCC-6247-B55A-BAA0B7BD7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So having done all this data processing, here are example of some sample OD flows.    </a:t>
            </a:r>
          </a:p>
        </p:txBody>
      </p:sp>
    </p:spTree>
    <p:extLst>
      <p:ext uri="{BB962C8B-B14F-4D97-AF65-F5344CB8AC3E}">
        <p14:creationId xmlns:p14="http://schemas.microsoft.com/office/powerpoint/2010/main" val="163433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89491E-193D-BA46-882E-5948CFF6D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45889-CA4F-C646-A523-36CE2ECD304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D467EC3-0A41-4A44-B460-B95E83EE0B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C391AFB-F5D0-F84F-B1F3-1D6CC1388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netflow</a:t>
            </a:r>
          </a:p>
        </p:txBody>
      </p:sp>
    </p:spTree>
    <p:extLst>
      <p:ext uri="{BB962C8B-B14F-4D97-AF65-F5344CB8AC3E}">
        <p14:creationId xmlns:p14="http://schemas.microsoft.com/office/powerpoint/2010/main" val="153098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B678BC-1D46-684D-9352-663472F32A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E5C85-5F39-6A43-AC29-702644E0178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6C8B125-56C8-9248-B3EE-A4C81DAB75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908B5B2-A6B1-894D-95D4-1DED1486A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At its heart PCA is a coordinate transformation method, best shown by an example.</a:t>
            </a:r>
          </a:p>
          <a:p>
            <a:endParaRPr lang="en-US" altLang="en-US"/>
          </a:p>
          <a:p>
            <a:r>
              <a:rPr lang="en-US" altLang="en-US"/>
              <a:t>On the left we have some data in their original axis representation, an XY axis.   The data is a set of correlated rv as defined by this ellipse here.</a:t>
            </a:r>
          </a:p>
          <a:p>
            <a:r>
              <a:rPr lang="en-US" altLang="en-US"/>
              <a:t>PCA works by finding a new set of axis to describe this data, called the pc axis.</a:t>
            </a:r>
          </a:p>
          <a:p>
            <a:endParaRPr lang="en-US" altLang="en-US"/>
          </a:p>
          <a:p>
            <a:r>
              <a:rPr lang="en-US" altLang="en-US"/>
              <a:t>These axis have two special properties:</a:t>
            </a:r>
          </a:p>
          <a:p>
            <a:r>
              <a:rPr lang="en-US" altLang="en-US"/>
              <a:t>First, each PC axis captured the max energy in the data.  And second, they are orthogonal to each other. </a:t>
            </a:r>
          </a:p>
          <a:p>
            <a:r>
              <a:rPr lang="en-US" altLang="en-US"/>
              <a:t>Ex, PC1 here basically amounts to a linear regression of the 2d data. </a:t>
            </a:r>
          </a:p>
          <a:p>
            <a:endParaRPr lang="en-US" altLang="en-US"/>
          </a:p>
          <a:p>
            <a:r>
              <a:rPr lang="en-US" altLang="en-US"/>
              <a:t>Once these axis are formed, each ponit x1 x2 in the original data can be now described in the new coordinate space, formed by the pc axis, as u1 u2.</a:t>
            </a:r>
          </a:p>
          <a:p>
            <a:endParaRPr lang="en-US" altLang="en-US"/>
          </a:p>
          <a:p>
            <a:r>
              <a:rPr lang="en-US" altLang="en-US"/>
              <a:t>All we’ve done therefore is to find a new set of axis and map the original data in the new axis. </a:t>
            </a:r>
          </a:p>
        </p:txBody>
      </p:sp>
    </p:spTree>
    <p:extLst>
      <p:ext uri="{BB962C8B-B14F-4D97-AF65-F5344CB8AC3E}">
        <p14:creationId xmlns:p14="http://schemas.microsoft.com/office/powerpoint/2010/main" val="81748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06CF7E-DE24-1A45-8F1D-8A3157CCA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7009B-E292-E243-9147-E4C99431049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C9F1298E-5288-2047-944F-900473A610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0D70C97-7CBD-B842-92AB-D8DD06D90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Generalizinig this to OD flows is as follows.</a:t>
            </a:r>
          </a:p>
          <a:p>
            <a:endParaRPr lang="en-US" altLang="en-US"/>
          </a:p>
          <a:p>
            <a:r>
              <a:rPr lang="en-US" altLang="en-US"/>
              <a:t>Each PC captures the maximum energy in the data.</a:t>
            </a:r>
          </a:p>
          <a:p>
            <a:r>
              <a:rPr lang="en-US" altLang="en-US"/>
              <a:t>In this way, the PCs are ordered by the amount of energy they capture.</a:t>
            </a:r>
          </a:p>
          <a:p>
            <a:endParaRPr lang="en-US" altLang="en-US"/>
          </a:p>
          <a:p>
            <a:r>
              <a:rPr lang="en-US" altLang="en-US"/>
              <a:t>The transformed points, the u1 u2 in the last slide, are what we call eigenflows now.  Each eigenflow is a mapping of the OD flows onto a PC.  Therefore, each eigenflow is a timeseries that captures a trend common across all OD flows.</a:t>
            </a:r>
          </a:p>
          <a:p>
            <a:endParaRPr lang="en-US" altLang="en-US"/>
          </a:p>
          <a:p>
            <a:r>
              <a:rPr lang="en-US" altLang="en-US"/>
              <a:t>Because the PCs are ordered by their energy,  the eigenflows are also ordered by importance – from the trend that’s most common to the trend that is least common in all the OD flows.</a:t>
            </a:r>
          </a:p>
        </p:txBody>
      </p:sp>
    </p:spTree>
    <p:extLst>
      <p:ext uri="{BB962C8B-B14F-4D97-AF65-F5344CB8AC3E}">
        <p14:creationId xmlns:p14="http://schemas.microsoft.com/office/powerpoint/2010/main" val="30350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7C0C-951E-AF43-BBB9-C0C282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58A03-60FA-584B-BF38-DE9DB7406C7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96FBC-92C3-8745-9A5B-FBCFB74A789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A8620-8524-004D-A476-C20CC7C4482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CF027C-C5FA-2344-A3FA-92922119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F16100-F586-FA45-A594-CCF05889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6DCCC6-704C-BE47-9757-90DFD6EF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F917B7DD-23CF-0745-9C10-12393B92C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29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F1E1-661A-DE41-BAC3-96361AF2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4E87-6FF5-5B49-976A-7B669852229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B14F6-64AA-3B4E-9573-6E039D811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811F4-A5BE-A745-BE85-0238640F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563FB-37F2-4A4E-80EF-5F57646F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DFE3D-71C4-EA46-83D2-531C7424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58146E3D-125B-774F-9A5F-8CC872B190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674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1DC-2328-E040-BAAD-37A35D7F37AF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C84C-B207-284B-8491-5183D7D207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D5250-4225-5C47-A5B3-8EFB2AE93F0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A779CE-2188-2B40-B8DD-E719EFF3404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6BDD7-B5ED-D44B-AADF-DE80B8D43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8FF36-C417-5F40-B1E0-A4F890F9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7926A-3A73-674A-A038-E9E06C70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D9DE7-042B-D041-AE17-F180DA5E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E1F33BAD-3250-CE46-97FD-49A0D3243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161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511B-1659-2B4C-886C-AA428C48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9034-030A-BC43-AF46-7AA53ACA4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3839A-C5B6-A046-B639-A3A68C3AC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9038B-A9C7-3442-AB9D-246FE0C6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6746D-5DB0-6540-9A0F-9399C441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DB172-9252-344D-8367-0E9F562E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63473-A3DB-CB41-ACED-61EA061CE3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37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A13F-C88C-DA44-AFA0-532B1061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0BFF-EB6F-E547-A672-7062C7237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057F-0BAC-C444-B9C6-62B5E7F3FCD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D240AC-AD90-4E45-A64B-46E641DCFA5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CBDAD7-F05F-F645-9E4A-1FE378EE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0B7F00-4405-F045-825F-8FA1A1BF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FC6DFA-7D0E-AB49-B8B4-C79A4B19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541EBDE7-0C88-9C4D-B2FC-180ADBF98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5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 for 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Network Anomaly Detection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782B496-800D-2845-A581-F249E2E3B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Analyze OD Flows?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8FD6E2-8E0D-0B4B-9A23-27D5A44FF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Even more OD flows than links</a:t>
            </a:r>
          </a:p>
          <a:p>
            <a:endParaRPr lang="en-US" altLang="en-US">
              <a:sym typeface="Wingdings" pitchFamily="2" charset="2"/>
            </a:endParaRPr>
          </a:p>
          <a:p>
            <a:r>
              <a:rPr lang="en-US" altLang="en-US">
                <a:sym typeface="Wingdings" pitchFamily="2" charset="2"/>
              </a:rPr>
              <a:t>Still a high dimensional, multivariate timeseries</a:t>
            </a:r>
          </a:p>
          <a:p>
            <a:pPr>
              <a:buFontTx/>
              <a:buNone/>
            </a:pPr>
            <a:endParaRPr lang="en-US" altLang="en-US">
              <a:sym typeface="Wingdings" pitchFamily="2" charset="2"/>
            </a:endParaRPr>
          </a:p>
          <a:p>
            <a:r>
              <a:rPr lang="en-US" altLang="en-US">
                <a:sym typeface="Wingdings" pitchFamily="2" charset="2"/>
              </a:rPr>
              <a:t>How do we extract meaning from this high dimensional structure in a systematic manner?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7CE4E-0B1F-5F48-A517-E82D1B0C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7464-A071-4242-A372-4FEA5CDC043D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41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B8EF130-9EA1-6A45-BFB7-D4D2AC8E5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Dimensionality Reduction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6955784-71F1-D24E-85B9-F7331AEF3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Look for good </a:t>
            </a:r>
            <a:r>
              <a:rPr lang="en-US" altLang="en-US" i="1"/>
              <a:t>low-dimensional </a:t>
            </a:r>
            <a:r>
              <a:rPr lang="en-US" altLang="en-US"/>
              <a:t>representations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high-dimensional structure can be explained by a small number of independent variables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 commonly used technique: </a:t>
            </a:r>
            <a:br>
              <a:rPr lang="en-US" altLang="en-US"/>
            </a:br>
            <a:r>
              <a:rPr lang="en-US" altLang="en-US" i="1"/>
              <a:t>Principal Component Analysis </a:t>
            </a:r>
            <a:r>
              <a:rPr lang="en-US" altLang="en-US"/>
              <a:t>(PCA)</a:t>
            </a:r>
            <a:br>
              <a:rPr lang="en-US" altLang="en-US"/>
            </a:br>
            <a:r>
              <a:rPr lang="en-US" altLang="en-US" sz="2000"/>
              <a:t>(aka KL-Transform,  SVD, …)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597B-BC9F-3443-B0C4-F8C45B30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D9D9-CE0C-284A-BF7B-BC1431338A6A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64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283F914-4957-B944-9E3D-599F210EB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8AB635E-6F29-764D-8499-1B07153C4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Measure complete sets of OD flow timeseries from two backbone networks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Use PCA to understand their structure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Decompose OD flows into simpler features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Characterize individual features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Reconstruct OD flows as sum of features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Call this </a:t>
            </a:r>
            <a:r>
              <a:rPr lang="en-US" altLang="en-US" i="1"/>
              <a:t>structural analysis</a:t>
            </a:r>
            <a:endParaRPr lang="en-US" altLang="en-US" sz="3200" i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F32E3D8-DE68-A942-8D2C-89DBE9F3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533-DC42-7841-A0B4-65E8E0BA45AB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87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48790ED-7393-0A4A-8C81-39CA65020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 OD Flows</a:t>
            </a:r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9C21982D-A951-1044-9153-AA0479971C33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69" y="1543050"/>
            <a:ext cx="5174062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909785DD-7425-D646-8751-F061A217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DE1-50D8-4E46-AC6F-0C003E0D9FBC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B437F0E7-2FF0-E74A-AF04-A210C6BC5542}"/>
              </a:ext>
            </a:extLst>
          </p:cNvPr>
          <p:cNvPicPr>
            <a:picLocks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20775"/>
            <a:ext cx="1858963" cy="1493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5541" name="Picture 5">
            <a:extLst>
              <a:ext uri="{FF2B5EF4-FFF2-40B4-BE49-F238E27FC236}">
                <a16:creationId xmlns:a16="http://schemas.microsoft.com/office/drawing/2014/main" id="{D448E91B-A119-9346-9712-560663606C54}"/>
              </a:ext>
            </a:extLst>
          </p:cNvPr>
          <p:cNvPicPr>
            <a:picLocks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92400"/>
            <a:ext cx="1820863" cy="1493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5543" name="Picture 7">
            <a:extLst>
              <a:ext uri="{FF2B5EF4-FFF2-40B4-BE49-F238E27FC236}">
                <a16:creationId xmlns:a16="http://schemas.microsoft.com/office/drawing/2014/main" id="{01362CB3-AB4F-C84B-84B6-C600202B3C17}"/>
              </a:ext>
            </a:extLst>
          </p:cNvPr>
          <p:cNvPicPr>
            <a:picLocks noGrp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92400"/>
            <a:ext cx="1858963" cy="1493838"/>
          </a:xfrm>
          <a:ln/>
        </p:spPr>
      </p:pic>
      <p:sp>
        <p:nvSpPr>
          <p:cNvPr id="65542" name="Rectangle 6">
            <a:extLst>
              <a:ext uri="{FF2B5EF4-FFF2-40B4-BE49-F238E27FC236}">
                <a16:creationId xmlns:a16="http://schemas.microsoft.com/office/drawing/2014/main" id="{EDF8E46C-87EA-F64E-AB14-3821FCE2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9" y="6096000"/>
            <a:ext cx="66198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</a:rPr>
              <a:t>Some have visible structure, some less so</a:t>
            </a:r>
            <a:r>
              <a:rPr lang="en-US" altLang="en-US" sz="2400" b="1" i="1">
                <a:solidFill>
                  <a:srgbClr val="FF0000"/>
                </a:solidFill>
              </a:rPr>
              <a:t>…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pic>
        <p:nvPicPr>
          <p:cNvPr id="65544" name="Picture 8">
            <a:extLst>
              <a:ext uri="{FF2B5EF4-FFF2-40B4-BE49-F238E27FC236}">
                <a16:creationId xmlns:a16="http://schemas.microsoft.com/office/drawing/2014/main" id="{8AAB0AD6-0607-054F-853F-73ACDA829B26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6" y="1106489"/>
            <a:ext cx="1858963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9">
            <a:extLst>
              <a:ext uri="{FF2B5EF4-FFF2-40B4-BE49-F238E27FC236}">
                <a16:creationId xmlns:a16="http://schemas.microsoft.com/office/drawing/2014/main" id="{97B5D2C9-F161-9747-92EB-FDCE489CCEA3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63" y="2692400"/>
            <a:ext cx="182086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0">
            <a:extLst>
              <a:ext uri="{FF2B5EF4-FFF2-40B4-BE49-F238E27FC236}">
                <a16:creationId xmlns:a16="http://schemas.microsoft.com/office/drawing/2014/main" id="{ACB1FB66-9151-294E-96F5-3479C9DACCE8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3" y="4289425"/>
            <a:ext cx="188595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7" name="Picture 11">
            <a:extLst>
              <a:ext uri="{FF2B5EF4-FFF2-40B4-BE49-F238E27FC236}">
                <a16:creationId xmlns:a16="http://schemas.microsoft.com/office/drawing/2014/main" id="{59E13E3D-97CD-7E4F-8E28-9E4EC1B9A37F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2701925"/>
            <a:ext cx="185896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8" name="Picture 12">
            <a:extLst>
              <a:ext uri="{FF2B5EF4-FFF2-40B4-BE49-F238E27FC236}">
                <a16:creationId xmlns:a16="http://schemas.microsoft.com/office/drawing/2014/main" id="{6137379D-E030-F34D-88CC-4B26ACC89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6" y="4273550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9" name="Picture 13">
            <a:extLst>
              <a:ext uri="{FF2B5EF4-FFF2-40B4-BE49-F238E27FC236}">
                <a16:creationId xmlns:a16="http://schemas.microsoft.com/office/drawing/2014/main" id="{BA3F7F6F-D102-0743-AB81-B5BBE94BD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4287839"/>
            <a:ext cx="1858962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50" name="Picture 14">
            <a:extLst>
              <a:ext uri="{FF2B5EF4-FFF2-40B4-BE49-F238E27FC236}">
                <a16:creationId xmlns:a16="http://schemas.microsoft.com/office/drawing/2014/main" id="{91AC91A2-9CE9-F549-BCA4-DF309DD9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6" y="4279900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51" name="Picture 15">
            <a:extLst>
              <a:ext uri="{FF2B5EF4-FFF2-40B4-BE49-F238E27FC236}">
                <a16:creationId xmlns:a16="http://schemas.microsoft.com/office/drawing/2014/main" id="{5F307A96-1C36-8E4C-B3E3-55015EB2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6" y="1120775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6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1C54CC7-9AAF-0543-9BA2-DDEE6EF30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Structural Analysis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008F39F-7B6D-AF4C-A444-858263EB0D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Are there low dimensional representations for a set of OD flows?</a:t>
            </a:r>
          </a:p>
          <a:p>
            <a:endParaRPr lang="en-US" altLang="en-US" sz="2400"/>
          </a:p>
          <a:p>
            <a:r>
              <a:rPr lang="en-US" altLang="en-US" sz="2400"/>
              <a:t>Do OD flows share common features?</a:t>
            </a:r>
          </a:p>
          <a:p>
            <a:endParaRPr lang="en-US" altLang="en-US" sz="2400"/>
          </a:p>
          <a:p>
            <a:r>
              <a:rPr lang="en-US" altLang="en-US" sz="2400"/>
              <a:t>What do the features look like?</a:t>
            </a:r>
          </a:p>
          <a:p>
            <a:endParaRPr lang="en-US" altLang="en-US" sz="2400"/>
          </a:p>
          <a:p>
            <a:r>
              <a:rPr lang="en-US" altLang="en-US" sz="2400"/>
              <a:t>Can we get a high-level understanding of a set of OD flows in terms of these features?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DC17-AD02-2148-BB96-DE3E5209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CE6E-878B-8042-9C2D-4FB5217AF97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41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F732440D-12E0-B74E-8103-76B9B0719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Principal Component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7DF165-38F8-6148-A628-145F0F74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874258A7-6090-944E-AF62-7414B158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0E27-120C-3941-9113-79F34F3B3DE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9634" name="Line 2">
            <a:extLst>
              <a:ext uri="{FF2B5EF4-FFF2-40B4-BE49-F238E27FC236}">
                <a16:creationId xmlns:a16="http://schemas.microsoft.com/office/drawing/2014/main" id="{E7380A32-F612-DD48-B535-634AC8CA0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7032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73171055-8058-B243-924C-9327EC743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79412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F964C768-08E5-414C-987A-57375D60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chemeClr val="accent2"/>
                </a:solidFill>
              </a:rPr>
              <a:t>Coordinate transformation method</a:t>
            </a:r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34D30C73-2F2A-9E4A-9D0D-19EF89B77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175" y="3179764"/>
            <a:ext cx="0" cy="231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AD637D5E-A24E-0849-8C63-DA90E48F7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2176" y="5470526"/>
            <a:ext cx="2562225" cy="2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WordArt 8">
            <a:extLst>
              <a:ext uri="{FF2B5EF4-FFF2-40B4-BE49-F238E27FC236}">
                <a16:creationId xmlns:a16="http://schemas.microsoft.com/office/drawing/2014/main" id="{DB5BA4C1-CC2D-5247-BCE4-BC324BB4D8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10001" y="5546725"/>
            <a:ext cx="74613" cy="158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cs typeface="Arial" panose="020B0604020202020204" pitchFamily="34" charset="0"/>
              </a:rPr>
              <a:t>x1</a:t>
            </a:r>
          </a:p>
        </p:txBody>
      </p:sp>
      <p:sp>
        <p:nvSpPr>
          <p:cNvPr id="69641" name="WordArt 9">
            <a:extLst>
              <a:ext uri="{FF2B5EF4-FFF2-40B4-BE49-F238E27FC236}">
                <a16:creationId xmlns:a16="http://schemas.microsoft.com/office/drawing/2014/main" id="{5774705F-4499-604A-B688-E4406F113A5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1" y="3717925"/>
            <a:ext cx="74613" cy="158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cs typeface="Arial" panose="020B0604020202020204" pitchFamily="34" charset="0"/>
              </a:rPr>
              <a:t>x2</a:t>
            </a:r>
          </a:p>
        </p:txBody>
      </p:sp>
      <p:sp>
        <p:nvSpPr>
          <p:cNvPr id="69642" name="Oval 10">
            <a:extLst>
              <a:ext uri="{FF2B5EF4-FFF2-40B4-BE49-F238E27FC236}">
                <a16:creationId xmlns:a16="http://schemas.microsoft.com/office/drawing/2014/main" id="{93CE5996-B066-0640-907F-CF386C0AE4C9}"/>
              </a:ext>
            </a:extLst>
          </p:cNvPr>
          <p:cNvSpPr>
            <a:spLocks noChangeArrowheads="1"/>
          </p:cNvSpPr>
          <p:nvPr/>
        </p:nvSpPr>
        <p:spPr bwMode="auto">
          <a:xfrm rot="19478134">
            <a:off x="2620964" y="3854451"/>
            <a:ext cx="2001837" cy="9826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6F21B05D-8202-CE43-A0D3-C598FBCEFD64}"/>
              </a:ext>
            </a:extLst>
          </p:cNvPr>
          <p:cNvSpPr>
            <a:spLocks noChangeShapeType="1"/>
          </p:cNvSpPr>
          <p:nvPr/>
        </p:nvSpPr>
        <p:spPr bwMode="auto">
          <a:xfrm rot="19478134">
            <a:off x="2401888" y="4286250"/>
            <a:ext cx="2601912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Oval 12">
            <a:extLst>
              <a:ext uri="{FF2B5EF4-FFF2-40B4-BE49-F238E27FC236}">
                <a16:creationId xmlns:a16="http://schemas.microsoft.com/office/drawing/2014/main" id="{BBE500F3-B012-E342-9759-67186C1E35E4}"/>
              </a:ext>
            </a:extLst>
          </p:cNvPr>
          <p:cNvSpPr>
            <a:spLocks noChangeArrowheads="1"/>
          </p:cNvSpPr>
          <p:nvPr/>
        </p:nvSpPr>
        <p:spPr bwMode="auto">
          <a:xfrm rot="19478134">
            <a:off x="3759201" y="3802063"/>
            <a:ext cx="66675" cy="69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WordArt 13">
            <a:extLst>
              <a:ext uri="{FF2B5EF4-FFF2-40B4-BE49-F238E27FC236}">
                <a16:creationId xmlns:a16="http://schemas.microsoft.com/office/drawing/2014/main" id="{DB969DC6-E85A-D844-B6A2-3789243425D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478134">
            <a:off x="4016375" y="4124326"/>
            <a:ext cx="115888" cy="131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u1</a:t>
            </a:r>
          </a:p>
        </p:txBody>
      </p:sp>
      <p:sp>
        <p:nvSpPr>
          <p:cNvPr id="69646" name="WordArt 14">
            <a:extLst>
              <a:ext uri="{FF2B5EF4-FFF2-40B4-BE49-F238E27FC236}">
                <a16:creationId xmlns:a16="http://schemas.microsoft.com/office/drawing/2014/main" id="{8CF8BBD8-9400-8C4A-BBCB-D19A2D78BB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478134">
            <a:off x="3241676" y="4071938"/>
            <a:ext cx="117475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u2</a:t>
            </a:r>
          </a:p>
        </p:txBody>
      </p:sp>
      <p:sp>
        <p:nvSpPr>
          <p:cNvPr id="69647" name="WordArt 15">
            <a:extLst>
              <a:ext uri="{FF2B5EF4-FFF2-40B4-BE49-F238E27FC236}">
                <a16:creationId xmlns:a16="http://schemas.microsoft.com/office/drawing/2014/main" id="{8B442427-20CA-D145-B114-835B5D6D5EF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830763" y="3319463"/>
            <a:ext cx="207962" cy="139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PC1</a:t>
            </a:r>
          </a:p>
        </p:txBody>
      </p:sp>
      <p:sp>
        <p:nvSpPr>
          <p:cNvPr id="69648" name="WordArt 16">
            <a:extLst>
              <a:ext uri="{FF2B5EF4-FFF2-40B4-BE49-F238E27FC236}">
                <a16:creationId xmlns:a16="http://schemas.microsoft.com/office/drawing/2014/main" id="{F2993BE7-F2C9-3146-A52C-DC238642426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962275" y="3108325"/>
            <a:ext cx="209550" cy="139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PC2</a:t>
            </a:r>
          </a:p>
        </p:txBody>
      </p:sp>
      <p:sp>
        <p:nvSpPr>
          <p:cNvPr id="69649" name="Line 17">
            <a:extLst>
              <a:ext uri="{FF2B5EF4-FFF2-40B4-BE49-F238E27FC236}">
                <a16:creationId xmlns:a16="http://schemas.microsoft.com/office/drawing/2014/main" id="{6C2D429A-24F4-7646-817E-61E0095027CE}"/>
              </a:ext>
            </a:extLst>
          </p:cNvPr>
          <p:cNvSpPr>
            <a:spLocks noChangeShapeType="1"/>
          </p:cNvSpPr>
          <p:nvPr/>
        </p:nvSpPr>
        <p:spPr bwMode="auto">
          <a:xfrm rot="2010439">
            <a:off x="7380288" y="3032125"/>
            <a:ext cx="0" cy="1917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18">
            <a:extLst>
              <a:ext uri="{FF2B5EF4-FFF2-40B4-BE49-F238E27FC236}">
                <a16:creationId xmlns:a16="http://schemas.microsoft.com/office/drawing/2014/main" id="{900B32CC-7398-984A-B0FC-3C9DC325A44D}"/>
              </a:ext>
            </a:extLst>
          </p:cNvPr>
          <p:cNvSpPr>
            <a:spLocks noChangeShapeType="1"/>
          </p:cNvSpPr>
          <p:nvPr/>
        </p:nvSpPr>
        <p:spPr bwMode="auto">
          <a:xfrm rot="2010439">
            <a:off x="6642100" y="5461000"/>
            <a:ext cx="2438400" cy="190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WordArt 19">
            <a:extLst>
              <a:ext uri="{FF2B5EF4-FFF2-40B4-BE49-F238E27FC236}">
                <a16:creationId xmlns:a16="http://schemas.microsoft.com/office/drawing/2014/main" id="{B6E7061B-7D77-1545-9338-B3C3B2AEFAC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010439">
            <a:off x="8121650" y="5738813"/>
            <a:ext cx="69850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cs typeface="Arial" panose="020B0604020202020204" pitchFamily="34" charset="0"/>
              </a:rPr>
              <a:t>x1</a:t>
            </a:r>
          </a:p>
        </p:txBody>
      </p:sp>
      <p:sp>
        <p:nvSpPr>
          <p:cNvPr id="69652" name="WordArt 20">
            <a:extLst>
              <a:ext uri="{FF2B5EF4-FFF2-40B4-BE49-F238E27FC236}">
                <a16:creationId xmlns:a16="http://schemas.microsoft.com/office/drawing/2014/main" id="{D447FDDC-FCA4-544F-99B5-6AF545794C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010439">
            <a:off x="7423150" y="3533776"/>
            <a:ext cx="69850" cy="131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cs typeface="Arial" panose="020B0604020202020204" pitchFamily="34" charset="0"/>
              </a:rPr>
              <a:t>x2</a:t>
            </a:r>
          </a:p>
        </p:txBody>
      </p:sp>
      <p:sp>
        <p:nvSpPr>
          <p:cNvPr id="69653" name="Oval 21">
            <a:extLst>
              <a:ext uri="{FF2B5EF4-FFF2-40B4-BE49-F238E27FC236}">
                <a16:creationId xmlns:a16="http://schemas.microsoft.com/office/drawing/2014/main" id="{B5F5B667-8F6F-B644-8096-C9DE28851A89}"/>
              </a:ext>
            </a:extLst>
          </p:cNvPr>
          <p:cNvSpPr>
            <a:spLocks noChangeArrowheads="1"/>
          </p:cNvSpPr>
          <p:nvPr/>
        </p:nvSpPr>
        <p:spPr bwMode="auto">
          <a:xfrm rot="21488573">
            <a:off x="7570789" y="4341814"/>
            <a:ext cx="1862137" cy="8143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Line 22">
            <a:extLst>
              <a:ext uri="{FF2B5EF4-FFF2-40B4-BE49-F238E27FC236}">
                <a16:creationId xmlns:a16="http://schemas.microsoft.com/office/drawing/2014/main" id="{5267CE7C-49FC-C046-B048-474CD23B606C}"/>
              </a:ext>
            </a:extLst>
          </p:cNvPr>
          <p:cNvSpPr>
            <a:spLocks noChangeShapeType="1"/>
          </p:cNvSpPr>
          <p:nvPr/>
        </p:nvSpPr>
        <p:spPr bwMode="auto">
          <a:xfrm rot="21488573">
            <a:off x="8499475" y="3760788"/>
            <a:ext cx="0" cy="18605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3">
            <a:extLst>
              <a:ext uri="{FF2B5EF4-FFF2-40B4-BE49-F238E27FC236}">
                <a16:creationId xmlns:a16="http://schemas.microsoft.com/office/drawing/2014/main" id="{BD7CD146-B507-E647-A385-33754DA1B0BD}"/>
              </a:ext>
            </a:extLst>
          </p:cNvPr>
          <p:cNvSpPr>
            <a:spLocks noChangeShapeType="1"/>
          </p:cNvSpPr>
          <p:nvPr/>
        </p:nvSpPr>
        <p:spPr bwMode="auto">
          <a:xfrm rot="21488573">
            <a:off x="7383464" y="4748213"/>
            <a:ext cx="2255837" cy="25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Oval 24">
            <a:extLst>
              <a:ext uri="{FF2B5EF4-FFF2-40B4-BE49-F238E27FC236}">
                <a16:creationId xmlns:a16="http://schemas.microsoft.com/office/drawing/2014/main" id="{686B0AED-A4E9-FE44-AC33-AB86D0095096}"/>
              </a:ext>
            </a:extLst>
          </p:cNvPr>
          <p:cNvSpPr>
            <a:spLocks noChangeArrowheads="1"/>
          </p:cNvSpPr>
          <p:nvPr/>
        </p:nvSpPr>
        <p:spPr bwMode="auto">
          <a:xfrm rot="21488573">
            <a:off x="8864601" y="4446588"/>
            <a:ext cx="61913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WordArt 25">
            <a:extLst>
              <a:ext uri="{FF2B5EF4-FFF2-40B4-BE49-F238E27FC236}">
                <a16:creationId xmlns:a16="http://schemas.microsoft.com/office/drawing/2014/main" id="{DD5E89F4-31E5-D84F-B6A1-E0ADB3EE9C2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1488573">
            <a:off x="8877300" y="4794250"/>
            <a:ext cx="107950" cy="1095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u1</a:t>
            </a:r>
          </a:p>
        </p:txBody>
      </p:sp>
      <p:sp>
        <p:nvSpPr>
          <p:cNvPr id="69658" name="WordArt 26">
            <a:extLst>
              <a:ext uri="{FF2B5EF4-FFF2-40B4-BE49-F238E27FC236}">
                <a16:creationId xmlns:a16="http://schemas.microsoft.com/office/drawing/2014/main" id="{20EA92AF-4614-AA40-9B02-BBDC7317E60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1488573">
            <a:off x="8305800" y="4405314"/>
            <a:ext cx="109538" cy="1095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u2</a:t>
            </a:r>
          </a:p>
        </p:txBody>
      </p:sp>
      <p:sp>
        <p:nvSpPr>
          <p:cNvPr id="69659" name="WordArt 27">
            <a:extLst>
              <a:ext uri="{FF2B5EF4-FFF2-40B4-BE49-F238E27FC236}">
                <a16:creationId xmlns:a16="http://schemas.microsoft.com/office/drawing/2014/main" id="{A10DF420-0B34-0349-B65A-F228A588AC5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793289" y="4621214"/>
            <a:ext cx="193675" cy="115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PC1</a:t>
            </a:r>
          </a:p>
        </p:txBody>
      </p:sp>
      <p:sp>
        <p:nvSpPr>
          <p:cNvPr id="69660" name="WordArt 28">
            <a:extLst>
              <a:ext uri="{FF2B5EF4-FFF2-40B4-BE49-F238E27FC236}">
                <a16:creationId xmlns:a16="http://schemas.microsoft.com/office/drawing/2014/main" id="{3267AA0F-5E1E-AB4B-8FDF-A29D56226F7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497889" y="3554414"/>
            <a:ext cx="193675" cy="115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PC2</a:t>
            </a:r>
          </a:p>
        </p:txBody>
      </p:sp>
      <p:sp>
        <p:nvSpPr>
          <p:cNvPr id="69661" name="Line 29">
            <a:extLst>
              <a:ext uri="{FF2B5EF4-FFF2-40B4-BE49-F238E27FC236}">
                <a16:creationId xmlns:a16="http://schemas.microsoft.com/office/drawing/2014/main" id="{D09C7654-9BFC-7142-B566-A6DCC6273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4400" y="4479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0">
            <a:extLst>
              <a:ext uri="{FF2B5EF4-FFF2-40B4-BE49-F238E27FC236}">
                <a16:creationId xmlns:a16="http://schemas.microsoft.com/office/drawing/2014/main" id="{057CA37E-22A5-454E-BE30-F6F534552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45561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Rectangle 31">
            <a:extLst>
              <a:ext uri="{FF2B5EF4-FFF2-40B4-BE49-F238E27FC236}">
                <a16:creationId xmlns:a16="http://schemas.microsoft.com/office/drawing/2014/main" id="{CBB89227-10EC-5842-8EB6-CB8B88267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422526"/>
            <a:ext cx="160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Original Data</a:t>
            </a:r>
          </a:p>
        </p:txBody>
      </p:sp>
      <p:sp>
        <p:nvSpPr>
          <p:cNvPr id="69664" name="Rectangle 32">
            <a:extLst>
              <a:ext uri="{FF2B5EF4-FFF2-40B4-BE49-F238E27FC236}">
                <a16:creationId xmlns:a16="http://schemas.microsoft.com/office/drawing/2014/main" id="{A1706C7D-915B-764B-AAF7-B68DDD86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422526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Transformed Data</a:t>
            </a:r>
          </a:p>
        </p:txBody>
      </p:sp>
      <p:sp>
        <p:nvSpPr>
          <p:cNvPr id="69665" name="Line 33">
            <a:extLst>
              <a:ext uri="{FF2B5EF4-FFF2-40B4-BE49-F238E27FC236}">
                <a16:creationId xmlns:a16="http://schemas.microsoft.com/office/drawing/2014/main" id="{2A8E895C-04B4-B240-8F2E-2D027106B691}"/>
              </a:ext>
            </a:extLst>
          </p:cNvPr>
          <p:cNvSpPr>
            <a:spLocks noChangeShapeType="1"/>
          </p:cNvSpPr>
          <p:nvPr/>
        </p:nvSpPr>
        <p:spPr bwMode="auto">
          <a:xfrm rot="19478134">
            <a:off x="3579813" y="3167064"/>
            <a:ext cx="0" cy="22447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AutoShape 34">
            <a:extLst>
              <a:ext uri="{FF2B5EF4-FFF2-40B4-BE49-F238E27FC236}">
                <a16:creationId xmlns:a16="http://schemas.microsoft.com/office/drawing/2014/main" id="{4D82E97D-276D-384F-A0AD-E8EA330EB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308725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AutoShape 35">
            <a:extLst>
              <a:ext uri="{FF2B5EF4-FFF2-40B4-BE49-F238E27FC236}">
                <a16:creationId xmlns:a16="http://schemas.microsoft.com/office/drawing/2014/main" id="{53F16FD1-D53B-3F49-AA78-DC3227587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22725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68" name="Group 36">
            <a:extLst>
              <a:ext uri="{FF2B5EF4-FFF2-40B4-BE49-F238E27FC236}">
                <a16:creationId xmlns:a16="http://schemas.microsoft.com/office/drawing/2014/main" id="{CB46F780-BF0A-6A4E-96BA-E043BEC30D2D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6308726"/>
            <a:ext cx="1219200" cy="396875"/>
            <a:chOff x="1440" y="3504"/>
            <a:chExt cx="768" cy="250"/>
          </a:xfrm>
        </p:grpSpPr>
        <p:sp>
          <p:nvSpPr>
            <p:cNvPr id="69669" name="Rectangle 37">
              <a:extLst>
                <a:ext uri="{FF2B5EF4-FFF2-40B4-BE49-F238E27FC236}">
                  <a16:creationId xmlns:a16="http://schemas.microsoft.com/office/drawing/2014/main" id="{5FD819FD-7B60-DE4F-9003-2C13A10E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504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x1 , x2</a:t>
              </a:r>
            </a:p>
          </p:txBody>
        </p:sp>
        <p:grpSp>
          <p:nvGrpSpPr>
            <p:cNvPr id="69670" name="Group 38">
              <a:extLst>
                <a:ext uri="{FF2B5EF4-FFF2-40B4-BE49-F238E27FC236}">
                  <a16:creationId xmlns:a16="http://schemas.microsoft.com/office/drawing/2014/main" id="{1B77129B-FD92-7D4E-83B1-02F1209FB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04"/>
              <a:ext cx="48" cy="240"/>
              <a:chOff x="816" y="3072"/>
              <a:chExt cx="48" cy="384"/>
            </a:xfrm>
          </p:grpSpPr>
          <p:sp>
            <p:nvSpPr>
              <p:cNvPr id="69671" name="Line 39">
                <a:extLst>
                  <a:ext uri="{FF2B5EF4-FFF2-40B4-BE49-F238E27FC236}">
                    <a16:creationId xmlns:a16="http://schemas.microsoft.com/office/drawing/2014/main" id="{E1F74194-472E-794B-A99F-69D4E8B41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2" name="Line 40">
                <a:extLst>
                  <a:ext uri="{FF2B5EF4-FFF2-40B4-BE49-F238E27FC236}">
                    <a16:creationId xmlns:a16="http://schemas.microsoft.com/office/drawing/2014/main" id="{1FAB697F-DE97-9942-B52B-4FE9CF4F1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3" name="Line 41">
                <a:extLst>
                  <a:ext uri="{FF2B5EF4-FFF2-40B4-BE49-F238E27FC236}">
                    <a16:creationId xmlns:a16="http://schemas.microsoft.com/office/drawing/2014/main" id="{B57F9CCE-815B-D94B-9624-2CA2803A0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674" name="Group 42">
              <a:extLst>
                <a:ext uri="{FF2B5EF4-FFF2-40B4-BE49-F238E27FC236}">
                  <a16:creationId xmlns:a16="http://schemas.microsoft.com/office/drawing/2014/main" id="{DACB84CE-BB3A-844B-BFB8-9D5C36BCAE28}"/>
                </a:ext>
              </a:extLst>
            </p:cNvPr>
            <p:cNvGrpSpPr>
              <a:grpSpLocks/>
            </p:cNvGrpSpPr>
            <p:nvPr/>
          </p:nvGrpSpPr>
          <p:grpSpPr bwMode="auto">
            <a:xfrm rot="-10800000">
              <a:off x="2064" y="3504"/>
              <a:ext cx="48" cy="240"/>
              <a:chOff x="816" y="3072"/>
              <a:chExt cx="48" cy="384"/>
            </a:xfrm>
          </p:grpSpPr>
          <p:sp>
            <p:nvSpPr>
              <p:cNvPr id="69675" name="Line 43">
                <a:extLst>
                  <a:ext uri="{FF2B5EF4-FFF2-40B4-BE49-F238E27FC236}">
                    <a16:creationId xmlns:a16="http://schemas.microsoft.com/office/drawing/2014/main" id="{9099D795-3653-054A-8D8F-F31FE3845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6" name="Line 44">
                <a:extLst>
                  <a:ext uri="{FF2B5EF4-FFF2-40B4-BE49-F238E27FC236}">
                    <a16:creationId xmlns:a16="http://schemas.microsoft.com/office/drawing/2014/main" id="{D403C48E-075E-A748-8C54-20BCEDD10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7" name="Line 45">
                <a:extLst>
                  <a:ext uri="{FF2B5EF4-FFF2-40B4-BE49-F238E27FC236}">
                    <a16:creationId xmlns:a16="http://schemas.microsoft.com/office/drawing/2014/main" id="{AFD60DA8-981B-F046-AA92-34A86EECA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9678" name="Group 46">
            <a:extLst>
              <a:ext uri="{FF2B5EF4-FFF2-40B4-BE49-F238E27FC236}">
                <a16:creationId xmlns:a16="http://schemas.microsoft.com/office/drawing/2014/main" id="{4C886AA4-06B0-FD4F-ABFE-6A3E0B63272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6308726"/>
            <a:ext cx="1066800" cy="396875"/>
            <a:chOff x="3408" y="3504"/>
            <a:chExt cx="672" cy="250"/>
          </a:xfrm>
        </p:grpSpPr>
        <p:sp>
          <p:nvSpPr>
            <p:cNvPr id="69679" name="Rectangle 47">
              <a:extLst>
                <a:ext uri="{FF2B5EF4-FFF2-40B4-BE49-F238E27FC236}">
                  <a16:creationId xmlns:a16="http://schemas.microsoft.com/office/drawing/2014/main" id="{A7345529-B7A2-D84B-AB67-B7CAB1966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0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u1 , u2</a:t>
              </a:r>
            </a:p>
          </p:txBody>
        </p:sp>
        <p:grpSp>
          <p:nvGrpSpPr>
            <p:cNvPr id="69680" name="Group 48">
              <a:extLst>
                <a:ext uri="{FF2B5EF4-FFF2-40B4-BE49-F238E27FC236}">
                  <a16:creationId xmlns:a16="http://schemas.microsoft.com/office/drawing/2014/main" id="{0DC05FEB-F467-B44C-A8DE-31475D6C3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504"/>
              <a:ext cx="48" cy="240"/>
              <a:chOff x="3264" y="3744"/>
              <a:chExt cx="48" cy="240"/>
            </a:xfrm>
          </p:grpSpPr>
          <p:sp>
            <p:nvSpPr>
              <p:cNvPr id="69681" name="Line 49">
                <a:extLst>
                  <a:ext uri="{FF2B5EF4-FFF2-40B4-BE49-F238E27FC236}">
                    <a16:creationId xmlns:a16="http://schemas.microsoft.com/office/drawing/2014/main" id="{779748AA-D1C4-C143-8011-C04ED6E0D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2" name="Line 50">
                <a:extLst>
                  <a:ext uri="{FF2B5EF4-FFF2-40B4-BE49-F238E27FC236}">
                    <a16:creationId xmlns:a16="http://schemas.microsoft.com/office/drawing/2014/main" id="{2F6481A0-6BDD-7F45-902B-F5FC9632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3" name="Line 51">
                <a:extLst>
                  <a:ext uri="{FF2B5EF4-FFF2-40B4-BE49-F238E27FC236}">
                    <a16:creationId xmlns:a16="http://schemas.microsoft.com/office/drawing/2014/main" id="{AB44D994-4812-3149-803D-69860D217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684" name="Group 52">
              <a:extLst>
                <a:ext uri="{FF2B5EF4-FFF2-40B4-BE49-F238E27FC236}">
                  <a16:creationId xmlns:a16="http://schemas.microsoft.com/office/drawing/2014/main" id="{002283AE-B675-7F40-92C9-60C1E2736DEF}"/>
                </a:ext>
              </a:extLst>
            </p:cNvPr>
            <p:cNvGrpSpPr>
              <a:grpSpLocks/>
            </p:cNvGrpSpPr>
            <p:nvPr/>
          </p:nvGrpSpPr>
          <p:grpSpPr bwMode="auto">
            <a:xfrm rot="-10800000">
              <a:off x="4032" y="3504"/>
              <a:ext cx="48" cy="240"/>
              <a:chOff x="3264" y="3744"/>
              <a:chExt cx="48" cy="240"/>
            </a:xfrm>
          </p:grpSpPr>
          <p:sp>
            <p:nvSpPr>
              <p:cNvPr id="69685" name="Line 53">
                <a:extLst>
                  <a:ext uri="{FF2B5EF4-FFF2-40B4-BE49-F238E27FC236}">
                    <a16:creationId xmlns:a16="http://schemas.microsoft.com/office/drawing/2014/main" id="{0E13FF4B-C29C-3640-BCD1-B9BCE1F8A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6" name="Line 54">
                <a:extLst>
                  <a:ext uri="{FF2B5EF4-FFF2-40B4-BE49-F238E27FC236}">
                    <a16:creationId xmlns:a16="http://schemas.microsoft.com/office/drawing/2014/main" id="{C3C8E887-FEF2-1F49-8036-E01EEC0AA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7" name="Line 55">
                <a:extLst>
                  <a:ext uri="{FF2B5EF4-FFF2-40B4-BE49-F238E27FC236}">
                    <a16:creationId xmlns:a16="http://schemas.microsoft.com/office/drawing/2014/main" id="{8FE85F33-487E-A345-8BD9-B4BFF88E9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090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60960CA-6BED-D84E-A9CE-E9F4DCBA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Principle Components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7CFE6D-C8CD-C745-B55B-34982AEC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7ABF70A-248A-3B47-86F0-2F5EA72E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B0F6-E8D2-E24B-B045-B1F8445C167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7C6F8F9-1B0B-2F45-8158-3DE41B9B7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28801"/>
            <a:ext cx="8534400" cy="314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800"/>
              <a:t>Each PC in the direction of maximum (remaining) energy in the set of OD flows</a:t>
            </a:r>
          </a:p>
          <a:p>
            <a:pPr lvl="1">
              <a:buFontTx/>
              <a:buChar char="•"/>
            </a:pPr>
            <a:r>
              <a:rPr lang="en-US" altLang="en-US" sz="2800"/>
              <a:t>Ordered by amount of energy they capture</a:t>
            </a:r>
          </a:p>
          <a:p>
            <a:pPr>
              <a:buFontTx/>
              <a:buChar char="•"/>
            </a:pPr>
            <a:endParaRPr lang="en-US" altLang="en-US" sz="3200"/>
          </a:p>
          <a:p>
            <a:pPr>
              <a:buFontTx/>
              <a:buChar char="•"/>
            </a:pPr>
            <a:r>
              <a:rPr lang="en-US" altLang="en-US" sz="2800" b="1">
                <a:solidFill>
                  <a:srgbClr val="FF0000"/>
                </a:solidFill>
              </a:rPr>
              <a:t>Eigenflow:</a:t>
            </a:r>
            <a:r>
              <a:rPr lang="en-US" altLang="en-US" sz="2800" b="1"/>
              <a:t> </a:t>
            </a:r>
            <a:r>
              <a:rPr lang="en-US" altLang="en-US" sz="2800"/>
              <a:t> set of OD flows mapped onto a PC;   a common trend</a:t>
            </a:r>
          </a:p>
          <a:p>
            <a:pPr lvl="1">
              <a:buFontTx/>
              <a:buChar char="•"/>
            </a:pPr>
            <a:r>
              <a:rPr lang="en-US" altLang="en-US" sz="2800"/>
              <a:t>Ordered by most common to least common</a:t>
            </a:r>
          </a:p>
        </p:txBody>
      </p:sp>
    </p:spTree>
    <p:extLst>
      <p:ext uri="{BB962C8B-B14F-4D97-AF65-F5344CB8AC3E}">
        <p14:creationId xmlns:p14="http://schemas.microsoft.com/office/powerpoint/2010/main" val="192474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9386545-031D-1244-8BE2-C0623A97A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PCA on OD flows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0DF183-D0E9-4247-9E44-0E8026F5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Slide Number Placeholder 6">
            <a:extLst>
              <a:ext uri="{FF2B5EF4-FFF2-40B4-BE49-F238E27FC236}">
                <a16:creationId xmlns:a16="http://schemas.microsoft.com/office/drawing/2014/main" id="{49742946-0C31-6046-9219-37296E47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2B3-CE83-274B-952B-EDAC8CA03E00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9D8F7ABD-A864-D84B-A596-744CC0B4175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152400" cy="1447800"/>
            <a:chOff x="288" y="1632"/>
            <a:chExt cx="96" cy="912"/>
          </a:xfrm>
        </p:grpSpPr>
        <p:sp>
          <p:nvSpPr>
            <p:cNvPr id="73732" name="Line 4">
              <a:extLst>
                <a:ext uri="{FF2B5EF4-FFF2-40B4-BE49-F238E27FC236}">
                  <a16:creationId xmlns:a16="http://schemas.microsoft.com/office/drawing/2014/main" id="{D60B1576-AE60-0249-8920-1DAA1B5B5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3" name="Line 5">
              <a:extLst>
                <a:ext uri="{FF2B5EF4-FFF2-40B4-BE49-F238E27FC236}">
                  <a16:creationId xmlns:a16="http://schemas.microsoft.com/office/drawing/2014/main" id="{011E73F1-73F5-D747-80DB-3F70C20D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4" name="Line 6">
              <a:extLst>
                <a:ext uri="{FF2B5EF4-FFF2-40B4-BE49-F238E27FC236}">
                  <a16:creationId xmlns:a16="http://schemas.microsoft.com/office/drawing/2014/main" id="{20EAAA30-9A90-1045-BA56-62D255536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5" name="Group 7">
            <a:extLst>
              <a:ext uri="{FF2B5EF4-FFF2-40B4-BE49-F238E27FC236}">
                <a16:creationId xmlns:a16="http://schemas.microsoft.com/office/drawing/2014/main" id="{5BF5442D-7A30-ED46-8BCD-229908C733DE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2198688"/>
            <a:ext cx="152400" cy="1447800"/>
            <a:chOff x="288" y="1632"/>
            <a:chExt cx="96" cy="912"/>
          </a:xfrm>
        </p:grpSpPr>
        <p:sp>
          <p:nvSpPr>
            <p:cNvPr id="73736" name="Line 8">
              <a:extLst>
                <a:ext uri="{FF2B5EF4-FFF2-40B4-BE49-F238E27FC236}">
                  <a16:creationId xmlns:a16="http://schemas.microsoft.com/office/drawing/2014/main" id="{8712B3EC-4DF1-364F-8DB7-A0D4DE846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7" name="Line 9">
              <a:extLst>
                <a:ext uri="{FF2B5EF4-FFF2-40B4-BE49-F238E27FC236}">
                  <a16:creationId xmlns:a16="http://schemas.microsoft.com/office/drawing/2014/main" id="{856CD181-91CC-A048-A4F0-E40888638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8" name="Line 10">
              <a:extLst>
                <a:ext uri="{FF2B5EF4-FFF2-40B4-BE49-F238E27FC236}">
                  <a16:creationId xmlns:a16="http://schemas.microsoft.com/office/drawing/2014/main" id="{7693166C-4139-F347-83DC-33D32AE14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9" name="Group 11">
            <a:extLst>
              <a:ext uri="{FF2B5EF4-FFF2-40B4-BE49-F238E27FC236}">
                <a16:creationId xmlns:a16="http://schemas.microsoft.com/office/drawing/2014/main" id="{1F3F590F-362B-7E4F-95D9-F3FEC25D2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81400" y="2209800"/>
            <a:ext cx="152400" cy="1447800"/>
            <a:chOff x="288" y="1632"/>
            <a:chExt cx="96" cy="912"/>
          </a:xfrm>
        </p:grpSpPr>
        <p:sp>
          <p:nvSpPr>
            <p:cNvPr id="73740" name="Line 12">
              <a:extLst>
                <a:ext uri="{FF2B5EF4-FFF2-40B4-BE49-F238E27FC236}">
                  <a16:creationId xmlns:a16="http://schemas.microsoft.com/office/drawing/2014/main" id="{E870AA2D-02F8-734E-8E16-4E0065F15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1" name="Line 13">
              <a:extLst>
                <a:ext uri="{FF2B5EF4-FFF2-40B4-BE49-F238E27FC236}">
                  <a16:creationId xmlns:a16="http://schemas.microsoft.com/office/drawing/2014/main" id="{66C74555-8E67-2A4B-97B9-5795DF4F9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Line 14">
              <a:extLst>
                <a:ext uri="{FF2B5EF4-FFF2-40B4-BE49-F238E27FC236}">
                  <a16:creationId xmlns:a16="http://schemas.microsoft.com/office/drawing/2014/main" id="{CB29387B-CE81-8345-98C8-41220849A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43" name="Group 15">
            <a:extLst>
              <a:ext uri="{FF2B5EF4-FFF2-40B4-BE49-F238E27FC236}">
                <a16:creationId xmlns:a16="http://schemas.microsoft.com/office/drawing/2014/main" id="{A548A72B-88CC-F042-873E-E6958198A12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31000" y="2198688"/>
            <a:ext cx="152400" cy="1447800"/>
            <a:chOff x="288" y="1632"/>
            <a:chExt cx="96" cy="912"/>
          </a:xfrm>
        </p:grpSpPr>
        <p:sp>
          <p:nvSpPr>
            <p:cNvPr id="73744" name="Line 16">
              <a:extLst>
                <a:ext uri="{FF2B5EF4-FFF2-40B4-BE49-F238E27FC236}">
                  <a16:creationId xmlns:a16="http://schemas.microsoft.com/office/drawing/2014/main" id="{AAFFC4CC-638B-2A45-8695-424FB3D31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Line 17">
              <a:extLst>
                <a:ext uri="{FF2B5EF4-FFF2-40B4-BE49-F238E27FC236}">
                  <a16:creationId xmlns:a16="http://schemas.microsoft.com/office/drawing/2014/main" id="{8A97163B-7911-0E48-B88F-31CD60FC0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6" name="Line 18">
              <a:extLst>
                <a:ext uri="{FF2B5EF4-FFF2-40B4-BE49-F238E27FC236}">
                  <a16:creationId xmlns:a16="http://schemas.microsoft.com/office/drawing/2014/main" id="{1EA75897-E7C0-D24B-9785-CA613BE45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47" name="Freeform 19">
            <a:extLst>
              <a:ext uri="{FF2B5EF4-FFF2-40B4-BE49-F238E27FC236}">
                <a16:creationId xmlns:a16="http://schemas.microsoft.com/office/drawing/2014/main" id="{A1FCC34C-3674-F94E-A8EC-4A133805AD1D}"/>
              </a:ext>
            </a:extLst>
          </p:cNvPr>
          <p:cNvSpPr>
            <a:spLocks/>
          </p:cNvSpPr>
          <p:nvPr/>
        </p:nvSpPr>
        <p:spPr bwMode="auto">
          <a:xfrm>
            <a:off x="3124200" y="2286000"/>
            <a:ext cx="1524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Freeform 20">
            <a:extLst>
              <a:ext uri="{FF2B5EF4-FFF2-40B4-BE49-F238E27FC236}">
                <a16:creationId xmlns:a16="http://schemas.microsoft.com/office/drawing/2014/main" id="{D0203C77-25BF-3A4A-AEA6-2DD5EFFE1329}"/>
              </a:ext>
            </a:extLst>
          </p:cNvPr>
          <p:cNvSpPr>
            <a:spLocks/>
          </p:cNvSpPr>
          <p:nvPr/>
        </p:nvSpPr>
        <p:spPr bwMode="auto">
          <a:xfrm>
            <a:off x="2819400" y="2286000"/>
            <a:ext cx="1524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Line 21">
            <a:extLst>
              <a:ext uri="{FF2B5EF4-FFF2-40B4-BE49-F238E27FC236}">
                <a16:creationId xmlns:a16="http://schemas.microsoft.com/office/drawing/2014/main" id="{705A9C4A-52FA-E544-B38A-C06B93EAAC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3505200"/>
            <a:ext cx="762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50" name="Group 22">
            <a:extLst>
              <a:ext uri="{FF2B5EF4-FFF2-40B4-BE49-F238E27FC236}">
                <a16:creationId xmlns:a16="http://schemas.microsoft.com/office/drawing/2014/main" id="{B6180A89-0E26-0E4F-BDE4-93FA2C6F6AD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657600"/>
            <a:ext cx="1250950" cy="412750"/>
            <a:chOff x="768" y="2592"/>
            <a:chExt cx="788" cy="260"/>
          </a:xfrm>
        </p:grpSpPr>
        <p:sp>
          <p:nvSpPr>
            <p:cNvPr id="73751" name="Rectangle 23">
              <a:extLst>
                <a:ext uri="{FF2B5EF4-FFF2-40B4-BE49-F238E27FC236}">
                  <a16:creationId xmlns:a16="http://schemas.microsoft.com/office/drawing/2014/main" id="{2AF3B103-DB39-FF47-A815-31F3F81F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92"/>
              <a:ext cx="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bg2"/>
                  </a:solidFill>
                </a:rPr>
                <a:t>OD flow</a:t>
              </a:r>
            </a:p>
          </p:txBody>
        </p:sp>
        <p:sp>
          <p:nvSpPr>
            <p:cNvPr id="73752" name="Rectangle 24">
              <a:extLst>
                <a:ext uri="{FF2B5EF4-FFF2-40B4-BE49-F238E27FC236}">
                  <a16:creationId xmlns:a16="http://schemas.microsoft.com/office/drawing/2014/main" id="{2077A830-4F15-4347-8B86-CA394C50A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 i="1">
                <a:solidFill>
                  <a:schemeClr val="bg2"/>
                </a:solidFill>
              </a:endParaRPr>
            </a:p>
          </p:txBody>
        </p:sp>
      </p:grpSp>
      <p:sp>
        <p:nvSpPr>
          <p:cNvPr id="73753" name="Freeform 25">
            <a:extLst>
              <a:ext uri="{FF2B5EF4-FFF2-40B4-BE49-F238E27FC236}">
                <a16:creationId xmlns:a16="http://schemas.microsoft.com/office/drawing/2014/main" id="{2A046460-5A4C-5F49-B659-1DA096AC8400}"/>
              </a:ext>
            </a:extLst>
          </p:cNvPr>
          <p:cNvSpPr>
            <a:spLocks/>
          </p:cNvSpPr>
          <p:nvPr/>
        </p:nvSpPr>
        <p:spPr bwMode="auto">
          <a:xfrm>
            <a:off x="5892800" y="2274888"/>
            <a:ext cx="762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4" name="Line 26">
            <a:extLst>
              <a:ext uri="{FF2B5EF4-FFF2-40B4-BE49-F238E27FC236}">
                <a16:creationId xmlns:a16="http://schemas.microsoft.com/office/drawing/2014/main" id="{6219CC1A-6D49-434E-B861-C4F7E97225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3800" y="3494088"/>
            <a:ext cx="1524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5" name="Freeform 27">
            <a:extLst>
              <a:ext uri="{FF2B5EF4-FFF2-40B4-BE49-F238E27FC236}">
                <a16:creationId xmlns:a16="http://schemas.microsoft.com/office/drawing/2014/main" id="{BE9109DB-78B4-3D4F-9D29-AA71DB85E3FC}"/>
              </a:ext>
            </a:extLst>
          </p:cNvPr>
          <p:cNvSpPr>
            <a:spLocks/>
          </p:cNvSpPr>
          <p:nvPr/>
        </p:nvSpPr>
        <p:spPr bwMode="auto">
          <a:xfrm>
            <a:off x="6121400" y="2274888"/>
            <a:ext cx="762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6" name="Rectangle 28">
            <a:extLst>
              <a:ext uri="{FF2B5EF4-FFF2-40B4-BE49-F238E27FC236}">
                <a16:creationId xmlns:a16="http://schemas.microsoft.com/office/drawing/2014/main" id="{C19B06DE-C093-6B48-8362-20E07B45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814513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57" name="Rectangle 29">
            <a:extLst>
              <a:ext uri="{FF2B5EF4-FFF2-40B4-BE49-F238E27FC236}">
                <a16:creationId xmlns:a16="http://schemas.microsoft.com/office/drawing/2014/main" id="{7396D6BF-E96D-4845-9327-FA8BF78F2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177482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# OD pairs</a:t>
            </a:r>
          </a:p>
        </p:txBody>
      </p:sp>
      <p:sp>
        <p:nvSpPr>
          <p:cNvPr id="73758" name="Rectangle 30">
            <a:extLst>
              <a:ext uri="{FF2B5EF4-FFF2-40B4-BE49-F238E27FC236}">
                <a16:creationId xmlns:a16="http://schemas.microsoft.com/office/drawing/2014/main" id="{51DF1763-29EC-3545-8F84-9D158E6F71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908176" y="2770188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time</a:t>
            </a:r>
          </a:p>
        </p:txBody>
      </p:sp>
      <p:sp>
        <p:nvSpPr>
          <p:cNvPr id="73759" name="Rectangle 31">
            <a:extLst>
              <a:ext uri="{FF2B5EF4-FFF2-40B4-BE49-F238E27FC236}">
                <a16:creationId xmlns:a16="http://schemas.microsoft.com/office/drawing/2014/main" id="{A3AEB31F-050C-F14C-A0E3-65D6D7280D3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972051" y="2684463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time</a:t>
            </a:r>
          </a:p>
        </p:txBody>
      </p:sp>
      <p:grpSp>
        <p:nvGrpSpPr>
          <p:cNvPr id="73760" name="Group 32">
            <a:extLst>
              <a:ext uri="{FF2B5EF4-FFF2-40B4-BE49-F238E27FC236}">
                <a16:creationId xmlns:a16="http://schemas.microsoft.com/office/drawing/2014/main" id="{77F3FA67-B06F-9F4E-8428-C50ABFE04241}"/>
              </a:ext>
            </a:extLst>
          </p:cNvPr>
          <p:cNvGrpSpPr>
            <a:grpSpLocks/>
          </p:cNvGrpSpPr>
          <p:nvPr/>
        </p:nvGrpSpPr>
        <p:grpSpPr bwMode="auto">
          <a:xfrm>
            <a:off x="8255000" y="2427288"/>
            <a:ext cx="152400" cy="990600"/>
            <a:chOff x="288" y="1632"/>
            <a:chExt cx="96" cy="912"/>
          </a:xfrm>
        </p:grpSpPr>
        <p:sp>
          <p:nvSpPr>
            <p:cNvPr id="73761" name="Line 33">
              <a:extLst>
                <a:ext uri="{FF2B5EF4-FFF2-40B4-BE49-F238E27FC236}">
                  <a16:creationId xmlns:a16="http://schemas.microsoft.com/office/drawing/2014/main" id="{7B95409C-DBF5-DD46-B02A-51FDB9EC6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2" name="Line 34">
              <a:extLst>
                <a:ext uri="{FF2B5EF4-FFF2-40B4-BE49-F238E27FC236}">
                  <a16:creationId xmlns:a16="http://schemas.microsoft.com/office/drawing/2014/main" id="{FF3173E0-B220-BA46-93EF-59ED79397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3" name="Line 35">
              <a:extLst>
                <a:ext uri="{FF2B5EF4-FFF2-40B4-BE49-F238E27FC236}">
                  <a16:creationId xmlns:a16="http://schemas.microsoft.com/office/drawing/2014/main" id="{3164272F-E940-F94E-9560-AFAF2BDA1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64" name="Group 36">
            <a:extLst>
              <a:ext uri="{FF2B5EF4-FFF2-40B4-BE49-F238E27FC236}">
                <a16:creationId xmlns:a16="http://schemas.microsoft.com/office/drawing/2014/main" id="{0DF5B51C-64A3-D442-A28C-011D3DF547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45600" y="2427288"/>
            <a:ext cx="152400" cy="990600"/>
            <a:chOff x="288" y="1632"/>
            <a:chExt cx="96" cy="912"/>
          </a:xfrm>
        </p:grpSpPr>
        <p:sp>
          <p:nvSpPr>
            <p:cNvPr id="73765" name="Line 37">
              <a:extLst>
                <a:ext uri="{FF2B5EF4-FFF2-40B4-BE49-F238E27FC236}">
                  <a16:creationId xmlns:a16="http://schemas.microsoft.com/office/drawing/2014/main" id="{EE23ED48-14D5-A94A-B68F-BE7C79124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6" name="Line 38">
              <a:extLst>
                <a:ext uri="{FF2B5EF4-FFF2-40B4-BE49-F238E27FC236}">
                  <a16:creationId xmlns:a16="http://schemas.microsoft.com/office/drawing/2014/main" id="{A65C8F7B-FDD5-3A41-8A91-936FB8F5D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7" name="Line 39">
              <a:extLst>
                <a:ext uri="{FF2B5EF4-FFF2-40B4-BE49-F238E27FC236}">
                  <a16:creationId xmlns:a16="http://schemas.microsoft.com/office/drawing/2014/main" id="{6D422E70-E9F9-924E-959F-FFC6530F5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68" name="Rectangle 40">
            <a:extLst>
              <a:ext uri="{FF2B5EF4-FFF2-40B4-BE49-F238E27FC236}">
                <a16:creationId xmlns:a16="http://schemas.microsoft.com/office/drawing/2014/main" id="{581F9B05-D9A8-DF46-A618-03301A91322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359650" y="2801938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69" name="Rectangle 41">
            <a:extLst>
              <a:ext uri="{FF2B5EF4-FFF2-40B4-BE49-F238E27FC236}">
                <a16:creationId xmlns:a16="http://schemas.microsoft.com/office/drawing/2014/main" id="{601F19BA-481B-564D-B421-24F579B89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1938338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70" name="Rectangle 42">
            <a:extLst>
              <a:ext uri="{FF2B5EF4-FFF2-40B4-BE49-F238E27FC236}">
                <a16:creationId xmlns:a16="http://schemas.microsoft.com/office/drawing/2014/main" id="{BE51B486-3B81-974D-8C7F-67108FFF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36464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bg2"/>
                </a:solidFill>
              </a:rPr>
              <a:t>Eigenflow</a:t>
            </a:r>
          </a:p>
        </p:txBody>
      </p:sp>
      <p:grpSp>
        <p:nvGrpSpPr>
          <p:cNvPr id="73771" name="Group 43">
            <a:extLst>
              <a:ext uri="{FF2B5EF4-FFF2-40B4-BE49-F238E27FC236}">
                <a16:creationId xmlns:a16="http://schemas.microsoft.com/office/drawing/2014/main" id="{76499ABF-245F-8541-9F7E-2E44368D0138}"/>
              </a:ext>
            </a:extLst>
          </p:cNvPr>
          <p:cNvGrpSpPr>
            <a:grpSpLocks/>
          </p:cNvGrpSpPr>
          <p:nvPr/>
        </p:nvGrpSpPr>
        <p:grpSpPr bwMode="auto">
          <a:xfrm>
            <a:off x="5559425" y="4360863"/>
            <a:ext cx="1631950" cy="641350"/>
            <a:chOff x="2496" y="2976"/>
            <a:chExt cx="1028" cy="404"/>
          </a:xfrm>
        </p:grpSpPr>
        <p:sp>
          <p:nvSpPr>
            <p:cNvPr id="73772" name="Rectangle 44">
              <a:extLst>
                <a:ext uri="{FF2B5EF4-FFF2-40B4-BE49-F238E27FC236}">
                  <a16:creationId xmlns:a16="http://schemas.microsoft.com/office/drawing/2014/main" id="{AA5E5AEB-08E1-E941-9D74-B1DF5255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U:</a:t>
              </a:r>
              <a:endParaRPr lang="en-US" altLang="en-US" sz="2000"/>
            </a:p>
          </p:txBody>
        </p:sp>
        <p:sp>
          <p:nvSpPr>
            <p:cNvPr id="73773" name="Rectangle 45">
              <a:extLst>
                <a:ext uri="{FF2B5EF4-FFF2-40B4-BE49-F238E27FC236}">
                  <a16:creationId xmlns:a16="http://schemas.microsoft.com/office/drawing/2014/main" id="{AB95CD8B-9159-E441-9BB9-FB095124E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76"/>
              <a:ext cx="7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Eigenflow</a:t>
              </a:r>
              <a:br>
                <a:rPr lang="en-US" altLang="en-US"/>
              </a:br>
              <a:r>
                <a:rPr lang="en-US" altLang="en-US"/>
                <a:t>matrix</a:t>
              </a:r>
            </a:p>
          </p:txBody>
        </p:sp>
      </p:grpSp>
      <p:grpSp>
        <p:nvGrpSpPr>
          <p:cNvPr id="73774" name="Group 46">
            <a:extLst>
              <a:ext uri="{FF2B5EF4-FFF2-40B4-BE49-F238E27FC236}">
                <a16:creationId xmlns:a16="http://schemas.microsoft.com/office/drawing/2014/main" id="{932DF5E2-3E88-0440-8C97-7F991ED0BCA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343400"/>
            <a:ext cx="2438400" cy="641350"/>
            <a:chOff x="432" y="2976"/>
            <a:chExt cx="1536" cy="404"/>
          </a:xfrm>
        </p:grpSpPr>
        <p:sp>
          <p:nvSpPr>
            <p:cNvPr id="73775" name="Rectangle 47">
              <a:extLst>
                <a:ext uri="{FF2B5EF4-FFF2-40B4-BE49-F238E27FC236}">
                  <a16:creationId xmlns:a16="http://schemas.microsoft.com/office/drawing/2014/main" id="{9BD7084F-A897-5D48-8F52-B2CA0198B1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2" y="2976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i="1"/>
                <a:t>X:</a:t>
              </a:r>
              <a:endParaRPr lang="en-US" altLang="en-US" sz="2000" i="1"/>
            </a:p>
          </p:txBody>
        </p:sp>
        <p:sp>
          <p:nvSpPr>
            <p:cNvPr id="73776" name="Rectangle 48">
              <a:extLst>
                <a:ext uri="{FF2B5EF4-FFF2-40B4-BE49-F238E27FC236}">
                  <a16:creationId xmlns:a16="http://schemas.microsoft.com/office/drawing/2014/main" id="{4E0C54A1-0714-CA46-AD66-8BA7F0AE2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76"/>
              <a:ext cx="6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OD flow</a:t>
              </a:r>
            </a:p>
            <a:p>
              <a:r>
                <a:rPr lang="en-US" altLang="en-US"/>
                <a:t>matrix</a:t>
              </a:r>
            </a:p>
          </p:txBody>
        </p:sp>
      </p:grpSp>
      <p:grpSp>
        <p:nvGrpSpPr>
          <p:cNvPr id="73777" name="Group 49">
            <a:extLst>
              <a:ext uri="{FF2B5EF4-FFF2-40B4-BE49-F238E27FC236}">
                <a16:creationId xmlns:a16="http://schemas.microsoft.com/office/drawing/2014/main" id="{17EB307F-3EF1-BD44-AB10-D771A20E6283}"/>
              </a:ext>
            </a:extLst>
          </p:cNvPr>
          <p:cNvGrpSpPr>
            <a:grpSpLocks/>
          </p:cNvGrpSpPr>
          <p:nvPr/>
        </p:nvGrpSpPr>
        <p:grpSpPr bwMode="auto">
          <a:xfrm>
            <a:off x="8194675" y="4329113"/>
            <a:ext cx="1517650" cy="641350"/>
            <a:chOff x="4080" y="2976"/>
            <a:chExt cx="956" cy="404"/>
          </a:xfrm>
        </p:grpSpPr>
        <p:sp>
          <p:nvSpPr>
            <p:cNvPr id="73778" name="Rectangle 50">
              <a:extLst>
                <a:ext uri="{FF2B5EF4-FFF2-40B4-BE49-F238E27FC236}">
                  <a16:creationId xmlns:a16="http://schemas.microsoft.com/office/drawing/2014/main" id="{E023A937-78A1-074D-AD18-1F0037A39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V:</a:t>
              </a:r>
            </a:p>
          </p:txBody>
        </p:sp>
        <p:sp>
          <p:nvSpPr>
            <p:cNvPr id="73779" name="Rectangle 51">
              <a:extLst>
                <a:ext uri="{FF2B5EF4-FFF2-40B4-BE49-F238E27FC236}">
                  <a16:creationId xmlns:a16="http://schemas.microsoft.com/office/drawing/2014/main" id="{A5451F07-8FD5-AD4E-9AF1-7D29A9B97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76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Principal</a:t>
              </a:r>
              <a:br>
                <a:rPr lang="en-US" altLang="en-US"/>
              </a:br>
              <a:r>
                <a:rPr lang="en-US" altLang="en-US"/>
                <a:t>matrix</a:t>
              </a:r>
            </a:p>
          </p:txBody>
        </p:sp>
      </p:grpSp>
      <p:grpSp>
        <p:nvGrpSpPr>
          <p:cNvPr id="73780" name="Group 52">
            <a:extLst>
              <a:ext uri="{FF2B5EF4-FFF2-40B4-BE49-F238E27FC236}">
                <a16:creationId xmlns:a16="http://schemas.microsoft.com/office/drawing/2014/main" id="{9752CA8C-75D5-DB4D-A9B9-4C49C56C7F8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102600" y="2884488"/>
            <a:ext cx="914400" cy="152400"/>
            <a:chOff x="2928" y="4032"/>
            <a:chExt cx="624" cy="240"/>
          </a:xfrm>
        </p:grpSpPr>
        <p:sp>
          <p:nvSpPr>
            <p:cNvPr id="73781" name="Line 53">
              <a:extLst>
                <a:ext uri="{FF2B5EF4-FFF2-40B4-BE49-F238E27FC236}">
                  <a16:creationId xmlns:a16="http://schemas.microsoft.com/office/drawing/2014/main" id="{2FE50341-580A-7743-8714-D098EA9C0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82" name="Rectangle 54">
              <a:extLst>
                <a:ext uri="{FF2B5EF4-FFF2-40B4-BE49-F238E27FC236}">
                  <a16:creationId xmlns:a16="http://schemas.microsoft.com/office/drawing/2014/main" id="{9E84C1D6-35A8-2843-8766-C0DCC258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3" name="Rectangle 55">
              <a:extLst>
                <a:ext uri="{FF2B5EF4-FFF2-40B4-BE49-F238E27FC236}">
                  <a16:creationId xmlns:a16="http://schemas.microsoft.com/office/drawing/2014/main" id="{F16E8942-4CD2-3B44-A8B9-3B766BFE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4" name="Rectangle 56">
              <a:extLst>
                <a:ext uri="{FF2B5EF4-FFF2-40B4-BE49-F238E27FC236}">
                  <a16:creationId xmlns:a16="http://schemas.microsoft.com/office/drawing/2014/main" id="{38C16918-CFBC-C247-ACD6-B729228DE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5" name="Rectangle 57">
              <a:extLst>
                <a:ext uri="{FF2B5EF4-FFF2-40B4-BE49-F238E27FC236}">
                  <a16:creationId xmlns:a16="http://schemas.microsoft.com/office/drawing/2014/main" id="{58FD4F5E-48B5-BA40-B76E-67CF1975B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6" name="Rectangle 58">
              <a:extLst>
                <a:ext uri="{FF2B5EF4-FFF2-40B4-BE49-F238E27FC236}">
                  <a16:creationId xmlns:a16="http://schemas.microsoft.com/office/drawing/2014/main" id="{4F0CE969-9E31-604D-9A34-798F463C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7" name="Rectangle 59">
              <a:extLst>
                <a:ext uri="{FF2B5EF4-FFF2-40B4-BE49-F238E27FC236}">
                  <a16:creationId xmlns:a16="http://schemas.microsoft.com/office/drawing/2014/main" id="{C44F534E-72E6-5E47-92BC-A99737858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8" name="Rectangle 60">
              <a:extLst>
                <a:ext uri="{FF2B5EF4-FFF2-40B4-BE49-F238E27FC236}">
                  <a16:creationId xmlns:a16="http://schemas.microsoft.com/office/drawing/2014/main" id="{EC7AE29C-72AA-734E-8511-E81C51301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9" name="Rectangle 61">
              <a:extLst>
                <a:ext uri="{FF2B5EF4-FFF2-40B4-BE49-F238E27FC236}">
                  <a16:creationId xmlns:a16="http://schemas.microsoft.com/office/drawing/2014/main" id="{B678DE14-A4EB-2647-A40B-B68663A9A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73790" name="Group 62">
            <a:extLst>
              <a:ext uri="{FF2B5EF4-FFF2-40B4-BE49-F238E27FC236}">
                <a16:creationId xmlns:a16="http://schemas.microsoft.com/office/drawing/2014/main" id="{D43B9288-4D0C-D54C-A308-74D6FB7D7D1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369300" y="2846388"/>
            <a:ext cx="990600" cy="152400"/>
            <a:chOff x="2928" y="4032"/>
            <a:chExt cx="624" cy="240"/>
          </a:xfrm>
        </p:grpSpPr>
        <p:sp>
          <p:nvSpPr>
            <p:cNvPr id="73791" name="Line 63">
              <a:extLst>
                <a:ext uri="{FF2B5EF4-FFF2-40B4-BE49-F238E27FC236}">
                  <a16:creationId xmlns:a16="http://schemas.microsoft.com/office/drawing/2014/main" id="{669BDCFB-D91F-EC49-996D-0C958C9A8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92" name="Rectangle 64">
              <a:extLst>
                <a:ext uri="{FF2B5EF4-FFF2-40B4-BE49-F238E27FC236}">
                  <a16:creationId xmlns:a16="http://schemas.microsoft.com/office/drawing/2014/main" id="{525CD2CB-BA17-4A43-949E-EDF1E3308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3" name="Rectangle 65">
              <a:extLst>
                <a:ext uri="{FF2B5EF4-FFF2-40B4-BE49-F238E27FC236}">
                  <a16:creationId xmlns:a16="http://schemas.microsoft.com/office/drawing/2014/main" id="{20FA41DC-0005-5047-9E6D-903C3E92C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4" name="Rectangle 66">
              <a:extLst>
                <a:ext uri="{FF2B5EF4-FFF2-40B4-BE49-F238E27FC236}">
                  <a16:creationId xmlns:a16="http://schemas.microsoft.com/office/drawing/2014/main" id="{B01E87D5-77F2-0C4B-A2A0-836ABFFCA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5" name="Rectangle 67">
              <a:extLst>
                <a:ext uri="{FF2B5EF4-FFF2-40B4-BE49-F238E27FC236}">
                  <a16:creationId xmlns:a16="http://schemas.microsoft.com/office/drawing/2014/main" id="{1DF2B6D9-047A-624D-A0AA-6A6E6D72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6" name="Rectangle 68">
              <a:extLst>
                <a:ext uri="{FF2B5EF4-FFF2-40B4-BE49-F238E27FC236}">
                  <a16:creationId xmlns:a16="http://schemas.microsoft.com/office/drawing/2014/main" id="{F4690958-67B4-8941-AF4A-96DC61837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7" name="Rectangle 69">
              <a:extLst>
                <a:ext uri="{FF2B5EF4-FFF2-40B4-BE49-F238E27FC236}">
                  <a16:creationId xmlns:a16="http://schemas.microsoft.com/office/drawing/2014/main" id="{57551DB5-F129-7540-B916-27C464017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8" name="Rectangle 70">
              <a:extLst>
                <a:ext uri="{FF2B5EF4-FFF2-40B4-BE49-F238E27FC236}">
                  <a16:creationId xmlns:a16="http://schemas.microsoft.com/office/drawing/2014/main" id="{18B58DC6-F3A5-344A-96E6-ED7C8DCF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9" name="Rectangle 71">
              <a:extLst>
                <a:ext uri="{FF2B5EF4-FFF2-40B4-BE49-F238E27FC236}">
                  <a16:creationId xmlns:a16="http://schemas.microsoft.com/office/drawing/2014/main" id="{E2FFE2DA-4899-6046-BE1A-CEAD86A1F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sp>
        <p:nvSpPr>
          <p:cNvPr id="73800" name="Line 72">
            <a:extLst>
              <a:ext uri="{FF2B5EF4-FFF2-40B4-BE49-F238E27FC236}">
                <a16:creationId xmlns:a16="http://schemas.microsoft.com/office/drawing/2014/main" id="{5C9E69D2-0035-1841-8631-E3A53E1D5C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40800" y="3417888"/>
            <a:ext cx="1524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1" name="Rectangle 73">
            <a:extLst>
              <a:ext uri="{FF2B5EF4-FFF2-40B4-BE49-F238E27FC236}">
                <a16:creationId xmlns:a16="http://schemas.microsoft.com/office/drawing/2014/main" id="{F96C1BDF-B063-4942-858E-E6E2D545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0" y="36464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bg2"/>
                </a:solidFill>
              </a:rPr>
              <a:t>PC</a:t>
            </a:r>
          </a:p>
        </p:txBody>
      </p:sp>
      <p:sp>
        <p:nvSpPr>
          <p:cNvPr id="73802" name="AutoShape 74">
            <a:extLst>
              <a:ext uri="{FF2B5EF4-FFF2-40B4-BE49-F238E27FC236}">
                <a16:creationId xmlns:a16="http://schemas.microsoft.com/office/drawing/2014/main" id="{77911C70-9946-4046-A170-223D9942170D}"/>
              </a:ext>
            </a:extLst>
          </p:cNvPr>
          <p:cNvSpPr>
            <a:spLocks/>
          </p:cNvSpPr>
          <p:nvPr/>
        </p:nvSpPr>
        <p:spPr bwMode="auto">
          <a:xfrm rot="5400000">
            <a:off x="7467600" y="2971800"/>
            <a:ext cx="228600" cy="43434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3" name="AutoShape 75">
            <a:extLst>
              <a:ext uri="{FF2B5EF4-FFF2-40B4-BE49-F238E27FC236}">
                <a16:creationId xmlns:a16="http://schemas.microsoft.com/office/drawing/2014/main" id="{956F7145-2854-8345-8B9F-33EEFCE98080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391400" y="-609600"/>
            <a:ext cx="228600" cy="43434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F521851-E8EB-0241-AB4B-F72CA0C2F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PCA on OD flows (2)</a:t>
            </a:r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41A0C3DD-0732-514D-8BDA-E9E927FE1C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50" y="2878931"/>
            <a:ext cx="4787900" cy="1485900"/>
          </a:xfrm>
          <a:noFill/>
          <a:ln/>
        </p:spPr>
      </p:pic>
      <p:sp>
        <p:nvSpPr>
          <p:cNvPr id="48" name="Slide Number Placeholder 8">
            <a:extLst>
              <a:ext uri="{FF2B5EF4-FFF2-40B4-BE49-F238E27FC236}">
                <a16:creationId xmlns:a16="http://schemas.microsoft.com/office/drawing/2014/main" id="{7E0C8D66-96DB-9A45-9124-9BCF1D52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2415-177F-E942-90EF-DA24393971D7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2A3A3817-9401-AA4F-93EF-ADE82D29436D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762375" cy="1028700"/>
          </a:xfrm>
          <a:noFill/>
          <a:ln/>
        </p:spPr>
      </p:pic>
      <p:sp>
        <p:nvSpPr>
          <p:cNvPr id="74757" name="Rectangle 5">
            <a:extLst>
              <a:ext uri="{FF2B5EF4-FFF2-40B4-BE49-F238E27FC236}">
                <a16:creationId xmlns:a16="http://schemas.microsoft.com/office/drawing/2014/main" id="{724776A2-48EA-4441-A931-A4F40EFD9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00201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Each eigenflow is a weighted sum of all OD flows</a:t>
            </a:r>
          </a:p>
          <a:p>
            <a:endParaRPr lang="en-US" altLang="en-US" sz="2000"/>
          </a:p>
          <a:p>
            <a:r>
              <a:rPr lang="en-US" altLang="en-US" sz="2000"/>
              <a:t>Eigenflows are orthonormal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A48499E2-C2D8-B44E-93D2-6D14081BF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29201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Each OD flow is weighted sum of all eigenflows</a:t>
            </a:r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944BC6A0-3803-A64E-B87F-E4669A68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3581401"/>
            <a:ext cx="3514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Singular values indicate the energy attributable to a principal component</a:t>
            </a:r>
          </a:p>
        </p:txBody>
      </p:sp>
      <p:grpSp>
        <p:nvGrpSpPr>
          <p:cNvPr id="74760" name="Group 8">
            <a:extLst>
              <a:ext uri="{FF2B5EF4-FFF2-40B4-BE49-F238E27FC236}">
                <a16:creationId xmlns:a16="http://schemas.microsoft.com/office/drawing/2014/main" id="{F375E8DA-E4F4-6849-B8C2-5C57B58DEFC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733801"/>
            <a:ext cx="3562350" cy="638175"/>
            <a:chOff x="336" y="2304"/>
            <a:chExt cx="2244" cy="402"/>
          </a:xfrm>
        </p:grpSpPr>
        <p:pic>
          <p:nvPicPr>
            <p:cNvPr id="74761" name="Picture 9">
              <a:extLst>
                <a:ext uri="{FF2B5EF4-FFF2-40B4-BE49-F238E27FC236}">
                  <a16:creationId xmlns:a16="http://schemas.microsoft.com/office/drawing/2014/main" id="{5D79A4CB-BD5F-4941-92AC-208DFAC00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352"/>
              <a:ext cx="80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62" name="Picture 10">
              <a:extLst>
                <a:ext uri="{FF2B5EF4-FFF2-40B4-BE49-F238E27FC236}">
                  <a16:creationId xmlns:a16="http://schemas.microsoft.com/office/drawing/2014/main" id="{601987C6-4EA4-694A-8DDB-F6D97B4E5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352"/>
              <a:ext cx="666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63" name="Picture 11">
              <a:extLst>
                <a:ext uri="{FF2B5EF4-FFF2-40B4-BE49-F238E27FC236}">
                  <a16:creationId xmlns:a16="http://schemas.microsoft.com/office/drawing/2014/main" id="{8D60BDFE-D7BD-B043-92C5-33F3BB155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304"/>
              <a:ext cx="45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764" name="Rectangle 12">
              <a:extLst>
                <a:ext uri="{FF2B5EF4-FFF2-40B4-BE49-F238E27FC236}">
                  <a16:creationId xmlns:a16="http://schemas.microsoft.com/office/drawing/2014/main" id="{E7FC0219-FB51-7040-8408-0245457C9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8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;</a:t>
              </a:r>
            </a:p>
          </p:txBody>
        </p:sp>
      </p:grpSp>
      <p:sp>
        <p:nvSpPr>
          <p:cNvPr id="74765" name="Freeform 13">
            <a:extLst>
              <a:ext uri="{FF2B5EF4-FFF2-40B4-BE49-F238E27FC236}">
                <a16:creationId xmlns:a16="http://schemas.microsoft.com/office/drawing/2014/main" id="{8D352EC6-D804-4C40-B1F9-DADF99B2688D}"/>
              </a:ext>
            </a:extLst>
          </p:cNvPr>
          <p:cNvSpPr>
            <a:spLocks/>
          </p:cNvSpPr>
          <p:nvPr/>
        </p:nvSpPr>
        <p:spPr bwMode="auto">
          <a:xfrm flipV="1">
            <a:off x="2438401" y="2514601"/>
            <a:ext cx="74613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766" name="Group 14">
            <a:extLst>
              <a:ext uri="{FF2B5EF4-FFF2-40B4-BE49-F238E27FC236}">
                <a16:creationId xmlns:a16="http://schemas.microsoft.com/office/drawing/2014/main" id="{A31CF8A8-80A3-A14B-93B1-8C0E733570F6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4000500" y="2705100"/>
            <a:ext cx="685800" cy="152400"/>
            <a:chOff x="2928" y="4032"/>
            <a:chExt cx="624" cy="240"/>
          </a:xfrm>
        </p:grpSpPr>
        <p:sp>
          <p:nvSpPr>
            <p:cNvPr id="74767" name="Line 15">
              <a:extLst>
                <a:ext uri="{FF2B5EF4-FFF2-40B4-BE49-F238E27FC236}">
                  <a16:creationId xmlns:a16="http://schemas.microsoft.com/office/drawing/2014/main" id="{57C1AC44-5FAD-EC4B-9D2B-977B23446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Rectangle 16">
              <a:extLst>
                <a:ext uri="{FF2B5EF4-FFF2-40B4-BE49-F238E27FC236}">
                  <a16:creationId xmlns:a16="http://schemas.microsoft.com/office/drawing/2014/main" id="{60044610-CBF6-D540-90B9-D381ED812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69" name="Rectangle 17">
              <a:extLst>
                <a:ext uri="{FF2B5EF4-FFF2-40B4-BE49-F238E27FC236}">
                  <a16:creationId xmlns:a16="http://schemas.microsoft.com/office/drawing/2014/main" id="{670BC2C4-5262-A441-838D-9D67FDA2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0" name="Rectangle 18">
              <a:extLst>
                <a:ext uri="{FF2B5EF4-FFF2-40B4-BE49-F238E27FC236}">
                  <a16:creationId xmlns:a16="http://schemas.microsoft.com/office/drawing/2014/main" id="{791FA9BC-1E57-074A-9D93-11C506C21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1" name="Rectangle 19">
              <a:extLst>
                <a:ext uri="{FF2B5EF4-FFF2-40B4-BE49-F238E27FC236}">
                  <a16:creationId xmlns:a16="http://schemas.microsoft.com/office/drawing/2014/main" id="{52CD73A6-31CE-B147-862B-C6EB01C5B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2" name="Rectangle 20">
              <a:extLst>
                <a:ext uri="{FF2B5EF4-FFF2-40B4-BE49-F238E27FC236}">
                  <a16:creationId xmlns:a16="http://schemas.microsoft.com/office/drawing/2014/main" id="{05888DF4-9C70-E140-B32C-4FB4ED65F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3" name="Rectangle 21">
              <a:extLst>
                <a:ext uri="{FF2B5EF4-FFF2-40B4-BE49-F238E27FC236}">
                  <a16:creationId xmlns:a16="http://schemas.microsoft.com/office/drawing/2014/main" id="{45FC1DA5-64A6-AA44-BD62-5E2A2FDC1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4" name="Rectangle 22">
              <a:extLst>
                <a:ext uri="{FF2B5EF4-FFF2-40B4-BE49-F238E27FC236}">
                  <a16:creationId xmlns:a16="http://schemas.microsoft.com/office/drawing/2014/main" id="{BA841B42-1214-6E48-9F05-16DF0560A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5" name="Rectangle 23">
              <a:extLst>
                <a:ext uri="{FF2B5EF4-FFF2-40B4-BE49-F238E27FC236}">
                  <a16:creationId xmlns:a16="http://schemas.microsoft.com/office/drawing/2014/main" id="{E5C709D6-92C4-7341-92AD-32F94E62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74776" name="Group 24">
            <a:extLst>
              <a:ext uri="{FF2B5EF4-FFF2-40B4-BE49-F238E27FC236}">
                <a16:creationId xmlns:a16="http://schemas.microsoft.com/office/drawing/2014/main" id="{A31AF094-B859-904B-9B2D-433BD061125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438400"/>
            <a:ext cx="76200" cy="685800"/>
            <a:chOff x="288" y="1632"/>
            <a:chExt cx="96" cy="912"/>
          </a:xfrm>
        </p:grpSpPr>
        <p:sp>
          <p:nvSpPr>
            <p:cNvPr id="74777" name="Line 25">
              <a:extLst>
                <a:ext uri="{FF2B5EF4-FFF2-40B4-BE49-F238E27FC236}">
                  <a16:creationId xmlns:a16="http://schemas.microsoft.com/office/drawing/2014/main" id="{70E1A1F6-BFE8-4449-815A-D8AC01938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26">
              <a:extLst>
                <a:ext uri="{FF2B5EF4-FFF2-40B4-BE49-F238E27FC236}">
                  <a16:creationId xmlns:a16="http://schemas.microsoft.com/office/drawing/2014/main" id="{AFAF904D-993C-9143-AAE1-05290593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Line 27">
              <a:extLst>
                <a:ext uri="{FF2B5EF4-FFF2-40B4-BE49-F238E27FC236}">
                  <a16:creationId xmlns:a16="http://schemas.microsoft.com/office/drawing/2014/main" id="{7457015A-3948-9645-A600-56D7465A3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80" name="Group 28">
            <a:extLst>
              <a:ext uri="{FF2B5EF4-FFF2-40B4-BE49-F238E27FC236}">
                <a16:creationId xmlns:a16="http://schemas.microsoft.com/office/drawing/2014/main" id="{66E0C6B3-EE4A-8744-8620-1F13A8BF340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10000" y="2438400"/>
            <a:ext cx="76200" cy="685800"/>
            <a:chOff x="288" y="1632"/>
            <a:chExt cx="96" cy="912"/>
          </a:xfrm>
        </p:grpSpPr>
        <p:sp>
          <p:nvSpPr>
            <p:cNvPr id="74781" name="Line 29">
              <a:extLst>
                <a:ext uri="{FF2B5EF4-FFF2-40B4-BE49-F238E27FC236}">
                  <a16:creationId xmlns:a16="http://schemas.microsoft.com/office/drawing/2014/main" id="{39FCEBA6-8E68-F849-B161-F4DDC8274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Line 30">
              <a:extLst>
                <a:ext uri="{FF2B5EF4-FFF2-40B4-BE49-F238E27FC236}">
                  <a16:creationId xmlns:a16="http://schemas.microsoft.com/office/drawing/2014/main" id="{E1C3F363-8FD0-614A-A736-989863CAA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Line 31">
              <a:extLst>
                <a:ext uri="{FF2B5EF4-FFF2-40B4-BE49-F238E27FC236}">
                  <a16:creationId xmlns:a16="http://schemas.microsoft.com/office/drawing/2014/main" id="{4A7CD737-F2F4-5547-9291-B068E6C20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84" name="Freeform 32">
            <a:extLst>
              <a:ext uri="{FF2B5EF4-FFF2-40B4-BE49-F238E27FC236}">
                <a16:creationId xmlns:a16="http://schemas.microsoft.com/office/drawing/2014/main" id="{94A470B4-5BCC-794C-A630-B04F5257B2F4}"/>
              </a:ext>
            </a:extLst>
          </p:cNvPr>
          <p:cNvSpPr>
            <a:spLocks/>
          </p:cNvSpPr>
          <p:nvPr/>
        </p:nvSpPr>
        <p:spPr bwMode="auto">
          <a:xfrm>
            <a:off x="3581400" y="2514601"/>
            <a:ext cx="76200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5" name="Freeform 33">
            <a:extLst>
              <a:ext uri="{FF2B5EF4-FFF2-40B4-BE49-F238E27FC236}">
                <a16:creationId xmlns:a16="http://schemas.microsoft.com/office/drawing/2014/main" id="{CD25D7B4-4DB5-0E4B-8BC5-D0FB3DA1832A}"/>
              </a:ext>
            </a:extLst>
          </p:cNvPr>
          <p:cNvSpPr>
            <a:spLocks/>
          </p:cNvSpPr>
          <p:nvPr/>
        </p:nvSpPr>
        <p:spPr bwMode="auto">
          <a:xfrm>
            <a:off x="3276600" y="2514601"/>
            <a:ext cx="76200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6" name="Rectangle 34">
            <a:extLst>
              <a:ext uri="{FF2B5EF4-FFF2-40B4-BE49-F238E27FC236}">
                <a16:creationId xmlns:a16="http://schemas.microsoft.com/office/drawing/2014/main" id="{DF04B377-BA05-9C41-ABEB-1F867016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908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</a:t>
            </a:r>
          </a:p>
        </p:txBody>
      </p:sp>
      <p:grpSp>
        <p:nvGrpSpPr>
          <p:cNvPr id="74787" name="Group 35">
            <a:extLst>
              <a:ext uri="{FF2B5EF4-FFF2-40B4-BE49-F238E27FC236}">
                <a16:creationId xmlns:a16="http://schemas.microsoft.com/office/drawing/2014/main" id="{38C235BD-CB7B-934F-90F9-0290D771407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791200"/>
            <a:ext cx="1828800" cy="838200"/>
            <a:chOff x="624" y="3360"/>
            <a:chExt cx="1536" cy="816"/>
          </a:xfrm>
        </p:grpSpPr>
        <p:sp>
          <p:nvSpPr>
            <p:cNvPr id="74788" name="Freeform 36">
              <a:extLst>
                <a:ext uri="{FF2B5EF4-FFF2-40B4-BE49-F238E27FC236}">
                  <a16:creationId xmlns:a16="http://schemas.microsoft.com/office/drawing/2014/main" id="{8F598204-B020-EB4F-AFC6-EBE6446F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3408"/>
              <a:ext cx="96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9" name="Rectangle 37">
              <a:extLst>
                <a:ext uri="{FF2B5EF4-FFF2-40B4-BE49-F238E27FC236}">
                  <a16:creationId xmlns:a16="http://schemas.microsoft.com/office/drawing/2014/main" id="{D37053EF-0A0C-0943-A10E-883C70B46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00"/>
              <a:ext cx="24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=</a:t>
              </a:r>
            </a:p>
          </p:txBody>
        </p:sp>
        <p:sp>
          <p:nvSpPr>
            <p:cNvPr id="74790" name="Freeform 38">
              <a:extLst>
                <a:ext uri="{FF2B5EF4-FFF2-40B4-BE49-F238E27FC236}">
                  <a16:creationId xmlns:a16="http://schemas.microsoft.com/office/drawing/2014/main" id="{E6CCFAFD-3DDD-0749-8CCE-C16F00DE2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1" name="Freeform 39">
              <a:extLst>
                <a:ext uri="{FF2B5EF4-FFF2-40B4-BE49-F238E27FC236}">
                  <a16:creationId xmlns:a16="http://schemas.microsoft.com/office/drawing/2014/main" id="{FBF681BC-97B9-0548-BD0E-4D45A18F3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2" name="Rectangle 40">
              <a:extLst>
                <a:ext uri="{FF2B5EF4-FFF2-40B4-BE49-F238E27FC236}">
                  <a16:creationId xmlns:a16="http://schemas.microsoft.com/office/drawing/2014/main" id="{9B79D745-A4B1-7341-A129-C7010FDB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00"/>
              <a:ext cx="96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74793" name="Rectangle 41">
              <a:extLst>
                <a:ext uri="{FF2B5EF4-FFF2-40B4-BE49-F238E27FC236}">
                  <a16:creationId xmlns:a16="http://schemas.microsoft.com/office/drawing/2014/main" id="{FD0FCBEA-90FC-5F4F-8033-3C0DF1BD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744"/>
              <a:ext cx="96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4" name="Rectangle 42">
              <a:extLst>
                <a:ext uri="{FF2B5EF4-FFF2-40B4-BE49-F238E27FC236}">
                  <a16:creationId xmlns:a16="http://schemas.microsoft.com/office/drawing/2014/main" id="{D12E62A8-290C-B544-9FF8-8855CEEC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64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5" name="Freeform 43">
              <a:extLst>
                <a:ext uri="{FF2B5EF4-FFF2-40B4-BE49-F238E27FC236}">
                  <a16:creationId xmlns:a16="http://schemas.microsoft.com/office/drawing/2014/main" id="{01FD0FA7-7D10-9948-A2F5-2D840EE64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6" name="Rectangle 44">
              <a:extLst>
                <a:ext uri="{FF2B5EF4-FFF2-40B4-BE49-F238E27FC236}">
                  <a16:creationId xmlns:a16="http://schemas.microsoft.com/office/drawing/2014/main" id="{30027428-8598-AB44-80AE-4FA5C3E19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00"/>
              <a:ext cx="26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  <p:sp>
          <p:nvSpPr>
            <p:cNvPr id="74797" name="Rectangle 45">
              <a:extLst>
                <a:ext uri="{FF2B5EF4-FFF2-40B4-BE49-F238E27FC236}">
                  <a16:creationId xmlns:a16="http://schemas.microsoft.com/office/drawing/2014/main" id="{7FE54423-B641-A34E-B2B0-33FBD866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600"/>
              <a:ext cx="26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635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9A7C230-637B-1A40-9673-22B49A024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Eigenflow and PC</a:t>
            </a:r>
          </a:p>
        </p:txBody>
      </p:sp>
      <p:pic>
        <p:nvPicPr>
          <p:cNvPr id="75779" name="Picture 3">
            <a:extLst>
              <a:ext uri="{FF2B5EF4-FFF2-40B4-BE49-F238E27FC236}">
                <a16:creationId xmlns:a16="http://schemas.microsoft.com/office/drawing/2014/main" id="{85AE1134-B26B-4145-9534-54D770271C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88" y="1543050"/>
            <a:ext cx="5326424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A0930CE2-5017-3B4A-9FC5-285571E4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B50-F91E-CF45-BD3A-F0AE77D4091E}" type="slidenum">
              <a:rPr lang="en-US" altLang="en-US"/>
              <a:pPr/>
              <a:t>19</a:t>
            </a:fld>
            <a:endParaRPr lang="en-US" altLang="en-US"/>
          </a:p>
        </p:txBody>
      </p:sp>
      <p:grpSp>
        <p:nvGrpSpPr>
          <p:cNvPr id="75780" name="Group 4">
            <a:extLst>
              <a:ext uri="{FF2B5EF4-FFF2-40B4-BE49-F238E27FC236}">
                <a16:creationId xmlns:a16="http://schemas.microsoft.com/office/drawing/2014/main" id="{BD086758-3AC9-BE43-9ED0-7A909F52CB74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667001"/>
            <a:ext cx="4516438" cy="3795713"/>
            <a:chOff x="2832" y="1680"/>
            <a:chExt cx="2845" cy="2391"/>
          </a:xfrm>
        </p:grpSpPr>
        <p:pic>
          <p:nvPicPr>
            <p:cNvPr id="75781" name="Picture 5">
              <a:extLst>
                <a:ext uri="{FF2B5EF4-FFF2-40B4-BE49-F238E27FC236}">
                  <a16:creationId xmlns:a16="http://schemas.microsoft.com/office/drawing/2014/main" id="{269A69A6-3F65-A545-A64F-3910302A893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1872"/>
              <a:ext cx="1405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5782" name="Picture 6">
              <a:extLst>
                <a:ext uri="{FF2B5EF4-FFF2-40B4-BE49-F238E27FC236}">
                  <a16:creationId xmlns:a16="http://schemas.microsoft.com/office/drawing/2014/main" id="{94250AA5-1DE2-5742-B88E-D927C6601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3168"/>
              <a:ext cx="1393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5783" name="Line 7">
              <a:extLst>
                <a:ext uri="{FF2B5EF4-FFF2-40B4-BE49-F238E27FC236}">
                  <a16:creationId xmlns:a16="http://schemas.microsoft.com/office/drawing/2014/main" id="{B1130EEC-7BB9-D845-AC40-85C306B95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784"/>
              <a:ext cx="28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4" name="Rectangle 8">
              <a:extLst>
                <a:ext uri="{FF2B5EF4-FFF2-40B4-BE49-F238E27FC236}">
                  <a16:creationId xmlns:a16="http://schemas.microsoft.com/office/drawing/2014/main" id="{45CC60FD-8E73-5446-AA28-4B6056B2F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80"/>
              <a:ext cx="9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OD Flow 167</a:t>
              </a:r>
            </a:p>
          </p:txBody>
        </p:sp>
        <p:sp>
          <p:nvSpPr>
            <p:cNvPr id="75785" name="Rectangle 9">
              <a:extLst>
                <a:ext uri="{FF2B5EF4-FFF2-40B4-BE49-F238E27FC236}">
                  <a16:creationId xmlns:a16="http://schemas.microsoft.com/office/drawing/2014/main" id="{348C2BA1-5A40-9841-ABD8-23AFA41BD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OD Flow 94</a:t>
              </a:r>
            </a:p>
          </p:txBody>
        </p:sp>
        <p:sp>
          <p:nvSpPr>
            <p:cNvPr id="75786" name="Line 10">
              <a:extLst>
                <a:ext uri="{FF2B5EF4-FFF2-40B4-BE49-F238E27FC236}">
                  <a16:creationId xmlns:a16="http://schemas.microsoft.com/office/drawing/2014/main" id="{2D5FF4C4-2058-DB4A-8FC2-52D28841D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408"/>
              <a:ext cx="14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5651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03BAE865-3C4E-C24D-A5B0-D232B057D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Low Dimensionality of OD Flows</a:t>
            </a:r>
          </a:p>
        </p:txBody>
      </p:sp>
      <p:pic>
        <p:nvPicPr>
          <p:cNvPr id="78850" name="Picture 2">
            <a:extLst>
              <a:ext uri="{FF2B5EF4-FFF2-40B4-BE49-F238E27FC236}">
                <a16:creationId xmlns:a16="http://schemas.microsoft.com/office/drawing/2014/main" id="{6FD8E44F-C10D-A845-BB5D-D2BB44AC19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99" y="1543050"/>
            <a:ext cx="5144601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9420C97-8F71-D244-B092-ECAF9070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63EC-6C89-E244-BA74-92CF2049725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DEB4EE95-0C86-0244-B096-E3EC7944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76401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331A1EDF-FF48-FB4B-8CAB-C283E5E5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86089"/>
            <a:ext cx="2590800" cy="1006475"/>
          </a:xfrm>
          <a:prstGeom prst="rect">
            <a:avLst/>
          </a:prstGeom>
          <a:solidFill>
            <a:srgbClr val="F8F6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</a:rPr>
              <a:t>Plot of OD flow energy captured by each dimension.</a:t>
            </a:r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07EF8BC1-4A7B-FC49-BF5D-D1A2569B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11028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C2456F97-22A6-9C41-AE8E-2710669C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6110288"/>
            <a:ext cx="24193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Principal Components</a:t>
            </a:r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F6A0A6A9-806F-9C45-A55C-14880127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90888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Rectangle 9">
            <a:extLst>
              <a:ext uri="{FF2B5EF4-FFF2-40B4-BE49-F238E27FC236}">
                <a16:creationId xmlns:a16="http://schemas.microsoft.com/office/drawing/2014/main" id="{44F30190-7CA3-A24F-9D4D-C2DC981C5BA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91569" y="3763169"/>
            <a:ext cx="18605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Energy captured</a:t>
            </a:r>
          </a:p>
        </p:txBody>
      </p:sp>
      <p:sp>
        <p:nvSpPr>
          <p:cNvPr id="78858" name="Line 10">
            <a:extLst>
              <a:ext uri="{FF2B5EF4-FFF2-40B4-BE49-F238E27FC236}">
                <a16:creationId xmlns:a16="http://schemas.microsoft.com/office/drawing/2014/main" id="{6A42B3F6-FC87-C84F-938B-70EE8B00F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195888"/>
            <a:ext cx="457200" cy="3810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9" name="Rectangle 11">
            <a:extLst>
              <a:ext uri="{FF2B5EF4-FFF2-40B4-BE49-F238E27FC236}">
                <a16:creationId xmlns:a16="http://schemas.microsoft.com/office/drawing/2014/main" id="{B31C333D-5171-B142-B799-43FA755CA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71600"/>
            <a:ext cx="82423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</a:rPr>
              <a:t>Small number of PCs capture most of signal’s structure</a:t>
            </a:r>
          </a:p>
        </p:txBody>
      </p:sp>
    </p:spTree>
    <p:extLst>
      <p:ext uri="{BB962C8B-B14F-4D97-AF65-F5344CB8AC3E}">
        <p14:creationId xmlns:p14="http://schemas.microsoft.com/office/powerpoint/2010/main" val="115889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6581D9A-1469-304B-AAA4-3B31BA83B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OD Flows</a:t>
            </a:r>
          </a:p>
        </p:txBody>
      </p:sp>
      <p:pic>
        <p:nvPicPr>
          <p:cNvPr id="87043" name="Picture 3">
            <a:extLst>
              <a:ext uri="{FF2B5EF4-FFF2-40B4-BE49-F238E27FC236}">
                <a16:creationId xmlns:a16="http://schemas.microsoft.com/office/drawing/2014/main" id="{B5EF560E-2CA8-8B4E-8DD0-E83B27CD3C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71" y="1543050"/>
            <a:ext cx="5137657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148689-27D1-F442-8604-285F1781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3440-6ABD-AB4F-AFAB-ECB2BC0D114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6B22BFE4-30A5-8E40-840E-6401FAA1D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752601"/>
            <a:ext cx="38862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Most OD flows have less than 20 significant eigenflows</a:t>
            </a:r>
          </a:p>
          <a:p>
            <a:endParaRPr lang="en-US" altLang="en-US" sz="2800"/>
          </a:p>
          <a:p>
            <a:r>
              <a:rPr lang="en-US" altLang="en-US" sz="2800"/>
              <a:t>Can think of each OD flow as having only a small set of “features”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798964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3CA88D9-0610-8A4B-897D-F3541B866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Low Dimensionality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9B0023-692C-8D44-88DE-AD2D284B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6C35-6240-1A49-A9D8-FFE60F97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ACD6-4DC6-324E-A9A7-DA9875B691A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0A46B17-8329-E949-B663-9E5FA549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240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Generally, traffic on different links is dependent</a:t>
            </a:r>
          </a:p>
          <a:p>
            <a:endParaRPr lang="en-US" altLang="en-US"/>
          </a:p>
          <a:p>
            <a:r>
              <a:rPr lang="en-US" altLang="en-US"/>
              <a:t>Link traffic is the superposition of origin-destination flows (</a:t>
            </a:r>
            <a:r>
              <a:rPr lang="en-US" altLang="en-US">
                <a:solidFill>
                  <a:srgbClr val="0000FF"/>
                </a:solidFill>
              </a:rPr>
              <a:t>OD flows</a:t>
            </a:r>
            <a:r>
              <a:rPr lang="en-US" altLang="en-US"/>
              <a:t>) </a:t>
            </a:r>
          </a:p>
          <a:p>
            <a:pPr lvl="1"/>
            <a:r>
              <a:rPr lang="en-US" altLang="en-US"/>
              <a:t>The same OD flow passes over multiple links, inducing correlation among links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All OD flows tend to vary according to </a:t>
            </a:r>
            <a:br>
              <a:rPr lang="en-US" altLang="en-US"/>
            </a:br>
            <a:r>
              <a:rPr lang="en-US" altLang="en-US"/>
              <a:t>common daily and weekly cycles, and so are themselves correlated </a:t>
            </a:r>
            <a:br>
              <a:rPr lang="en-US" altLang="en-US" i="1">
                <a:solidFill>
                  <a:srgbClr val="0000FF"/>
                </a:solidFill>
              </a:rPr>
            </a:br>
            <a:endParaRPr lang="en-US" altLang="en-US" i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D2C8231-2FA6-CC46-B90D-FD08AD08C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Approximating With Top 5 Eigenflows</a:t>
            </a:r>
          </a:p>
        </p:txBody>
      </p:sp>
      <p:pic>
        <p:nvPicPr>
          <p:cNvPr id="80899" name="Picture 3">
            <a:extLst>
              <a:ext uri="{FF2B5EF4-FFF2-40B4-BE49-F238E27FC236}">
                <a16:creationId xmlns:a16="http://schemas.microsoft.com/office/drawing/2014/main" id="{AD50BB17-E644-1843-9150-9C6697CC8C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69" y="1543050"/>
            <a:ext cx="5174062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7B9E6C0-3766-474D-8B9B-97DDFDF3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9ED0-A870-B04E-B291-07A3B4E190A9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38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1F9FB10-EBC5-5743-B92C-AFD311F8A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Kinds of Eigenflows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EE80B861-A8D4-BB49-A5C1-E60A852CD4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6" y="1543050"/>
            <a:ext cx="5597747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41245D2-9F58-3840-89A8-7CFDCEE3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FE92-4977-D74E-B310-F7A2E5A8FB63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1116554A-5308-BA41-8CBF-4B9C1BC1B040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71600"/>
            <a:ext cx="2852738" cy="2111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3" name="Picture 5">
            <a:extLst>
              <a:ext uri="{FF2B5EF4-FFF2-40B4-BE49-F238E27FC236}">
                <a16:creationId xmlns:a16="http://schemas.microsoft.com/office/drawing/2014/main" id="{B364D309-AFA6-174F-B01A-F9C5388B41DF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7475"/>
            <a:ext cx="2819400" cy="2095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4" name="Rectangle 6">
            <a:extLst>
              <a:ext uri="{FF2B5EF4-FFF2-40B4-BE49-F238E27FC236}">
                <a16:creationId xmlns:a16="http://schemas.microsoft.com/office/drawing/2014/main" id="{D37A0EA1-2A52-2C42-A2C8-D9F236D7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4" y="3783014"/>
            <a:ext cx="2054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</a:rPr>
              <a:t>Deterministic</a:t>
            </a:r>
          </a:p>
          <a:p>
            <a:r>
              <a:rPr lang="en-US" altLang="en-US" sz="2000" b="1">
                <a:solidFill>
                  <a:srgbClr val="FF0000"/>
                </a:solidFill>
              </a:rPr>
              <a:t>d-eigenflows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1B20EEC5-14C9-724C-85EF-362F1DF6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70314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Spike</a:t>
            </a:r>
          </a:p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s-eigenflows</a:t>
            </a:r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9C3D5224-1AB3-6E44-B911-3014DAB2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754439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Noise</a:t>
            </a:r>
          </a:p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n-eigenflows</a:t>
            </a:r>
          </a:p>
        </p:txBody>
      </p:sp>
      <p:sp>
        <p:nvSpPr>
          <p:cNvPr id="89097" name="Rectangle 9">
            <a:extLst>
              <a:ext uri="{FF2B5EF4-FFF2-40B4-BE49-F238E27FC236}">
                <a16:creationId xmlns:a16="http://schemas.microsoft.com/office/drawing/2014/main" id="{09DF7941-BAC0-1C48-90FB-C42CB613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0855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Periodic trends</a:t>
            </a:r>
          </a:p>
        </p:txBody>
      </p:sp>
      <p:sp>
        <p:nvSpPr>
          <p:cNvPr id="89098" name="Rectangle 10">
            <a:extLst>
              <a:ext uri="{FF2B5EF4-FFF2-40B4-BE49-F238E27FC236}">
                <a16:creationId xmlns:a16="http://schemas.microsoft.com/office/drawing/2014/main" id="{0EE99CEF-8389-C944-B4FD-737D25AA3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4833939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Sudden, isolated spikes and drops</a:t>
            </a:r>
          </a:p>
        </p:txBody>
      </p:sp>
      <p:sp>
        <p:nvSpPr>
          <p:cNvPr id="89099" name="Rectangle 11">
            <a:extLst>
              <a:ext uri="{FF2B5EF4-FFF2-40B4-BE49-F238E27FC236}">
                <a16:creationId xmlns:a16="http://schemas.microsoft.com/office/drawing/2014/main" id="{42B658AE-D005-334D-A492-499071882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19651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Roughly stationary and Gaussian</a:t>
            </a:r>
          </a:p>
        </p:txBody>
      </p:sp>
    </p:spTree>
    <p:extLst>
      <p:ext uri="{BB962C8B-B14F-4D97-AF65-F5344CB8AC3E}">
        <p14:creationId xmlns:p14="http://schemas.microsoft.com/office/powerpoint/2010/main" val="425977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  <p:bldP spid="89095" grpId="0"/>
      <p:bldP spid="89096" grpId="0"/>
      <p:bldP spid="89097" grpId="0"/>
      <p:bldP spid="89098" grpId="0"/>
      <p:bldP spid="890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77048AA-A463-704B-8BC8-C90D0F8DA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Hundreds of Eigenflows</a:t>
            </a:r>
            <a:br>
              <a:rPr lang="en-US" altLang="en-US" sz="3200"/>
            </a:br>
            <a:r>
              <a:rPr lang="en-US" altLang="en-US" sz="3200"/>
              <a:t>But Only Three Basic Types</a:t>
            </a:r>
          </a:p>
        </p:txBody>
      </p:sp>
      <p:pic>
        <p:nvPicPr>
          <p:cNvPr id="93187" name="Picture 3">
            <a:extLst>
              <a:ext uri="{FF2B5EF4-FFF2-40B4-BE49-F238E27FC236}">
                <a16:creationId xmlns:a16="http://schemas.microsoft.com/office/drawing/2014/main" id="{74255600-80E5-904E-95EE-0938EEE8AF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90" y="1543050"/>
            <a:ext cx="6897019" cy="4157663"/>
          </a:xfrm>
          <a:noFill/>
          <a:ln/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AE5A7E-1B66-0647-B2AF-99DF3CB0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A49-9303-7A46-9B2D-1143FC4B655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86561DF5-D8F3-0D4D-ADEA-1999029B9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248400"/>
            <a:ext cx="304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2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92F983CF-8A75-B649-800E-807017E79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An OD Flow, Reconstructed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FF10C-C458-A647-889F-73F8480DD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EE6364-700E-A748-A079-8DEA2F23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CC55-F69C-E948-86CB-7FBED29034BB}" type="slidenum">
              <a:rPr lang="en-US" altLang="en-US"/>
              <a:pPr/>
              <a:t>26</a:t>
            </a:fld>
            <a:endParaRPr lang="en-US" altLang="en-US"/>
          </a:p>
        </p:txBody>
      </p:sp>
      <p:grpSp>
        <p:nvGrpSpPr>
          <p:cNvPr id="95234" name="Group 2">
            <a:extLst>
              <a:ext uri="{FF2B5EF4-FFF2-40B4-BE49-F238E27FC236}">
                <a16:creationId xmlns:a16="http://schemas.microsoft.com/office/drawing/2014/main" id="{CF335AC5-9602-5C48-A49D-DE78FEDF2A68}"/>
              </a:ext>
            </a:extLst>
          </p:cNvPr>
          <p:cNvGrpSpPr>
            <a:grpSpLocks/>
          </p:cNvGrpSpPr>
          <p:nvPr/>
        </p:nvGrpSpPr>
        <p:grpSpPr bwMode="auto">
          <a:xfrm>
            <a:off x="1824039" y="1287463"/>
            <a:ext cx="6173787" cy="5226050"/>
            <a:chOff x="1104" y="384"/>
            <a:chExt cx="3679" cy="3697"/>
          </a:xfrm>
        </p:grpSpPr>
        <p:pic>
          <p:nvPicPr>
            <p:cNvPr id="95235" name="Picture 3">
              <a:extLst>
                <a:ext uri="{FF2B5EF4-FFF2-40B4-BE49-F238E27FC236}">
                  <a16:creationId xmlns:a16="http://schemas.microsoft.com/office/drawing/2014/main" id="{A6EB2A8B-201A-F74D-BD1E-B573CD4D0DC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384"/>
              <a:ext cx="3679" cy="3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5236" name="Rectangle 4">
              <a:extLst>
                <a:ext uri="{FF2B5EF4-FFF2-40B4-BE49-F238E27FC236}">
                  <a16:creationId xmlns:a16="http://schemas.microsoft.com/office/drawing/2014/main" id="{6D2F256A-7F60-9D4D-9DBC-25223B4CA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576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7" name="Rectangle 5">
              <a:extLst>
                <a:ext uri="{FF2B5EF4-FFF2-40B4-BE49-F238E27FC236}">
                  <a16:creationId xmlns:a16="http://schemas.microsoft.com/office/drawing/2014/main" id="{F15029EC-D397-7843-8FB6-0DDAB99DF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Rectangle 6">
              <a:extLst>
                <a:ext uri="{FF2B5EF4-FFF2-40B4-BE49-F238E27FC236}">
                  <a16:creationId xmlns:a16="http://schemas.microsoft.com/office/drawing/2014/main" id="{1AD1D16A-9462-3C4E-ABDC-C951BAC5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52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9" name="Rectangle 7">
              <a:extLst>
                <a:ext uri="{FF2B5EF4-FFF2-40B4-BE49-F238E27FC236}">
                  <a16:creationId xmlns:a16="http://schemas.microsoft.com/office/drawing/2014/main" id="{1BD28A07-47E3-ED4A-BB2A-933B26AB2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576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41" name="Text Box 9">
            <a:extLst>
              <a:ext uri="{FF2B5EF4-FFF2-40B4-BE49-F238E27FC236}">
                <a16:creationId xmlns:a16="http://schemas.microsoft.com/office/drawing/2014/main" id="{50082CF1-076A-4741-80CC-336C232E3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413" y="1792288"/>
            <a:ext cx="126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OD flow</a:t>
            </a:r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id="{7AA7B956-5108-5945-B656-69D659B8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1" y="3125788"/>
            <a:ext cx="216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D-components</a:t>
            </a: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id="{F3BFE972-978D-034C-9BB6-C029219A4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163" y="4389438"/>
            <a:ext cx="215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S-components</a:t>
            </a:r>
          </a:p>
        </p:txBody>
      </p:sp>
      <p:sp>
        <p:nvSpPr>
          <p:cNvPr id="95244" name="Text Box 12">
            <a:extLst>
              <a:ext uri="{FF2B5EF4-FFF2-40B4-BE49-F238E27FC236}">
                <a16:creationId xmlns:a16="http://schemas.microsoft.com/office/drawing/2014/main" id="{6B245FD4-A823-E240-A034-97956F481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564" y="5567363"/>
            <a:ext cx="216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N-components</a:t>
            </a:r>
          </a:p>
        </p:txBody>
      </p:sp>
      <p:sp>
        <p:nvSpPr>
          <p:cNvPr id="95245" name="Rectangle 13">
            <a:extLst>
              <a:ext uri="{FF2B5EF4-FFF2-40B4-BE49-F238E27FC236}">
                <a16:creationId xmlns:a16="http://schemas.microsoft.com/office/drawing/2014/main" id="{10C1806D-F6AB-8844-A3BB-A1E1F6E6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5384801"/>
            <a:ext cx="1277938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14">
            <a:extLst>
              <a:ext uri="{FF2B5EF4-FFF2-40B4-BE49-F238E27FC236}">
                <a16:creationId xmlns:a16="http://schemas.microsoft.com/office/drawing/2014/main" id="{0F00E1F5-F7C8-6F4A-9DD5-CEF6AF2C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4129088"/>
            <a:ext cx="1277938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Rectangle 15">
            <a:extLst>
              <a:ext uri="{FF2B5EF4-FFF2-40B4-BE49-F238E27FC236}">
                <a16:creationId xmlns:a16="http://schemas.microsoft.com/office/drawing/2014/main" id="{0B7D8FD8-CF1D-4846-9D50-5AD86E490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2867026"/>
            <a:ext cx="1277938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Rectangle 16">
            <a:extLst>
              <a:ext uri="{FF2B5EF4-FFF2-40B4-BE49-F238E27FC236}">
                <a16:creationId xmlns:a16="http://schemas.microsoft.com/office/drawing/2014/main" id="{0E001A8E-D26D-2840-BB91-D6EB102F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1617663"/>
            <a:ext cx="1277938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06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6968E14-313B-4C46-82A8-169A620C4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Application: Anomaly Detection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E66A8-C91B-DE48-97CD-F97DDBE04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b="1"/>
              <a:t>Is my network experiencing </a:t>
            </a:r>
            <a:r>
              <a:rPr lang="en-US" altLang="en-US" sz="2400" b="1">
                <a:solidFill>
                  <a:srgbClr val="0000FF"/>
                </a:solidFill>
              </a:rPr>
              <a:t>unusual</a:t>
            </a:r>
            <a:r>
              <a:rPr lang="en-US" altLang="en-US" sz="2400" b="1"/>
              <a:t> conditions?</a:t>
            </a:r>
            <a:br>
              <a:rPr lang="en-US" altLang="en-US" sz="2400" b="1"/>
            </a:br>
            <a:endParaRPr lang="en-US" altLang="en-US" sz="2400" b="1"/>
          </a:p>
          <a:p>
            <a:pPr marL="533400" indent="-533400">
              <a:lnSpc>
                <a:spcPct val="90000"/>
              </a:lnSpc>
            </a:pPr>
            <a:r>
              <a:rPr lang="en-US" altLang="en-US" sz="2400"/>
              <a:t>Then, adopt the following framework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400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>
                <a:solidFill>
                  <a:srgbClr val="FF0000"/>
                </a:solidFill>
              </a:rPr>
              <a:t>Detection</a:t>
            </a:r>
            <a:br>
              <a:rPr lang="en-US" altLang="en-US" b="1">
                <a:solidFill>
                  <a:srgbClr val="FF0000"/>
                </a:solidFill>
              </a:rPr>
            </a:br>
            <a:r>
              <a:rPr lang="en-US" altLang="en-US"/>
              <a:t>Is there an unusual event? 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en-US" altLang="en-US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>
                <a:solidFill>
                  <a:srgbClr val="FF0000"/>
                </a:solidFill>
              </a:rPr>
              <a:t>Identification</a:t>
            </a:r>
            <a:br>
              <a:rPr lang="en-US" altLang="en-US" b="1"/>
            </a:br>
            <a:r>
              <a:rPr lang="en-US" altLang="en-US"/>
              <a:t>Which of the possible explanations fits best?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en-US" altLang="en-US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>
                <a:solidFill>
                  <a:srgbClr val="FF0000"/>
                </a:solidFill>
              </a:rPr>
              <a:t>Quantification</a:t>
            </a:r>
            <a:br>
              <a:rPr lang="en-US" altLang="en-US" b="1"/>
            </a:br>
            <a:r>
              <a:rPr lang="en-US" altLang="en-US"/>
              <a:t>How serious is the problem?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F8F82-B5C5-4D48-BA65-11D18FF1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02-B0F5-2347-8B1A-B5DE9FB02F33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872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r>
              <a:rPr lang="en-US" sz="4000" dirty="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237279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419F316-B0EB-B847-8C5F-DAF743927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Traffic Anomaly Detection: Motivation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B14E575-B606-0B45-B2FE-86D727386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DDoS attacks</a:t>
            </a:r>
          </a:p>
          <a:p>
            <a:r>
              <a:rPr lang="en-US" altLang="en-US"/>
              <a:t>Routing anomalies</a:t>
            </a:r>
          </a:p>
          <a:p>
            <a:r>
              <a:rPr lang="en-US" altLang="en-US"/>
              <a:t>Link failures</a:t>
            </a:r>
          </a:p>
          <a:p>
            <a:r>
              <a:rPr lang="en-US" altLang="en-US"/>
              <a:t>Flash crowds</a:t>
            </a:r>
          </a:p>
          <a:p>
            <a:r>
              <a:rPr lang="en-US" altLang="en-US"/>
              <a:t>…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7DD5BA-716F-8449-A604-2CD23449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F14-F42D-3943-93D8-84D334DAE3F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607390F3-BABE-E744-B620-1042E17E3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</a:rPr>
              <a:t>Many “actionable” changes to traffic patterns</a:t>
            </a:r>
          </a:p>
        </p:txBody>
      </p:sp>
    </p:spTree>
    <p:extLst>
      <p:ext uri="{BB962C8B-B14F-4D97-AF65-F5344CB8AC3E}">
        <p14:creationId xmlns:p14="http://schemas.microsoft.com/office/powerpoint/2010/main" val="136424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AE98B4A-E24A-7449-A6EB-4F281F9C2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chemeClr val="accent2"/>
                </a:solidFill>
              </a:rPr>
              <a:t>Traditional Network Traffic Analysis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D94BCC3-AC06-4746-B4D7-0DB51890B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Focus on </a:t>
            </a:r>
          </a:p>
          <a:p>
            <a:pPr lvl="1"/>
            <a:r>
              <a:rPr lang="en-US" altLang="en-US" sz="2000"/>
              <a:t>Short ‘stationary’ timescales </a:t>
            </a:r>
          </a:p>
          <a:p>
            <a:pPr lvl="1"/>
            <a:r>
              <a:rPr lang="en-US" altLang="en-US" sz="2000"/>
              <a:t>Traffic on a single link in isolation</a:t>
            </a:r>
          </a:p>
          <a:p>
            <a:r>
              <a:rPr lang="en-US" altLang="en-US" sz="2400"/>
              <a:t>Principal results</a:t>
            </a:r>
          </a:p>
          <a:p>
            <a:pPr lvl="1"/>
            <a:r>
              <a:rPr lang="en-US" altLang="en-US" sz="2000"/>
              <a:t>Scaling properties</a:t>
            </a:r>
          </a:p>
          <a:p>
            <a:pPr lvl="1"/>
            <a:r>
              <a:rPr lang="en-US" altLang="en-US" sz="2000"/>
              <a:t>Packet delays and losses</a:t>
            </a:r>
          </a:p>
          <a:p>
            <a:pPr lvl="1"/>
            <a:endParaRPr lang="en-US" altLang="en-US" sz="200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D44F9D55-9AFD-CD42-8E31-0BDB6AF2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3BDC-21F1-E843-A426-2D7CDC7A951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921B8927-610C-1141-A243-0C11D8C8E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1951038"/>
            <a:ext cx="406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</a:rPr>
              <a:t>What ISPs Care About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E9660EB2-72A6-F54F-900A-662E82C5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2865438"/>
            <a:ext cx="4633912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Focus on </a:t>
            </a:r>
          </a:p>
          <a:p>
            <a:pPr lvl="1"/>
            <a:r>
              <a:rPr lang="en-US" altLang="en-US"/>
              <a:t>Long, nonstationary timescales</a:t>
            </a:r>
          </a:p>
          <a:p>
            <a:pPr lvl="1"/>
            <a:r>
              <a:rPr lang="en-US" altLang="en-US"/>
              <a:t>Traffic on all links simultaneously</a:t>
            </a:r>
          </a:p>
          <a:p>
            <a:r>
              <a:rPr lang="en-US" altLang="en-US"/>
              <a:t>Principal goals</a:t>
            </a:r>
          </a:p>
          <a:p>
            <a:pPr lvl="1"/>
            <a:r>
              <a:rPr lang="en-US" altLang="en-US"/>
              <a:t>Anomaly detection</a:t>
            </a:r>
          </a:p>
          <a:p>
            <a:pPr lvl="1"/>
            <a:r>
              <a:rPr lang="en-US" altLang="en-US"/>
              <a:t>Traffic engineering</a:t>
            </a:r>
          </a:p>
          <a:p>
            <a:pPr lvl="1"/>
            <a:r>
              <a:rPr lang="en-US" altLang="en-US"/>
              <a:t>Capacity planning 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2B4144B9-0AE6-FB47-A9FC-6F59570A9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25583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265D8C9F-B8EC-CE44-A03D-B473BD80D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/>
              <a:t>Gap between Capabilities and Goals</a:t>
            </a:r>
          </a:p>
        </p:txBody>
      </p:sp>
    </p:spTree>
    <p:extLst>
      <p:ext uri="{BB962C8B-B14F-4D97-AF65-F5344CB8AC3E}">
        <p14:creationId xmlns:p14="http://schemas.microsoft.com/office/powerpoint/2010/main" val="127202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89B82BE-3A78-694A-8DBD-F5CCDD840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Network-Wide Traffic Analysis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1B5D8A7-1377-A841-996D-10D017916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solidFill>
                  <a:srgbClr val="FF0000"/>
                </a:solidFill>
              </a:rPr>
              <a:t>Anomaly Detection:</a:t>
            </a:r>
            <a:r>
              <a:rPr lang="en-US" altLang="en-US" sz="2400"/>
              <a:t>  </a:t>
            </a:r>
            <a:r>
              <a:rPr lang="en-US" altLang="en-US" sz="2400" i="1"/>
              <a:t>Which</a:t>
            </a:r>
            <a:r>
              <a:rPr lang="en-US" altLang="en-US" sz="2400"/>
              <a:t> links show unusual traffic?</a:t>
            </a:r>
          </a:p>
          <a:p>
            <a:endParaRPr lang="en-US" altLang="en-US" sz="2400" b="1">
              <a:solidFill>
                <a:srgbClr val="FF0000"/>
              </a:solidFill>
            </a:endParaRPr>
          </a:p>
          <a:p>
            <a:r>
              <a:rPr lang="en-US" altLang="en-US" sz="2400" b="1">
                <a:solidFill>
                  <a:srgbClr val="FF0000"/>
                </a:solidFill>
              </a:rPr>
              <a:t>Traffic Engineering:</a:t>
            </a:r>
            <a:r>
              <a:rPr lang="en-US" altLang="en-US" sz="2400"/>
              <a:t>  How does traffic move </a:t>
            </a:r>
            <a:r>
              <a:rPr lang="en-US" altLang="en-US" sz="2400" i="1"/>
              <a:t>throughout</a:t>
            </a:r>
            <a:r>
              <a:rPr lang="en-US" altLang="en-US" sz="2400"/>
              <a:t> the network?</a:t>
            </a:r>
          </a:p>
          <a:p>
            <a:endParaRPr lang="en-US" altLang="en-US" sz="2400"/>
          </a:p>
          <a:p>
            <a:r>
              <a:rPr lang="en-US" altLang="en-US" sz="2400" b="1">
                <a:solidFill>
                  <a:srgbClr val="FF0000"/>
                </a:solidFill>
              </a:rPr>
              <a:t>Capacity planning:</a:t>
            </a:r>
            <a:r>
              <a:rPr lang="en-US" altLang="en-US" sz="2400"/>
              <a:t> How much and </a:t>
            </a:r>
            <a:r>
              <a:rPr lang="en-US" altLang="en-US" sz="2400" i="1"/>
              <a:t>where</a:t>
            </a:r>
            <a:r>
              <a:rPr lang="en-US" altLang="en-US" sz="2400"/>
              <a:t> in network to upgrade?</a:t>
            </a:r>
          </a:p>
        </p:txBody>
      </p:sp>
      <p:sp>
        <p:nvSpPr>
          <p:cNvPr id="63" name="Slide Number Placeholder 6">
            <a:extLst>
              <a:ext uri="{FF2B5EF4-FFF2-40B4-BE49-F238E27FC236}">
                <a16:creationId xmlns:a16="http://schemas.microsoft.com/office/drawing/2014/main" id="{60591E70-66D6-C547-B669-803A11DB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9D4-783F-2B42-A2A4-4FA6E7BDF9E8}" type="slidenum">
              <a:rPr lang="en-US" altLang="en-US"/>
              <a:pPr/>
              <a:t>7</a:t>
            </a:fld>
            <a:endParaRPr lang="en-US" altLang="en-US"/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49E8CDFA-8EFB-C84A-BCBE-2DBB1F3B50EB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600200"/>
            <a:ext cx="3429000" cy="3048000"/>
            <a:chOff x="528" y="2400"/>
            <a:chExt cx="2784" cy="1488"/>
          </a:xfrm>
        </p:grpSpPr>
        <p:cxnSp>
          <p:nvCxnSpPr>
            <p:cNvPr id="53253" name="AutoShape 5">
              <a:extLst>
                <a:ext uri="{FF2B5EF4-FFF2-40B4-BE49-F238E27FC236}">
                  <a16:creationId xmlns:a16="http://schemas.microsoft.com/office/drawing/2014/main" id="{EF9A978D-A0F8-C64B-8922-B2C12BC15FA8}"/>
                </a:ext>
              </a:extLst>
            </p:cNvPr>
            <p:cNvCxnSpPr>
              <a:cxnSpLocks noChangeShapeType="1"/>
              <a:stCxn id="53262" idx="4"/>
              <a:endCxn id="53266" idx="0"/>
            </p:cNvCxnSpPr>
            <p:nvPr/>
          </p:nvCxnSpPr>
          <p:spPr bwMode="auto">
            <a:xfrm>
              <a:off x="600" y="2688"/>
              <a:ext cx="144" cy="576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4" name="AutoShape 6">
              <a:extLst>
                <a:ext uri="{FF2B5EF4-FFF2-40B4-BE49-F238E27FC236}">
                  <a16:creationId xmlns:a16="http://schemas.microsoft.com/office/drawing/2014/main" id="{38229520-D14B-2C4C-B9D7-5D25434489D8}"/>
                </a:ext>
              </a:extLst>
            </p:cNvPr>
            <p:cNvCxnSpPr>
              <a:cxnSpLocks noChangeShapeType="1"/>
              <a:endCxn id="53267" idx="2"/>
            </p:cNvCxnSpPr>
            <p:nvPr/>
          </p:nvCxnSpPr>
          <p:spPr bwMode="auto">
            <a:xfrm>
              <a:off x="762" y="3408"/>
              <a:ext cx="672" cy="408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5" name="AutoShape 7">
              <a:extLst>
                <a:ext uri="{FF2B5EF4-FFF2-40B4-BE49-F238E27FC236}">
                  <a16:creationId xmlns:a16="http://schemas.microsoft.com/office/drawing/2014/main" id="{A13689AF-3FB0-304E-9693-7876267831D1}"/>
                </a:ext>
              </a:extLst>
            </p:cNvPr>
            <p:cNvCxnSpPr>
              <a:cxnSpLocks noChangeShapeType="1"/>
              <a:stCxn id="53263" idx="1"/>
            </p:cNvCxnSpPr>
            <p:nvPr/>
          </p:nvCxnSpPr>
          <p:spPr bwMode="auto">
            <a:xfrm flipH="1" flipV="1">
              <a:off x="672" y="2634"/>
              <a:ext cx="741" cy="261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6" name="AutoShape 8">
              <a:extLst>
                <a:ext uri="{FF2B5EF4-FFF2-40B4-BE49-F238E27FC236}">
                  <a16:creationId xmlns:a16="http://schemas.microsoft.com/office/drawing/2014/main" id="{590830B6-2058-5F41-86FA-428FD9F9D3EE}"/>
                </a:ext>
              </a:extLst>
            </p:cNvPr>
            <p:cNvCxnSpPr>
              <a:cxnSpLocks noChangeShapeType="1"/>
              <a:stCxn id="53264" idx="3"/>
              <a:endCxn id="53263" idx="6"/>
            </p:cNvCxnSpPr>
            <p:nvPr/>
          </p:nvCxnSpPr>
          <p:spPr bwMode="auto">
            <a:xfrm flipH="1">
              <a:off x="1536" y="2715"/>
              <a:ext cx="933" cy="237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7" name="AutoShape 9">
              <a:extLst>
                <a:ext uri="{FF2B5EF4-FFF2-40B4-BE49-F238E27FC236}">
                  <a16:creationId xmlns:a16="http://schemas.microsoft.com/office/drawing/2014/main" id="{871F3A3F-4408-F346-B717-6BBDD451FC96}"/>
                </a:ext>
              </a:extLst>
            </p:cNvPr>
            <p:cNvCxnSpPr>
              <a:cxnSpLocks noChangeShapeType="1"/>
              <a:stCxn id="53265" idx="4"/>
              <a:endCxn id="53268" idx="7"/>
            </p:cNvCxnSpPr>
            <p:nvPr/>
          </p:nvCxnSpPr>
          <p:spPr bwMode="auto">
            <a:xfrm flipH="1">
              <a:off x="2811" y="2544"/>
              <a:ext cx="429" cy="1125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8" name="AutoShape 10">
              <a:extLst>
                <a:ext uri="{FF2B5EF4-FFF2-40B4-BE49-F238E27FC236}">
                  <a16:creationId xmlns:a16="http://schemas.microsoft.com/office/drawing/2014/main" id="{2ACE9D2C-0C6F-4740-9265-027754EDDAE0}"/>
                </a:ext>
              </a:extLst>
            </p:cNvPr>
            <p:cNvCxnSpPr>
              <a:cxnSpLocks noChangeShapeType="1"/>
              <a:endCxn id="53267" idx="0"/>
            </p:cNvCxnSpPr>
            <p:nvPr/>
          </p:nvCxnSpPr>
          <p:spPr bwMode="auto">
            <a:xfrm>
              <a:off x="1488" y="3018"/>
              <a:ext cx="24" cy="72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9" name="AutoShape 11">
              <a:extLst>
                <a:ext uri="{FF2B5EF4-FFF2-40B4-BE49-F238E27FC236}">
                  <a16:creationId xmlns:a16="http://schemas.microsoft.com/office/drawing/2014/main" id="{D45EC73C-A4BF-854F-95CE-35C0BA544F53}"/>
                </a:ext>
              </a:extLst>
            </p:cNvPr>
            <p:cNvCxnSpPr>
              <a:cxnSpLocks noChangeShapeType="1"/>
              <a:stCxn id="53263" idx="5"/>
              <a:endCxn id="53268" idx="2"/>
            </p:cNvCxnSpPr>
            <p:nvPr/>
          </p:nvCxnSpPr>
          <p:spPr bwMode="auto">
            <a:xfrm>
              <a:off x="1515" y="3003"/>
              <a:ext cx="1173" cy="717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60" name="AutoShape 12">
              <a:extLst>
                <a:ext uri="{FF2B5EF4-FFF2-40B4-BE49-F238E27FC236}">
                  <a16:creationId xmlns:a16="http://schemas.microsoft.com/office/drawing/2014/main" id="{16CE2B96-6F61-9F41-B6BC-0D32CCD4D13A}"/>
                </a:ext>
              </a:extLst>
            </p:cNvPr>
            <p:cNvCxnSpPr>
              <a:cxnSpLocks noChangeShapeType="1"/>
              <a:endCxn id="53265" idx="2"/>
            </p:cNvCxnSpPr>
            <p:nvPr/>
          </p:nvCxnSpPr>
          <p:spPr bwMode="auto">
            <a:xfrm flipV="1">
              <a:off x="2586" y="2472"/>
              <a:ext cx="576" cy="168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61" name="AutoShape 13">
              <a:extLst>
                <a:ext uri="{FF2B5EF4-FFF2-40B4-BE49-F238E27FC236}">
                  <a16:creationId xmlns:a16="http://schemas.microsoft.com/office/drawing/2014/main" id="{64206A4C-C20A-FE48-9975-C90F23E7D4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28" y="2747"/>
              <a:ext cx="204" cy="949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262" name="Oval 14">
              <a:extLst>
                <a:ext uri="{FF2B5EF4-FFF2-40B4-BE49-F238E27FC236}">
                  <a16:creationId xmlns:a16="http://schemas.microsoft.com/office/drawing/2014/main" id="{C7C05180-CA9F-7647-B60F-55B6B71F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Oval 15">
              <a:extLst>
                <a:ext uri="{FF2B5EF4-FFF2-40B4-BE49-F238E27FC236}">
                  <a16:creationId xmlns:a16="http://schemas.microsoft.com/office/drawing/2014/main" id="{3C88EE8C-2446-224D-B454-5A4501E13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Oval 16">
              <a:extLst>
                <a:ext uri="{FF2B5EF4-FFF2-40B4-BE49-F238E27FC236}">
                  <a16:creationId xmlns:a16="http://schemas.microsoft.com/office/drawing/2014/main" id="{74DF47E4-4160-1045-86CA-A96EE0DB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Oval 17">
              <a:extLst>
                <a:ext uri="{FF2B5EF4-FFF2-40B4-BE49-F238E27FC236}">
                  <a16:creationId xmlns:a16="http://schemas.microsoft.com/office/drawing/2014/main" id="{7822271D-4E19-7F4A-8587-288FB2AC6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00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Oval 18">
              <a:extLst>
                <a:ext uri="{FF2B5EF4-FFF2-40B4-BE49-F238E27FC236}">
                  <a16:creationId xmlns:a16="http://schemas.microsoft.com/office/drawing/2014/main" id="{030DF8F1-E715-F04E-B042-F7CCB4F4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6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Oval 19">
              <a:extLst>
                <a:ext uri="{FF2B5EF4-FFF2-40B4-BE49-F238E27FC236}">
                  <a16:creationId xmlns:a16="http://schemas.microsoft.com/office/drawing/2014/main" id="{84C56695-9548-ED42-8766-2CCE6B601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4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Oval 20">
              <a:extLst>
                <a:ext uri="{FF2B5EF4-FFF2-40B4-BE49-F238E27FC236}">
                  <a16:creationId xmlns:a16="http://schemas.microsoft.com/office/drawing/2014/main" id="{8B6A375B-3CC8-4E44-B574-A8269BF17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48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Line 21">
              <a:extLst>
                <a:ext uri="{FF2B5EF4-FFF2-40B4-BE49-F238E27FC236}">
                  <a16:creationId xmlns:a16="http://schemas.microsoft.com/office/drawing/2014/main" id="{ECD8A167-F32B-174C-9389-1D5D24A47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3744"/>
              <a:ext cx="1104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70" name="Group 22">
            <a:extLst>
              <a:ext uri="{FF2B5EF4-FFF2-40B4-BE49-F238E27FC236}">
                <a16:creationId xmlns:a16="http://schemas.microsoft.com/office/drawing/2014/main" id="{3B5956A0-F52D-E243-9AED-6B8F0C1F204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981200"/>
            <a:ext cx="304800" cy="304800"/>
            <a:chOff x="3696" y="3792"/>
            <a:chExt cx="192" cy="192"/>
          </a:xfrm>
        </p:grpSpPr>
        <p:grpSp>
          <p:nvGrpSpPr>
            <p:cNvPr id="53271" name="Group 23">
              <a:extLst>
                <a:ext uri="{FF2B5EF4-FFF2-40B4-BE49-F238E27FC236}">
                  <a16:creationId xmlns:a16="http://schemas.microsoft.com/office/drawing/2014/main" id="{23247970-F8E6-E742-B6CB-01E956CF7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40"/>
              <a:ext cx="192" cy="96"/>
              <a:chOff x="3744" y="1152"/>
              <a:chExt cx="336" cy="192"/>
            </a:xfrm>
          </p:grpSpPr>
          <p:sp>
            <p:nvSpPr>
              <p:cNvPr id="53272" name="Line 24">
                <a:extLst>
                  <a:ext uri="{FF2B5EF4-FFF2-40B4-BE49-F238E27FC236}">
                    <a16:creationId xmlns:a16="http://schemas.microsoft.com/office/drawing/2014/main" id="{B73B2D9A-34E7-CD44-9EE8-6556C503B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Line 25">
                <a:extLst>
                  <a:ext uri="{FF2B5EF4-FFF2-40B4-BE49-F238E27FC236}">
                    <a16:creationId xmlns:a16="http://schemas.microsoft.com/office/drawing/2014/main" id="{9F744B33-2963-4A49-B495-E0A36B31B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Line 26">
                <a:extLst>
                  <a:ext uri="{FF2B5EF4-FFF2-40B4-BE49-F238E27FC236}">
                    <a16:creationId xmlns:a16="http://schemas.microsoft.com/office/drawing/2014/main" id="{E12BA924-E413-DD49-927E-0F88A3F0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5" name="Line 27">
                <a:extLst>
                  <a:ext uri="{FF2B5EF4-FFF2-40B4-BE49-F238E27FC236}">
                    <a16:creationId xmlns:a16="http://schemas.microsoft.com/office/drawing/2014/main" id="{2DAAE1DF-4146-6D45-AADB-E239C5D5E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76" name="AutoShape 28">
              <a:extLst>
                <a:ext uri="{FF2B5EF4-FFF2-40B4-BE49-F238E27FC236}">
                  <a16:creationId xmlns:a16="http://schemas.microsoft.com/office/drawing/2014/main" id="{44074CA2-1D5F-3240-BF16-4563F593B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77" name="Group 29">
            <a:extLst>
              <a:ext uri="{FF2B5EF4-FFF2-40B4-BE49-F238E27FC236}">
                <a16:creationId xmlns:a16="http://schemas.microsoft.com/office/drawing/2014/main" id="{EBFCEBF4-5183-7240-8491-A647308F6C82}"/>
              </a:ext>
            </a:extLst>
          </p:cNvPr>
          <p:cNvGrpSpPr>
            <a:grpSpLocks/>
          </p:cNvGrpSpPr>
          <p:nvPr/>
        </p:nvGrpSpPr>
        <p:grpSpPr bwMode="auto">
          <a:xfrm>
            <a:off x="9677400" y="1524000"/>
            <a:ext cx="304800" cy="304800"/>
            <a:chOff x="5328" y="912"/>
            <a:chExt cx="192" cy="192"/>
          </a:xfrm>
        </p:grpSpPr>
        <p:grpSp>
          <p:nvGrpSpPr>
            <p:cNvPr id="53278" name="Group 30">
              <a:extLst>
                <a:ext uri="{FF2B5EF4-FFF2-40B4-BE49-F238E27FC236}">
                  <a16:creationId xmlns:a16="http://schemas.microsoft.com/office/drawing/2014/main" id="{665E279D-6A52-CC49-A9C7-4E67438A9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960"/>
              <a:ext cx="192" cy="96"/>
              <a:chOff x="3744" y="1152"/>
              <a:chExt cx="336" cy="192"/>
            </a:xfrm>
          </p:grpSpPr>
          <p:sp>
            <p:nvSpPr>
              <p:cNvPr id="53279" name="Line 31">
                <a:extLst>
                  <a:ext uri="{FF2B5EF4-FFF2-40B4-BE49-F238E27FC236}">
                    <a16:creationId xmlns:a16="http://schemas.microsoft.com/office/drawing/2014/main" id="{D36F0E02-8B44-AB40-AC68-DBCACEA40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0" name="Line 32">
                <a:extLst>
                  <a:ext uri="{FF2B5EF4-FFF2-40B4-BE49-F238E27FC236}">
                    <a16:creationId xmlns:a16="http://schemas.microsoft.com/office/drawing/2014/main" id="{CB6E4090-E514-5847-BAE3-0389A7E7E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1" name="Line 33">
                <a:extLst>
                  <a:ext uri="{FF2B5EF4-FFF2-40B4-BE49-F238E27FC236}">
                    <a16:creationId xmlns:a16="http://schemas.microsoft.com/office/drawing/2014/main" id="{BD1E567B-EB9D-F94D-9555-F93091539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2" name="Line 34">
                <a:extLst>
                  <a:ext uri="{FF2B5EF4-FFF2-40B4-BE49-F238E27FC236}">
                    <a16:creationId xmlns:a16="http://schemas.microsoft.com/office/drawing/2014/main" id="{CA1A7D28-A985-DC40-A539-02FCCAF0F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83" name="AutoShape 35">
              <a:extLst>
                <a:ext uri="{FF2B5EF4-FFF2-40B4-BE49-F238E27FC236}">
                  <a16:creationId xmlns:a16="http://schemas.microsoft.com/office/drawing/2014/main" id="{351C73A3-99BB-4D41-AF3C-559BE203F3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91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84" name="Group 36">
            <a:extLst>
              <a:ext uri="{FF2B5EF4-FFF2-40B4-BE49-F238E27FC236}">
                <a16:creationId xmlns:a16="http://schemas.microsoft.com/office/drawing/2014/main" id="{A2F4B72E-B05E-3A4B-AA1B-654225188DAD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743200"/>
            <a:ext cx="304800" cy="304800"/>
            <a:chOff x="3600" y="3840"/>
            <a:chExt cx="192" cy="192"/>
          </a:xfrm>
        </p:grpSpPr>
        <p:sp>
          <p:nvSpPr>
            <p:cNvPr id="53285" name="Freeform 37">
              <a:extLst>
                <a:ext uri="{FF2B5EF4-FFF2-40B4-BE49-F238E27FC236}">
                  <a16:creationId xmlns:a16="http://schemas.microsoft.com/office/drawing/2014/main" id="{2B5216E0-A137-3F4E-B927-CE33D703C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AutoShape 38">
              <a:extLst>
                <a:ext uri="{FF2B5EF4-FFF2-40B4-BE49-F238E27FC236}">
                  <a16:creationId xmlns:a16="http://schemas.microsoft.com/office/drawing/2014/main" id="{ABE3059B-0040-3645-9D09-56085D01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87" name="Group 39">
            <a:extLst>
              <a:ext uri="{FF2B5EF4-FFF2-40B4-BE49-F238E27FC236}">
                <a16:creationId xmlns:a16="http://schemas.microsoft.com/office/drawing/2014/main" id="{51878FD9-03DB-8D46-A12F-2C1468FABCED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4114800"/>
            <a:ext cx="304800" cy="304800"/>
            <a:chOff x="3600" y="3840"/>
            <a:chExt cx="192" cy="192"/>
          </a:xfrm>
        </p:grpSpPr>
        <p:sp>
          <p:nvSpPr>
            <p:cNvPr id="53288" name="Freeform 40">
              <a:extLst>
                <a:ext uri="{FF2B5EF4-FFF2-40B4-BE49-F238E27FC236}">
                  <a16:creationId xmlns:a16="http://schemas.microsoft.com/office/drawing/2014/main" id="{25E875A2-7D1F-B444-8574-205F938D4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AutoShape 41">
              <a:extLst>
                <a:ext uri="{FF2B5EF4-FFF2-40B4-BE49-F238E27FC236}">
                  <a16:creationId xmlns:a16="http://schemas.microsoft.com/office/drawing/2014/main" id="{1CB4E463-D165-4745-A52E-19D3598B9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0" name="Group 42">
            <a:extLst>
              <a:ext uri="{FF2B5EF4-FFF2-40B4-BE49-F238E27FC236}">
                <a16:creationId xmlns:a16="http://schemas.microsoft.com/office/drawing/2014/main" id="{B88C8BE8-389D-0D44-A12B-AA8607BB2580}"/>
              </a:ext>
            </a:extLst>
          </p:cNvPr>
          <p:cNvGrpSpPr>
            <a:grpSpLocks/>
          </p:cNvGrpSpPr>
          <p:nvPr/>
        </p:nvGrpSpPr>
        <p:grpSpPr bwMode="auto">
          <a:xfrm>
            <a:off x="9677400" y="2819400"/>
            <a:ext cx="304800" cy="304800"/>
            <a:chOff x="3600" y="3840"/>
            <a:chExt cx="192" cy="192"/>
          </a:xfrm>
        </p:grpSpPr>
        <p:sp>
          <p:nvSpPr>
            <p:cNvPr id="53291" name="Freeform 43">
              <a:extLst>
                <a:ext uri="{FF2B5EF4-FFF2-40B4-BE49-F238E27FC236}">
                  <a16:creationId xmlns:a16="http://schemas.microsoft.com/office/drawing/2014/main" id="{4D328F42-9FF0-7F41-8693-B47590D52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AutoShape 44">
              <a:extLst>
                <a:ext uri="{FF2B5EF4-FFF2-40B4-BE49-F238E27FC236}">
                  <a16:creationId xmlns:a16="http://schemas.microsoft.com/office/drawing/2014/main" id="{E0BD4879-FED6-844F-99F1-6D42BE37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3" name="Group 45">
            <a:extLst>
              <a:ext uri="{FF2B5EF4-FFF2-40B4-BE49-F238E27FC236}">
                <a16:creationId xmlns:a16="http://schemas.microsoft.com/office/drawing/2014/main" id="{B44F5F1C-2DF5-984E-98D2-A1636E749F39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3276600"/>
            <a:ext cx="304800" cy="304800"/>
            <a:chOff x="3600" y="3840"/>
            <a:chExt cx="192" cy="192"/>
          </a:xfrm>
        </p:grpSpPr>
        <p:sp>
          <p:nvSpPr>
            <p:cNvPr id="53294" name="Freeform 46">
              <a:extLst>
                <a:ext uri="{FF2B5EF4-FFF2-40B4-BE49-F238E27FC236}">
                  <a16:creationId xmlns:a16="http://schemas.microsoft.com/office/drawing/2014/main" id="{1BF7831B-FD14-B74F-B990-17BA25840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AutoShape 47">
              <a:extLst>
                <a:ext uri="{FF2B5EF4-FFF2-40B4-BE49-F238E27FC236}">
                  <a16:creationId xmlns:a16="http://schemas.microsoft.com/office/drawing/2014/main" id="{BB83E4C0-CB22-DB48-B6C5-14AF7B78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6" name="Group 48">
            <a:extLst>
              <a:ext uri="{FF2B5EF4-FFF2-40B4-BE49-F238E27FC236}">
                <a16:creationId xmlns:a16="http://schemas.microsoft.com/office/drawing/2014/main" id="{021214D6-D341-E042-B9E8-E0869095D98C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733800"/>
            <a:ext cx="304800" cy="304800"/>
            <a:chOff x="3600" y="3840"/>
            <a:chExt cx="192" cy="192"/>
          </a:xfrm>
        </p:grpSpPr>
        <p:sp>
          <p:nvSpPr>
            <p:cNvPr id="53297" name="Freeform 49">
              <a:extLst>
                <a:ext uri="{FF2B5EF4-FFF2-40B4-BE49-F238E27FC236}">
                  <a16:creationId xmlns:a16="http://schemas.microsoft.com/office/drawing/2014/main" id="{F6EAC2DE-7139-5D41-BA8C-A188C3F4E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AutoShape 50">
              <a:extLst>
                <a:ext uri="{FF2B5EF4-FFF2-40B4-BE49-F238E27FC236}">
                  <a16:creationId xmlns:a16="http://schemas.microsoft.com/office/drawing/2014/main" id="{373B6C5B-3319-A440-A252-888B0990A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9" name="Group 51">
            <a:extLst>
              <a:ext uri="{FF2B5EF4-FFF2-40B4-BE49-F238E27FC236}">
                <a16:creationId xmlns:a16="http://schemas.microsoft.com/office/drawing/2014/main" id="{D493821B-4CE2-E545-9A23-D94FD1837179}"/>
              </a:ext>
            </a:extLst>
          </p:cNvPr>
          <p:cNvGrpSpPr>
            <a:grpSpLocks/>
          </p:cNvGrpSpPr>
          <p:nvPr/>
        </p:nvGrpSpPr>
        <p:grpSpPr bwMode="auto">
          <a:xfrm>
            <a:off x="10134600" y="3200400"/>
            <a:ext cx="304800" cy="304800"/>
            <a:chOff x="3600" y="3840"/>
            <a:chExt cx="192" cy="192"/>
          </a:xfrm>
        </p:grpSpPr>
        <p:sp>
          <p:nvSpPr>
            <p:cNvPr id="53300" name="Freeform 52">
              <a:extLst>
                <a:ext uri="{FF2B5EF4-FFF2-40B4-BE49-F238E27FC236}">
                  <a16:creationId xmlns:a16="http://schemas.microsoft.com/office/drawing/2014/main" id="{3225108D-AC25-EB47-BA46-0307725BD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AutoShape 53">
              <a:extLst>
                <a:ext uri="{FF2B5EF4-FFF2-40B4-BE49-F238E27FC236}">
                  <a16:creationId xmlns:a16="http://schemas.microsoft.com/office/drawing/2014/main" id="{21D0C44A-FADA-C44F-B6E9-2CC09376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302" name="Group 54">
            <a:extLst>
              <a:ext uri="{FF2B5EF4-FFF2-40B4-BE49-F238E27FC236}">
                <a16:creationId xmlns:a16="http://schemas.microsoft.com/office/drawing/2014/main" id="{8B36AEFE-8C41-1245-A7AA-5474462641BC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057400"/>
            <a:ext cx="304800" cy="304800"/>
            <a:chOff x="5328" y="912"/>
            <a:chExt cx="192" cy="192"/>
          </a:xfrm>
        </p:grpSpPr>
        <p:grpSp>
          <p:nvGrpSpPr>
            <p:cNvPr id="53303" name="Group 55">
              <a:extLst>
                <a:ext uri="{FF2B5EF4-FFF2-40B4-BE49-F238E27FC236}">
                  <a16:creationId xmlns:a16="http://schemas.microsoft.com/office/drawing/2014/main" id="{52E7E4A6-0AE4-CE49-B5EC-A9446BF7A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960"/>
              <a:ext cx="192" cy="96"/>
              <a:chOff x="3744" y="1152"/>
              <a:chExt cx="336" cy="192"/>
            </a:xfrm>
          </p:grpSpPr>
          <p:sp>
            <p:nvSpPr>
              <p:cNvPr id="53304" name="Line 56">
                <a:extLst>
                  <a:ext uri="{FF2B5EF4-FFF2-40B4-BE49-F238E27FC236}">
                    <a16:creationId xmlns:a16="http://schemas.microsoft.com/office/drawing/2014/main" id="{ED869655-1D1F-A046-B29D-6B0A0B514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5" name="Line 57">
                <a:extLst>
                  <a:ext uri="{FF2B5EF4-FFF2-40B4-BE49-F238E27FC236}">
                    <a16:creationId xmlns:a16="http://schemas.microsoft.com/office/drawing/2014/main" id="{47A4C238-BAC9-204D-B1A3-C45283A61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6" name="Line 58">
                <a:extLst>
                  <a:ext uri="{FF2B5EF4-FFF2-40B4-BE49-F238E27FC236}">
                    <a16:creationId xmlns:a16="http://schemas.microsoft.com/office/drawing/2014/main" id="{19301D95-7A28-A04F-9813-6BCFF3559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7" name="Line 59">
                <a:extLst>
                  <a:ext uri="{FF2B5EF4-FFF2-40B4-BE49-F238E27FC236}">
                    <a16:creationId xmlns:a16="http://schemas.microsoft.com/office/drawing/2014/main" id="{28FB4BE9-F259-E54B-A05A-68E3050DA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08" name="AutoShape 60">
              <a:extLst>
                <a:ext uri="{FF2B5EF4-FFF2-40B4-BE49-F238E27FC236}">
                  <a16:creationId xmlns:a16="http://schemas.microsoft.com/office/drawing/2014/main" id="{5D44CF3C-F98C-8846-9F68-E5F8A156E3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91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49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F9E569F-EC08-B343-9615-46A5B19FA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is Complicated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D1B9DDE-C90C-4847-A70A-05372B7FE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Measuring and modeling traffic on </a:t>
            </a:r>
            <a:r>
              <a:rPr lang="en-US" altLang="en-US" i="1"/>
              <a:t>all</a:t>
            </a:r>
            <a:r>
              <a:rPr lang="en-US" altLang="en-US"/>
              <a:t> links </a:t>
            </a:r>
            <a:r>
              <a:rPr lang="en-US" altLang="en-US" i="1"/>
              <a:t>simultaneously</a:t>
            </a:r>
            <a:r>
              <a:rPr lang="en-US" altLang="en-US"/>
              <a:t> is challenging.</a:t>
            </a:r>
          </a:p>
          <a:p>
            <a:pPr lvl="1"/>
            <a:r>
              <a:rPr lang="en-US" altLang="en-US"/>
              <a:t>Even single link modeling is difficult </a:t>
            </a:r>
          </a:p>
          <a:p>
            <a:pPr lvl="1"/>
            <a:r>
              <a:rPr lang="en-US" altLang="en-US"/>
              <a:t>100s of links in large IP networks</a:t>
            </a:r>
          </a:p>
          <a:p>
            <a:pPr lvl="1"/>
            <a:r>
              <a:rPr lang="en-US" altLang="en-US" b="1">
                <a:solidFill>
                  <a:srgbClr val="FF0000"/>
                </a:solidFill>
              </a:rPr>
              <a:t>High-Dimensional </a:t>
            </a:r>
            <a:r>
              <a:rPr lang="en-US" altLang="en-US"/>
              <a:t>timeseries </a:t>
            </a:r>
          </a:p>
          <a:p>
            <a:pPr lvl="1"/>
            <a:endParaRPr lang="en-US" altLang="en-US"/>
          </a:p>
          <a:p>
            <a:r>
              <a:rPr lang="en-US" altLang="en-US"/>
              <a:t>Significant correlation in link traffic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DCEA-A24F-2445-9512-5B36037B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2E22-FE83-1349-B126-10F85E4F2B9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34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7460FBC-A906-EE4B-B1E8-4213709DA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Origin-Destination Flows</a:t>
            </a:r>
          </a:p>
        </p:txBody>
      </p:sp>
      <p:graphicFrame>
        <p:nvGraphicFramePr>
          <p:cNvPr id="57375" name="Object 31">
            <a:extLst>
              <a:ext uri="{FF2B5EF4-FFF2-40B4-BE49-F238E27FC236}">
                <a16:creationId xmlns:a16="http://schemas.microsoft.com/office/drawing/2014/main" id="{DA9579ED-4A8D-FE47-9346-CEBCDE4C649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724516"/>
              </p:ext>
            </p:extLst>
          </p:nvPr>
        </p:nvGraphicFramePr>
        <p:xfrm>
          <a:off x="9118600" y="2057400"/>
          <a:ext cx="431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Bitmap Image" r:id="rId4" imgW="1028700" imgH="2908300" progId="Paint.Picture">
                  <p:embed/>
                </p:oleObj>
              </mc:Choice>
              <mc:Fallback>
                <p:oleObj name="Bitmap Image" r:id="rId4" imgW="1028700" imgH="2908300" progId="Paint.Picture">
                  <p:embed/>
                  <p:pic>
                    <p:nvPicPr>
                      <p:cNvPr id="57375" name="Object 31">
                        <a:extLst>
                          <a:ext uri="{FF2B5EF4-FFF2-40B4-BE49-F238E27FC236}">
                            <a16:creationId xmlns:a16="http://schemas.microsoft.com/office/drawing/2014/main" id="{DA9579ED-4A8D-FE47-9346-CEBCDE4C6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600" y="2057400"/>
                        <a:ext cx="431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CD722407-5D7D-D14C-B14D-ABC4B001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B7A-BECC-CF48-887D-DD5DD3370FD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725140A-390A-FD42-801E-C60ADAEE65E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4800600"/>
            <a:ext cx="8763000" cy="914400"/>
          </a:xfrm>
        </p:spPr>
        <p:txBody>
          <a:bodyPr/>
          <a:lstStyle/>
          <a:p>
            <a:r>
              <a:rPr lang="en-US" altLang="en-US" sz="2000"/>
              <a:t>Link traffic arises from the superposition of </a:t>
            </a:r>
            <a:r>
              <a:rPr lang="en-US" altLang="en-US" sz="2000" i="1"/>
              <a:t>Origin-Destination </a:t>
            </a:r>
            <a:r>
              <a:rPr lang="en-US" altLang="en-US" sz="2000"/>
              <a:t>(OD)</a:t>
            </a:r>
            <a:r>
              <a:rPr lang="en-US" altLang="en-US" sz="2000" i="1"/>
              <a:t> </a:t>
            </a:r>
            <a:r>
              <a:rPr lang="en-US" altLang="en-US" sz="2000"/>
              <a:t>flows  </a:t>
            </a:r>
          </a:p>
          <a:p>
            <a:r>
              <a:rPr lang="en-US" altLang="en-US" sz="2000"/>
              <a:t>A fundamental primitive for whole-network analysis</a:t>
            </a:r>
          </a:p>
          <a:p>
            <a:endParaRPr lang="en-US" altLang="en-US" sz="2000"/>
          </a:p>
        </p:txBody>
      </p:sp>
      <p:cxnSp>
        <p:nvCxnSpPr>
          <p:cNvPr id="57348" name="AutoShape 4">
            <a:extLst>
              <a:ext uri="{FF2B5EF4-FFF2-40B4-BE49-F238E27FC236}">
                <a16:creationId xmlns:a16="http://schemas.microsoft.com/office/drawing/2014/main" id="{3C92E5E0-22E2-4442-8337-80AE5A1CCEB3}"/>
              </a:ext>
            </a:extLst>
          </p:cNvPr>
          <p:cNvCxnSpPr>
            <a:cxnSpLocks noChangeShapeType="1"/>
            <a:stCxn id="57361" idx="4"/>
            <a:endCxn id="57365" idx="0"/>
          </p:cNvCxnSpPr>
          <p:nvPr/>
        </p:nvCxnSpPr>
        <p:spPr bwMode="auto">
          <a:xfrm>
            <a:off x="2324100" y="1828800"/>
            <a:ext cx="228600" cy="9144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49" name="AutoShape 5">
            <a:extLst>
              <a:ext uri="{FF2B5EF4-FFF2-40B4-BE49-F238E27FC236}">
                <a16:creationId xmlns:a16="http://schemas.microsoft.com/office/drawing/2014/main" id="{AD022BF4-8B7D-F24E-B672-48BE87590EC0}"/>
              </a:ext>
            </a:extLst>
          </p:cNvPr>
          <p:cNvCxnSpPr>
            <a:cxnSpLocks noChangeShapeType="1"/>
            <a:endCxn id="57366" idx="2"/>
          </p:cNvCxnSpPr>
          <p:nvPr/>
        </p:nvCxnSpPr>
        <p:spPr bwMode="auto">
          <a:xfrm>
            <a:off x="2581275" y="2971800"/>
            <a:ext cx="1066800" cy="6477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0" name="AutoShape 6">
            <a:extLst>
              <a:ext uri="{FF2B5EF4-FFF2-40B4-BE49-F238E27FC236}">
                <a16:creationId xmlns:a16="http://schemas.microsoft.com/office/drawing/2014/main" id="{58E4F2B3-5714-5A4B-AD79-BE99C9F83775}"/>
              </a:ext>
            </a:extLst>
          </p:cNvPr>
          <p:cNvCxnSpPr>
            <a:cxnSpLocks noChangeShapeType="1"/>
            <a:stCxn id="57362" idx="1"/>
          </p:cNvCxnSpPr>
          <p:nvPr/>
        </p:nvCxnSpPr>
        <p:spPr bwMode="auto">
          <a:xfrm flipH="1" flipV="1">
            <a:off x="2438400" y="1743075"/>
            <a:ext cx="1176338" cy="414338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1" name="AutoShape 7">
            <a:extLst>
              <a:ext uri="{FF2B5EF4-FFF2-40B4-BE49-F238E27FC236}">
                <a16:creationId xmlns:a16="http://schemas.microsoft.com/office/drawing/2014/main" id="{18D8651B-8ACF-BF42-85DC-8A0A20DC5BF3}"/>
              </a:ext>
            </a:extLst>
          </p:cNvPr>
          <p:cNvCxnSpPr>
            <a:cxnSpLocks noChangeShapeType="1"/>
            <a:stCxn id="57363" idx="3"/>
            <a:endCxn id="57362" idx="6"/>
          </p:cNvCxnSpPr>
          <p:nvPr/>
        </p:nvCxnSpPr>
        <p:spPr bwMode="auto">
          <a:xfrm flipH="1">
            <a:off x="3810000" y="1871664"/>
            <a:ext cx="1481138" cy="3762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2" name="AutoShape 8">
            <a:extLst>
              <a:ext uri="{FF2B5EF4-FFF2-40B4-BE49-F238E27FC236}">
                <a16:creationId xmlns:a16="http://schemas.microsoft.com/office/drawing/2014/main" id="{42BD8551-F2A7-EC4D-ABA4-C9B4CB302BD1}"/>
              </a:ext>
            </a:extLst>
          </p:cNvPr>
          <p:cNvCxnSpPr>
            <a:cxnSpLocks noChangeShapeType="1"/>
            <a:stCxn id="57364" idx="4"/>
            <a:endCxn id="57367" idx="7"/>
          </p:cNvCxnSpPr>
          <p:nvPr/>
        </p:nvCxnSpPr>
        <p:spPr bwMode="auto">
          <a:xfrm flipH="1">
            <a:off x="5834064" y="1600200"/>
            <a:ext cx="681037" cy="1785938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3" name="AutoShape 9">
            <a:extLst>
              <a:ext uri="{FF2B5EF4-FFF2-40B4-BE49-F238E27FC236}">
                <a16:creationId xmlns:a16="http://schemas.microsoft.com/office/drawing/2014/main" id="{4B9713B5-9CF9-C742-A0D8-729B66C99C14}"/>
              </a:ext>
            </a:extLst>
          </p:cNvPr>
          <p:cNvCxnSpPr>
            <a:cxnSpLocks noChangeShapeType="1"/>
            <a:endCxn id="57366" idx="0"/>
          </p:cNvCxnSpPr>
          <p:nvPr/>
        </p:nvCxnSpPr>
        <p:spPr bwMode="auto">
          <a:xfrm>
            <a:off x="3733800" y="2352675"/>
            <a:ext cx="38100" cy="11430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4" name="AutoShape 10">
            <a:extLst>
              <a:ext uri="{FF2B5EF4-FFF2-40B4-BE49-F238E27FC236}">
                <a16:creationId xmlns:a16="http://schemas.microsoft.com/office/drawing/2014/main" id="{0CAA5F05-81CF-914A-9C08-3D5ADBE6CE2C}"/>
              </a:ext>
            </a:extLst>
          </p:cNvPr>
          <p:cNvCxnSpPr>
            <a:cxnSpLocks noChangeShapeType="1"/>
            <a:stCxn id="57362" idx="5"/>
            <a:endCxn id="57367" idx="2"/>
          </p:cNvCxnSpPr>
          <p:nvPr/>
        </p:nvCxnSpPr>
        <p:spPr bwMode="auto">
          <a:xfrm>
            <a:off x="3776664" y="2328864"/>
            <a:ext cx="1862137" cy="11382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5" name="AutoShape 11">
            <a:extLst>
              <a:ext uri="{FF2B5EF4-FFF2-40B4-BE49-F238E27FC236}">
                <a16:creationId xmlns:a16="http://schemas.microsoft.com/office/drawing/2014/main" id="{CDFB3772-8A74-5247-9C95-3E22E30C26ED}"/>
              </a:ext>
            </a:extLst>
          </p:cNvPr>
          <p:cNvCxnSpPr>
            <a:cxnSpLocks noChangeShapeType="1"/>
            <a:endCxn id="57364" idx="2"/>
          </p:cNvCxnSpPr>
          <p:nvPr/>
        </p:nvCxnSpPr>
        <p:spPr bwMode="auto">
          <a:xfrm flipV="1">
            <a:off x="5476875" y="1485900"/>
            <a:ext cx="914400" cy="2667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6" name="Freeform 12">
            <a:extLst>
              <a:ext uri="{FF2B5EF4-FFF2-40B4-BE49-F238E27FC236}">
                <a16:creationId xmlns:a16="http://schemas.microsoft.com/office/drawing/2014/main" id="{729CEECE-B646-A94B-9CDC-CDEB41DA8814}"/>
              </a:ext>
            </a:extLst>
          </p:cNvPr>
          <p:cNvSpPr>
            <a:spLocks/>
          </p:cNvSpPr>
          <p:nvPr/>
        </p:nvSpPr>
        <p:spPr bwMode="auto">
          <a:xfrm>
            <a:off x="1828800" y="2819400"/>
            <a:ext cx="4572000" cy="990600"/>
          </a:xfrm>
          <a:custGeom>
            <a:avLst/>
            <a:gdLst>
              <a:gd name="T0" fmla="*/ 0 w 3024"/>
              <a:gd name="T1" fmla="*/ 152 h 680"/>
              <a:gd name="T2" fmla="*/ 384 w 3024"/>
              <a:gd name="T3" fmla="*/ 56 h 680"/>
              <a:gd name="T4" fmla="*/ 1200 w 3024"/>
              <a:gd name="T5" fmla="*/ 488 h 680"/>
              <a:gd name="T6" fmla="*/ 2448 w 3024"/>
              <a:gd name="T7" fmla="*/ 392 h 680"/>
              <a:gd name="T8" fmla="*/ 3024 w 302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4" h="680">
                <a:moveTo>
                  <a:pt x="0" y="152"/>
                </a:moveTo>
                <a:cubicBezTo>
                  <a:pt x="92" y="76"/>
                  <a:pt x="184" y="0"/>
                  <a:pt x="384" y="56"/>
                </a:cubicBezTo>
                <a:cubicBezTo>
                  <a:pt x="584" y="112"/>
                  <a:pt x="856" y="432"/>
                  <a:pt x="1200" y="488"/>
                </a:cubicBezTo>
                <a:cubicBezTo>
                  <a:pt x="1544" y="544"/>
                  <a:pt x="2144" y="360"/>
                  <a:pt x="2448" y="392"/>
                </a:cubicBezTo>
                <a:cubicBezTo>
                  <a:pt x="2752" y="424"/>
                  <a:pt x="2928" y="632"/>
                  <a:pt x="3024" y="68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7357" name="AutoShape 13">
            <a:extLst>
              <a:ext uri="{FF2B5EF4-FFF2-40B4-BE49-F238E27FC236}">
                <a16:creationId xmlns:a16="http://schemas.microsoft.com/office/drawing/2014/main" id="{4EE30083-5472-1E4E-8B02-F51F1BAC4BE0}"/>
              </a:ext>
            </a:extLst>
          </p:cNvPr>
          <p:cNvCxnSpPr>
            <a:cxnSpLocks noChangeShapeType="1"/>
            <a:endCxn id="57360" idx="4"/>
          </p:cNvCxnSpPr>
          <p:nvPr/>
        </p:nvCxnSpPr>
        <p:spPr bwMode="auto">
          <a:xfrm>
            <a:off x="5394325" y="1922464"/>
            <a:ext cx="323850" cy="15065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8" name="Freeform 14">
            <a:extLst>
              <a:ext uri="{FF2B5EF4-FFF2-40B4-BE49-F238E27FC236}">
                <a16:creationId xmlns:a16="http://schemas.microsoft.com/office/drawing/2014/main" id="{21989D9D-2D22-DF48-B812-3CA810F44505}"/>
              </a:ext>
            </a:extLst>
          </p:cNvPr>
          <p:cNvSpPr>
            <a:spLocks/>
          </p:cNvSpPr>
          <p:nvPr/>
        </p:nvSpPr>
        <p:spPr bwMode="auto">
          <a:xfrm>
            <a:off x="3429000" y="3505200"/>
            <a:ext cx="3175000" cy="317500"/>
          </a:xfrm>
          <a:custGeom>
            <a:avLst/>
            <a:gdLst>
              <a:gd name="T0" fmla="*/ 80 w 1952"/>
              <a:gd name="T1" fmla="*/ 296 h 296"/>
              <a:gd name="T2" fmla="*/ 224 w 1952"/>
              <a:gd name="T3" fmla="*/ 152 h 296"/>
              <a:gd name="T4" fmla="*/ 1424 w 1952"/>
              <a:gd name="T5" fmla="*/ 8 h 296"/>
              <a:gd name="T6" fmla="*/ 1952 w 1952"/>
              <a:gd name="T7" fmla="*/ 20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2" h="296">
                <a:moveTo>
                  <a:pt x="80" y="296"/>
                </a:moveTo>
                <a:cubicBezTo>
                  <a:pt x="40" y="248"/>
                  <a:pt x="0" y="200"/>
                  <a:pt x="224" y="152"/>
                </a:cubicBezTo>
                <a:cubicBezTo>
                  <a:pt x="448" y="104"/>
                  <a:pt x="1136" y="0"/>
                  <a:pt x="1424" y="8"/>
                </a:cubicBezTo>
                <a:cubicBezTo>
                  <a:pt x="1712" y="16"/>
                  <a:pt x="1864" y="168"/>
                  <a:pt x="1952" y="200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DA340854-8DE7-434A-8E66-BC4D9352B43B}"/>
              </a:ext>
            </a:extLst>
          </p:cNvPr>
          <p:cNvCxnSpPr>
            <a:cxnSpLocks noChangeShapeType="1"/>
            <a:stCxn id="57367" idx="3"/>
          </p:cNvCxnSpPr>
          <p:nvPr/>
        </p:nvCxnSpPr>
        <p:spPr bwMode="auto">
          <a:xfrm flipH="1">
            <a:off x="3810000" y="3557588"/>
            <a:ext cx="1862138" cy="182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60" name="Freeform 16">
            <a:extLst>
              <a:ext uri="{FF2B5EF4-FFF2-40B4-BE49-F238E27FC236}">
                <a16:creationId xmlns:a16="http://schemas.microsoft.com/office/drawing/2014/main" id="{A6205B03-F540-7E48-8D9C-36167483BE80}"/>
              </a:ext>
            </a:extLst>
          </p:cNvPr>
          <p:cNvSpPr>
            <a:spLocks/>
          </p:cNvSpPr>
          <p:nvPr/>
        </p:nvSpPr>
        <p:spPr bwMode="auto">
          <a:xfrm>
            <a:off x="1981200" y="1600200"/>
            <a:ext cx="4495800" cy="2362200"/>
          </a:xfrm>
          <a:custGeom>
            <a:avLst/>
            <a:gdLst>
              <a:gd name="T0" fmla="*/ 0 w 2960"/>
              <a:gd name="T1" fmla="*/ 0 h 1488"/>
              <a:gd name="T2" fmla="*/ 288 w 2960"/>
              <a:gd name="T3" fmla="*/ 144 h 1488"/>
              <a:gd name="T4" fmla="*/ 432 w 2960"/>
              <a:gd name="T5" fmla="*/ 864 h 1488"/>
              <a:gd name="T6" fmla="*/ 1104 w 2960"/>
              <a:gd name="T7" fmla="*/ 1248 h 1488"/>
              <a:gd name="T8" fmla="*/ 2448 w 2960"/>
              <a:gd name="T9" fmla="*/ 1152 h 1488"/>
              <a:gd name="T10" fmla="*/ 2880 w 2960"/>
              <a:gd name="T11" fmla="*/ 1440 h 1488"/>
              <a:gd name="T12" fmla="*/ 2928 w 2960"/>
              <a:gd name="T13" fmla="*/ 144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0" h="1488">
                <a:moveTo>
                  <a:pt x="0" y="0"/>
                </a:moveTo>
                <a:cubicBezTo>
                  <a:pt x="108" y="0"/>
                  <a:pt x="216" y="0"/>
                  <a:pt x="288" y="144"/>
                </a:cubicBezTo>
                <a:cubicBezTo>
                  <a:pt x="360" y="288"/>
                  <a:pt x="296" y="680"/>
                  <a:pt x="432" y="864"/>
                </a:cubicBezTo>
                <a:cubicBezTo>
                  <a:pt x="568" y="1048"/>
                  <a:pt x="768" y="1200"/>
                  <a:pt x="1104" y="1248"/>
                </a:cubicBezTo>
                <a:cubicBezTo>
                  <a:pt x="1440" y="1296"/>
                  <a:pt x="2152" y="1120"/>
                  <a:pt x="2448" y="1152"/>
                </a:cubicBezTo>
                <a:cubicBezTo>
                  <a:pt x="2744" y="1184"/>
                  <a:pt x="2800" y="1392"/>
                  <a:pt x="2880" y="1440"/>
                </a:cubicBezTo>
                <a:cubicBezTo>
                  <a:pt x="2960" y="1488"/>
                  <a:pt x="2944" y="1464"/>
                  <a:pt x="2928" y="1440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Oval 17">
            <a:extLst>
              <a:ext uri="{FF2B5EF4-FFF2-40B4-BE49-F238E27FC236}">
                <a16:creationId xmlns:a16="http://schemas.microsoft.com/office/drawing/2014/main" id="{11A91D0C-C806-824B-B322-BE00A183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00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>
            <a:extLst>
              <a:ext uri="{FF2B5EF4-FFF2-40B4-BE49-F238E27FC236}">
                <a16:creationId xmlns:a16="http://schemas.microsoft.com/office/drawing/2014/main" id="{10590F7B-2FA7-1E4D-B522-C8B617DF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Oval 19">
            <a:extLst>
              <a:ext uri="{FF2B5EF4-FFF2-40B4-BE49-F238E27FC236}">
                <a16:creationId xmlns:a16="http://schemas.microsoft.com/office/drawing/2014/main" id="{AAB32048-1E31-7845-81A0-C629BC0E6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>
            <a:extLst>
              <a:ext uri="{FF2B5EF4-FFF2-40B4-BE49-F238E27FC236}">
                <a16:creationId xmlns:a16="http://schemas.microsoft.com/office/drawing/2014/main" id="{4BAB52AF-E611-5844-9C7A-58687819A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716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>
            <a:extLst>
              <a:ext uri="{FF2B5EF4-FFF2-40B4-BE49-F238E27FC236}">
                <a16:creationId xmlns:a16="http://schemas.microsoft.com/office/drawing/2014/main" id="{07D42C13-9119-6648-B115-A7977FDD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43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Oval 22">
            <a:extLst>
              <a:ext uri="{FF2B5EF4-FFF2-40B4-BE49-F238E27FC236}">
                <a16:creationId xmlns:a16="http://schemas.microsoft.com/office/drawing/2014/main" id="{AFBD8ABC-8194-A145-837A-94A23F927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05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Oval 23">
            <a:extLst>
              <a:ext uri="{FF2B5EF4-FFF2-40B4-BE49-F238E27FC236}">
                <a16:creationId xmlns:a16="http://schemas.microsoft.com/office/drawing/2014/main" id="{94D46C37-8182-8E4D-B961-FDDFE25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3528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Line 24">
            <a:extLst>
              <a:ext uri="{FF2B5EF4-FFF2-40B4-BE49-F238E27FC236}">
                <a16:creationId xmlns:a16="http://schemas.microsoft.com/office/drawing/2014/main" id="{22F3F211-AFDE-9941-94D6-513DCE5E3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Line 25">
            <a:extLst>
              <a:ext uri="{FF2B5EF4-FFF2-40B4-BE49-F238E27FC236}">
                <a16:creationId xmlns:a16="http://schemas.microsoft.com/office/drawing/2014/main" id="{E20A0821-47A7-0D4F-99CD-5D8CA82C1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Rectangle 26">
            <a:extLst>
              <a:ext uri="{FF2B5EF4-FFF2-40B4-BE49-F238E27FC236}">
                <a16:creationId xmlns:a16="http://schemas.microsoft.com/office/drawing/2014/main" id="{82FFF493-0919-F54D-A10C-CDA3B780D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657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time</a:t>
            </a:r>
          </a:p>
        </p:txBody>
      </p:sp>
      <p:sp>
        <p:nvSpPr>
          <p:cNvPr id="57371" name="Rectangle 27">
            <a:extLst>
              <a:ext uri="{FF2B5EF4-FFF2-40B4-BE49-F238E27FC236}">
                <a16:creationId xmlns:a16="http://schemas.microsoft.com/office/drawing/2014/main" id="{44CA81F9-A44B-8741-AFC2-BFA90430EBD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05700" y="25527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traffic </a:t>
            </a:r>
          </a:p>
        </p:txBody>
      </p:sp>
      <p:sp>
        <p:nvSpPr>
          <p:cNvPr id="57372" name="Line 28">
            <a:extLst>
              <a:ext uri="{FF2B5EF4-FFF2-40B4-BE49-F238E27FC236}">
                <a16:creationId xmlns:a16="http://schemas.microsoft.com/office/drawing/2014/main" id="{1E2D5444-C49A-A24F-BBFF-5008DB91B1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971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Line 29">
            <a:extLst>
              <a:ext uri="{FF2B5EF4-FFF2-40B4-BE49-F238E27FC236}">
                <a16:creationId xmlns:a16="http://schemas.microsoft.com/office/drawing/2014/main" id="{F189DE49-0835-8045-9CD5-19B4B064C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Rectangle 30">
            <a:extLst>
              <a:ext uri="{FF2B5EF4-FFF2-40B4-BE49-F238E27FC236}">
                <a16:creationId xmlns:a16="http://schemas.microsoft.com/office/drawing/2014/main" id="{4F9C57AB-D8F8-954B-B80D-2CA210AC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447800"/>
            <a:ext cx="186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total traffic on the link</a:t>
            </a:r>
          </a:p>
        </p:txBody>
      </p:sp>
      <p:graphicFrame>
        <p:nvGraphicFramePr>
          <p:cNvPr id="57376" name="Object 32">
            <a:extLst>
              <a:ext uri="{FF2B5EF4-FFF2-40B4-BE49-F238E27FC236}">
                <a16:creationId xmlns:a16="http://schemas.microsoft.com/office/drawing/2014/main" id="{35D4FE13-48E2-7D48-84BE-156C63EF2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2057400"/>
          <a:ext cx="190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Bitmap Image" r:id="rId6" imgW="1028700" imgH="2908300" progId="Paint.Picture">
                  <p:embed/>
                </p:oleObj>
              </mc:Choice>
              <mc:Fallback>
                <p:oleObj name="Bitmap Image" r:id="rId6" imgW="1028700" imgH="2908300" progId="Paint.Picture">
                  <p:embed/>
                  <p:pic>
                    <p:nvPicPr>
                      <p:cNvPr id="57376" name="Object 32">
                        <a:extLst>
                          <a:ext uri="{FF2B5EF4-FFF2-40B4-BE49-F238E27FC236}">
                            <a16:creationId xmlns:a16="http://schemas.microsoft.com/office/drawing/2014/main" id="{35D4FE13-48E2-7D48-84BE-156C63EF2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057400"/>
                        <a:ext cx="1905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299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1593</Words>
  <Application>Microsoft Macintosh PowerPoint</Application>
  <PresentationFormat>Widescreen</PresentationFormat>
  <Paragraphs>275</Paragraphs>
  <Slides>28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Adobe Garamond Pro</vt:lpstr>
      <vt:lpstr>Arial</vt:lpstr>
      <vt:lpstr>Calibri</vt:lpstr>
      <vt:lpstr>1_Office Theme</vt:lpstr>
      <vt:lpstr>3_Office Theme</vt:lpstr>
      <vt:lpstr>Bitmap Image</vt:lpstr>
      <vt:lpstr>PowerPoint Presentation</vt:lpstr>
      <vt:lpstr>Learning Objective</vt:lpstr>
      <vt:lpstr>Learning Objectives</vt:lpstr>
      <vt:lpstr>Principal Component Analysis</vt:lpstr>
      <vt:lpstr>Traffic Anomaly Detection: Motivation</vt:lpstr>
      <vt:lpstr>Traditional Network Traffic Analysis</vt:lpstr>
      <vt:lpstr>Network-Wide Traffic Analysis</vt:lpstr>
      <vt:lpstr>This is Complicated</vt:lpstr>
      <vt:lpstr>Origin-Destination Flows</vt:lpstr>
      <vt:lpstr>How to Analyze OD Flows?</vt:lpstr>
      <vt:lpstr>Dimensionality Reduction</vt:lpstr>
      <vt:lpstr>Summary</vt:lpstr>
      <vt:lpstr>Example OD Flows</vt:lpstr>
      <vt:lpstr>Structural Analysis</vt:lpstr>
      <vt:lpstr>Principal Component Analysis</vt:lpstr>
      <vt:lpstr>Properties of Principle Components </vt:lpstr>
      <vt:lpstr>PCA on OD flows</vt:lpstr>
      <vt:lpstr>PCA on OD flows (2)</vt:lpstr>
      <vt:lpstr>An Example Eigenflow and PC</vt:lpstr>
      <vt:lpstr>Low Dimensionality of OD Flows</vt:lpstr>
      <vt:lpstr>Structure of OD Flows</vt:lpstr>
      <vt:lpstr>Reasons for Low Dimensionality</vt:lpstr>
      <vt:lpstr>Approximating With Top 5 Eigenflows</vt:lpstr>
      <vt:lpstr>Kinds of Eigenflows</vt:lpstr>
      <vt:lpstr>Hundreds of Eigenflows But Only Three Basic Types</vt:lpstr>
      <vt:lpstr>An OD Flow, Reconstructed</vt:lpstr>
      <vt:lpstr>Application: Anomaly Detection</vt:lpstr>
      <vt:lpstr>DEMONSTRATION: Anomaly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28</cp:revision>
  <dcterms:created xsi:type="dcterms:W3CDTF">2020-10-19T14:29:47Z</dcterms:created>
  <dcterms:modified xsi:type="dcterms:W3CDTF">2020-11-30T16:00:53Z</dcterms:modified>
</cp:coreProperties>
</file>