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iAzS8WdGBdNUmDNRB9R6iOoK2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f8e290e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f8e290e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ad0b933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2ad0b93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f8e290ec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f8e290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62ad0b93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g62ad0b933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ff8e290e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ff8e290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ff8e290e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ff8e290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f8e290e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f8e290e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2ad0b933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2ad0b93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f8e290e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f8e290e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ad0b933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ad0b93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540" y="6169758"/>
            <a:ext cx="1843813" cy="32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1">
  <p:cSld name="Content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 2">
  <p:cSld name="Content Slid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"/>
          <p:cNvSpPr txBox="1"/>
          <p:nvPr>
            <p:ph type="title"/>
          </p:nvPr>
        </p:nvSpPr>
        <p:spPr>
          <a:xfrm>
            <a:off x="4455936" y="1128362"/>
            <a:ext cx="45660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SMA </a:t>
            </a:r>
            <a:r>
              <a:rPr b="1"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&amp; </a:t>
            </a:r>
            <a:endParaRPr b="1"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1"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HULL TRADING</a:t>
            </a:r>
            <a:endParaRPr b="1"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t/>
            </a:r>
            <a:endParaRPr b="1"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</a:pPr>
            <a:r>
              <a:rPr b="1"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Week 1 presentation</a:t>
            </a:r>
            <a:r>
              <a:rPr b="1" i="0" lang="en-US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i="0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f8e290ec_0_31"/>
          <p:cNvSpPr txBox="1"/>
          <p:nvPr/>
        </p:nvSpPr>
        <p:spPr>
          <a:xfrm>
            <a:off x="0" y="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Significance Tests</a:t>
            </a:r>
            <a:endParaRPr/>
          </a:p>
        </p:txBody>
      </p:sp>
      <p:pic>
        <p:nvPicPr>
          <p:cNvPr id="91" name="Google Shape;91;g5ff8e290ec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5" y="1084575"/>
            <a:ext cx="6739399" cy="48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5ff8e290ec_0_31"/>
          <p:cNvSpPr/>
          <p:nvPr/>
        </p:nvSpPr>
        <p:spPr>
          <a:xfrm>
            <a:off x="430670" y="4968737"/>
            <a:ext cx="6736800" cy="12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2ad0b933d_0_26"/>
          <p:cNvSpPr txBox="1"/>
          <p:nvPr/>
        </p:nvSpPr>
        <p:spPr>
          <a:xfrm>
            <a:off x="0" y="0"/>
            <a:ext cx="735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/>
          </a:p>
        </p:txBody>
      </p:sp>
      <p:pic>
        <p:nvPicPr>
          <p:cNvPr id="98" name="Google Shape;98;g62ad0b933d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25" y="1213375"/>
            <a:ext cx="3675525" cy="24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62ad0b933d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88" y="3970550"/>
            <a:ext cx="6445601" cy="1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f8e290ec_0_58"/>
          <p:cNvSpPr txBox="1"/>
          <p:nvPr/>
        </p:nvSpPr>
        <p:spPr>
          <a:xfrm>
            <a:off x="0" y="0"/>
            <a:ext cx="79662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Stability and Autocorrelation</a:t>
            </a:r>
            <a:endParaRPr/>
          </a:p>
        </p:txBody>
      </p:sp>
      <p:pic>
        <p:nvPicPr>
          <p:cNvPr id="105" name="Google Shape;105;g5ff8e290ec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50" y="1783725"/>
            <a:ext cx="4597425" cy="16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5ff8e290ec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50" y="3685875"/>
            <a:ext cx="3541251" cy="24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5ff8e290ec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3100" y="3646525"/>
            <a:ext cx="3541250" cy="248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281848" y="41785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654975" y="1461875"/>
            <a:ext cx="8209500" cy="4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Prices is highly related to the volatility.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Most of  classification model has a accuracy score that is cool. 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Time-Series </a:t>
            </a: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Forecasting, It is better to use ARMA(p,q) model. 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873800" y="2110025"/>
            <a:ext cx="165600" cy="1803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873800" y="2839500"/>
            <a:ext cx="165600" cy="1803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873800" y="3932038"/>
            <a:ext cx="165600" cy="1803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2909825" y="1246525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500"/>
              <a:buFont typeface="Georgia"/>
              <a:buAutoNum type="arabicPeriod"/>
            </a:pP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Clean</a:t>
            </a: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ing</a:t>
            </a:r>
            <a:endParaRPr b="1" i="0" sz="3500" u="none" cap="none" strike="noStrike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1847150" y="2327813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2. </a:t>
            </a: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Insight</a:t>
            </a:r>
            <a:endParaRPr sz="3500"/>
          </a:p>
        </p:txBody>
      </p:sp>
      <p:sp>
        <p:nvSpPr>
          <p:cNvPr id="21" name="Google Shape;21;p2"/>
          <p:cNvSpPr txBox="1"/>
          <p:nvPr/>
        </p:nvSpPr>
        <p:spPr>
          <a:xfrm>
            <a:off x="2646000" y="3464588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3.  </a:t>
            </a: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Selection</a:t>
            </a:r>
            <a:endParaRPr sz="3500"/>
          </a:p>
        </p:txBody>
      </p:sp>
      <p:sp>
        <p:nvSpPr>
          <p:cNvPr id="22" name="Google Shape;22;p2"/>
          <p:cNvSpPr txBox="1"/>
          <p:nvPr/>
        </p:nvSpPr>
        <p:spPr>
          <a:xfrm>
            <a:off x="1847150" y="4563763"/>
            <a:ext cx="727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4.  </a:t>
            </a:r>
            <a:r>
              <a:rPr b="1" lang="en-US" sz="35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Experiments...</a:t>
            </a:r>
            <a:endParaRPr sz="3500"/>
          </a:p>
        </p:txBody>
      </p:sp>
      <p:sp>
        <p:nvSpPr>
          <p:cNvPr id="23" name="Google Shape;23;p2"/>
          <p:cNvSpPr/>
          <p:nvPr/>
        </p:nvSpPr>
        <p:spPr>
          <a:xfrm>
            <a:off x="2646000" y="1270538"/>
            <a:ext cx="667200" cy="617700"/>
          </a:xfrm>
          <a:prstGeom prst="ellipse">
            <a:avLst/>
          </a:prstGeom>
          <a:noFill/>
          <a:ln cap="flat" cmpd="sng" w="38100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884000" y="2503888"/>
            <a:ext cx="667200" cy="617700"/>
          </a:xfrm>
          <a:prstGeom prst="ellipse">
            <a:avLst/>
          </a:prstGeom>
          <a:noFill/>
          <a:ln cap="flat" cmpd="sng" w="38100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646000" y="3657188"/>
            <a:ext cx="667200" cy="617700"/>
          </a:xfrm>
          <a:prstGeom prst="ellipse">
            <a:avLst/>
          </a:prstGeom>
          <a:noFill/>
          <a:ln cap="flat" cmpd="sng" w="38100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84000" y="4761063"/>
            <a:ext cx="667200" cy="617700"/>
          </a:xfrm>
          <a:prstGeom prst="ellipse">
            <a:avLst/>
          </a:prstGeom>
          <a:noFill/>
          <a:ln cap="flat" cmpd="sng" w="38100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2"/>
          <p:cNvCxnSpPr>
            <a:stCxn id="23" idx="3"/>
            <a:endCxn id="24" idx="0"/>
          </p:cNvCxnSpPr>
          <p:nvPr/>
        </p:nvCxnSpPr>
        <p:spPr>
          <a:xfrm flipH="1">
            <a:off x="2217509" y="1797777"/>
            <a:ext cx="526200" cy="70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2"/>
          <p:cNvCxnSpPr>
            <a:stCxn id="24" idx="4"/>
            <a:endCxn id="25" idx="1"/>
          </p:cNvCxnSpPr>
          <p:nvPr/>
        </p:nvCxnSpPr>
        <p:spPr>
          <a:xfrm>
            <a:off x="2217600" y="3121588"/>
            <a:ext cx="526200" cy="62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2"/>
          <p:cNvCxnSpPr>
            <a:stCxn id="25" idx="3"/>
            <a:endCxn id="26" idx="0"/>
          </p:cNvCxnSpPr>
          <p:nvPr/>
        </p:nvCxnSpPr>
        <p:spPr>
          <a:xfrm flipH="1">
            <a:off x="2217509" y="4184427"/>
            <a:ext cx="526200" cy="57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2"/>
          <p:cNvSpPr txBox="1"/>
          <p:nvPr>
            <p:ph idx="2" type="title"/>
          </p:nvPr>
        </p:nvSpPr>
        <p:spPr>
          <a:xfrm>
            <a:off x="1884000" y="12755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 i="0" sz="4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2ad0b933d_0_3"/>
          <p:cNvSpPr txBox="1"/>
          <p:nvPr>
            <p:ph type="title"/>
          </p:nvPr>
        </p:nvSpPr>
        <p:spPr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Cleaning</a:t>
            </a:r>
            <a:endParaRPr b="1" i="0" sz="4400" u="none" cap="none" strike="noStrike">
              <a:solidFill>
                <a:srgbClr val="E84A2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6" name="Google Shape;36;g62ad0b933d_0_3"/>
          <p:cNvGrpSpPr/>
          <p:nvPr/>
        </p:nvGrpSpPr>
        <p:grpSpPr>
          <a:xfrm>
            <a:off x="2015400" y="1808675"/>
            <a:ext cx="3429150" cy="826200"/>
            <a:chOff x="3143375" y="1417650"/>
            <a:chExt cx="3429150" cy="826200"/>
          </a:xfrm>
        </p:grpSpPr>
        <p:sp>
          <p:nvSpPr>
            <p:cNvPr id="37" name="Google Shape;37;g62ad0b933d_0_3"/>
            <p:cNvSpPr/>
            <p:nvPr/>
          </p:nvSpPr>
          <p:spPr>
            <a:xfrm>
              <a:off x="3143375" y="1685425"/>
              <a:ext cx="165600" cy="180300"/>
            </a:xfrm>
            <a:prstGeom prst="ellipse">
              <a:avLst/>
            </a:prstGeom>
            <a:solidFill>
              <a:srgbClr val="E84A2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62ad0b933d_0_3"/>
            <p:cNvSpPr txBox="1"/>
            <p:nvPr/>
          </p:nvSpPr>
          <p:spPr>
            <a:xfrm>
              <a:off x="3506225" y="1417650"/>
              <a:ext cx="3066300" cy="8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Times New Roman"/>
                  <a:ea typeface="Times New Roman"/>
                  <a:cs typeface="Times New Roman"/>
                  <a:sym typeface="Times New Roman"/>
                </a:rPr>
                <a:t>Data Matching</a:t>
              </a:r>
              <a:endParaRPr sz="3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" name="Google Shape;39;g62ad0b933d_0_3"/>
          <p:cNvSpPr txBox="1"/>
          <p:nvPr/>
        </p:nvSpPr>
        <p:spPr>
          <a:xfrm>
            <a:off x="2378250" y="2740150"/>
            <a:ext cx="3983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Bad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 Searching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g62ad0b933d_0_3"/>
          <p:cNvSpPr/>
          <p:nvPr/>
        </p:nvSpPr>
        <p:spPr>
          <a:xfrm>
            <a:off x="2015400" y="2987890"/>
            <a:ext cx="165600" cy="1803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62ad0b933d_0_3"/>
          <p:cNvSpPr txBox="1"/>
          <p:nvPr/>
        </p:nvSpPr>
        <p:spPr>
          <a:xfrm>
            <a:off x="2378250" y="3737647"/>
            <a:ext cx="39834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Dataframe Construction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g62ad0b933d_0_3"/>
          <p:cNvSpPr/>
          <p:nvPr/>
        </p:nvSpPr>
        <p:spPr>
          <a:xfrm>
            <a:off x="2015400" y="3985387"/>
            <a:ext cx="165600" cy="180300"/>
          </a:xfrm>
          <a:prstGeom prst="ellipse">
            <a:avLst/>
          </a:prstGeom>
          <a:solidFill>
            <a:srgbClr val="E84A2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5ff8e290ec_0_22"/>
          <p:cNvSpPr txBox="1"/>
          <p:nvPr/>
        </p:nvSpPr>
        <p:spPr>
          <a:xfrm>
            <a:off x="0" y="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Insight</a:t>
            </a:r>
            <a:endParaRPr/>
          </a:p>
        </p:txBody>
      </p:sp>
      <p:pic>
        <p:nvPicPr>
          <p:cNvPr id="48" name="Google Shape;48;g5ff8e290e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1398000"/>
            <a:ext cx="8237850" cy="3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ff8e290ec_0_84"/>
          <p:cNvSpPr txBox="1"/>
          <p:nvPr/>
        </p:nvSpPr>
        <p:spPr>
          <a:xfrm>
            <a:off x="81850" y="9095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 Insight</a:t>
            </a:r>
            <a:endParaRPr/>
          </a:p>
        </p:txBody>
      </p:sp>
      <p:pic>
        <p:nvPicPr>
          <p:cNvPr id="54" name="Google Shape;54;g5ff8e290e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75" y="1837950"/>
            <a:ext cx="4160200" cy="275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5ff8e290ec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678" y="173500"/>
            <a:ext cx="4160198" cy="27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5ff8e290ec_0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675" y="2927350"/>
            <a:ext cx="4223551" cy="2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5ff8e290ec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938" y="-100075"/>
            <a:ext cx="7233725" cy="542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2ad0b933d_0_30"/>
          <p:cNvSpPr txBox="1"/>
          <p:nvPr/>
        </p:nvSpPr>
        <p:spPr>
          <a:xfrm>
            <a:off x="0" y="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Selection</a:t>
            </a:r>
            <a:endParaRPr/>
          </a:p>
        </p:txBody>
      </p:sp>
      <p:pic>
        <p:nvPicPr>
          <p:cNvPr id="67" name="Google Shape;67;g62ad0b933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50" y="1259850"/>
            <a:ext cx="8067049" cy="39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ff8e290ec_0_36"/>
          <p:cNvSpPr txBox="1"/>
          <p:nvPr/>
        </p:nvSpPr>
        <p:spPr>
          <a:xfrm>
            <a:off x="0" y="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Some</a:t>
            </a: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Experiments...</a:t>
            </a:r>
            <a:endParaRPr/>
          </a:p>
        </p:txBody>
      </p:sp>
      <p:sp>
        <p:nvSpPr>
          <p:cNvPr id="73" name="Google Shape;73;g5ff8e290ec_0_36"/>
          <p:cNvSpPr txBox="1"/>
          <p:nvPr/>
        </p:nvSpPr>
        <p:spPr>
          <a:xfrm>
            <a:off x="1369500" y="1487075"/>
            <a:ext cx="3467100" cy="4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Objective: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Prices  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Returns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Strategy: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Regression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Classification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g5ff8e290ec_0_36"/>
          <p:cNvSpPr txBox="1"/>
          <p:nvPr/>
        </p:nvSpPr>
        <p:spPr>
          <a:xfrm>
            <a:off x="4572000" y="1487075"/>
            <a:ext cx="3467100" cy="4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 Series</a:t>
            </a: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Forecast</a:t>
            </a: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Intraday data: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mean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other method</a:t>
            </a:r>
            <a:endParaRPr b="1"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5" name="Google Shape;75;g5ff8e290ec_0_36"/>
          <p:cNvCxnSpPr/>
          <p:nvPr/>
        </p:nvCxnSpPr>
        <p:spPr>
          <a:xfrm flipH="1" rot="10800000">
            <a:off x="965550" y="3068950"/>
            <a:ext cx="69252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g5ff8e290ec_0_36"/>
          <p:cNvCxnSpPr/>
          <p:nvPr/>
        </p:nvCxnSpPr>
        <p:spPr>
          <a:xfrm flipH="1">
            <a:off x="4247650" y="1499275"/>
            <a:ext cx="8400" cy="30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62ad0b933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76" y="1061193"/>
            <a:ext cx="6839199" cy="49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62ad0b933d_0_13"/>
          <p:cNvSpPr txBox="1"/>
          <p:nvPr/>
        </p:nvSpPr>
        <p:spPr>
          <a:xfrm>
            <a:off x="0" y="0"/>
            <a:ext cx="620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Significance</a:t>
            </a:r>
            <a:r>
              <a:rPr b="1" lang="en-US" sz="440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rPr>
              <a:t> Tests</a:t>
            </a:r>
            <a:endParaRPr/>
          </a:p>
        </p:txBody>
      </p:sp>
      <p:sp>
        <p:nvSpPr>
          <p:cNvPr id="83" name="Google Shape;83;g62ad0b933d_0_13"/>
          <p:cNvSpPr/>
          <p:nvPr/>
        </p:nvSpPr>
        <p:spPr>
          <a:xfrm>
            <a:off x="497500" y="3379650"/>
            <a:ext cx="6736800" cy="12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62ad0b933d_0_13"/>
          <p:cNvSpPr/>
          <p:nvPr/>
        </p:nvSpPr>
        <p:spPr>
          <a:xfrm>
            <a:off x="487588" y="3926575"/>
            <a:ext cx="6736800" cy="12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62ad0b933d_0_13"/>
          <p:cNvSpPr/>
          <p:nvPr/>
        </p:nvSpPr>
        <p:spPr>
          <a:xfrm>
            <a:off x="487588" y="4473500"/>
            <a:ext cx="6736800" cy="12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4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niversity Of Illinois">
      <a:dk1>
        <a:srgbClr val="131F33"/>
      </a:dk1>
      <a:lt1>
        <a:srgbClr val="FFFFFF"/>
      </a:lt1>
      <a:dk2>
        <a:srgbClr val="FA6300"/>
      </a:dk2>
      <a:lt2>
        <a:srgbClr val="FAFAFA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666666"/>
      </a:hlink>
      <a:folHlink>
        <a:srgbClr val="AAAA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2016-01-13T21:18:08Z</dcterms:created>
  <dc:creator>Laura Hoerr</dc:creator>
</cp:coreProperties>
</file>