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340" r:id="rId3"/>
    <p:sldId id="341" r:id="rId4"/>
    <p:sldId id="414" r:id="rId5"/>
    <p:sldId id="415" r:id="rId6"/>
    <p:sldId id="416" r:id="rId7"/>
    <p:sldId id="417" r:id="rId8"/>
    <p:sldId id="418" r:id="rId9"/>
    <p:sldId id="419" r:id="rId10"/>
    <p:sldId id="4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nith Zhou" initials="ZZ" lastIdx="1" clrIdx="0">
    <p:extLst>
      <p:ext uri="{19B8F6BF-5375-455C-9EA6-DF929625EA0E}">
        <p15:presenceInfo xmlns:p15="http://schemas.microsoft.com/office/powerpoint/2012/main" userId="1948676e27df71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71C4"/>
    <a:srgbClr val="0A5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D4643-2429-4D31-ACAD-DE34E6B4CF1C}" v="14" dt="2019-11-01T07:53:01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 autoAdjust="0"/>
    <p:restoredTop sz="83638" autoAdjust="0"/>
  </p:normalViewPr>
  <p:slideViewPr>
    <p:cSldViewPr snapToGrid="0">
      <p:cViewPr>
        <p:scale>
          <a:sx n="97" d="100"/>
          <a:sy n="97" d="100"/>
        </p:scale>
        <p:origin x="14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02273-9490-48FD-8A9E-3BB3D8E0F74F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6953A-29EC-4B82-99E9-2D632D76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7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442FB-814B-4578-B4EF-426AD4A76D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6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PCA is </a:t>
            </a:r>
            <a:r>
              <a:rPr lang="en-US" dirty="0" err="1"/>
              <a:t>orthorgonal</a:t>
            </a:r>
            <a:r>
              <a:rPr lang="en-US" dirty="0"/>
              <a:t> transformation of each factor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993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zh-CN" dirty="0"/>
              <a:t>Main point of this week: feature filtering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43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94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897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61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19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565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740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6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9D5A-4D7E-457E-BBF5-4D01416E9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BBC60-016C-489A-A41E-C839A2FD3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A353C-705A-4E98-B3BA-9AD4C1E2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0595-72EA-4CED-87A8-0265B87A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E4C4-9BC8-449A-A4DC-C4E057C8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F4BC-FF49-4933-8909-FB360DFA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0BD81-C672-4E87-88DC-314609AF3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66AD-7254-4314-AB0A-D6FAAE19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B478-995D-4A6C-BAB0-F0496F26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027B-3049-4DE1-B557-0BAC4B06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F188A-E85A-473E-883D-63D74FAC6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5A716-A211-40C7-A506-68F63527C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E9F1F-7411-4FF3-A801-FF990051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42AA5-591D-4407-8104-C5DE895F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843A-BF3E-45E1-BA54-FCF18299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40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000" y="4094727"/>
            <a:ext cx="7619400" cy="1325563"/>
          </a:xfrm>
          <a:prstGeom prst="rect">
            <a:avLst/>
          </a:prstGeom>
        </p:spPr>
        <p:txBody>
          <a:bodyPr/>
          <a:lstStyle>
            <a:lvl1pPr algn="l">
              <a:defRPr spc="-15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2968" y="5565775"/>
            <a:ext cx="4309533" cy="71913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marL="342891" marR="0" lvl="0" indent="-342891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</a:t>
            </a:r>
          </a:p>
          <a:p>
            <a:pPr marL="342891" marR="0" lvl="0" indent="-342891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4962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1">
  <p:cSld name="Content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198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CAB8-5C80-4002-966D-7167579D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8ED8-3375-4EAA-9E4A-84200543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39CF-AF7E-49B2-90B4-3A6D5BA3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ACD1D-7525-4FDC-9065-FBF3BB9C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A345-3C5E-41A1-9032-F4A49BBF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4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51D9-AD69-4DE3-85DB-6A1BE17B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6A0BD-E9F9-478B-B172-166E9A64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89A0F-C4B7-46C6-8AFF-DE145CB7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DF235-651A-449A-9B88-C8564E5A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A79FA-08E3-41F9-A3BE-EE81A91C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6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2E1B-36CC-462B-9B43-D7FBAD49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5E11-3D7B-456F-A603-234A85E3F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8FA34-272E-460B-9B7D-127C5626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31A2D-F34F-47AF-8D6C-6C86CD4A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8544-7381-451F-9DE3-FE4613E8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DCE31-3BE4-4C1A-AACC-477A9068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74AE-EE56-4393-AF69-49619B1B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421F1-255C-4792-A553-215CD092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7938B-EBD3-4F9B-AD4D-680488DD0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2E42F-AC8B-48AB-85B6-AE17A8BA4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8A5DA-5D24-4E63-BB28-D060DC10C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FE5C9-B1B6-487A-9ED2-F7F5528B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E4F61-D8E6-4308-8A38-0830D53E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AA5D8-C7FF-4B09-95E6-31A627F7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211A-43E6-4225-B7A8-C7BE1279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1E096-5AC2-4729-90CF-F12CCAA6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0CD8D-B3A7-47AD-B356-5F29943A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4679F-BCF9-4F0D-91CC-4912E9FD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1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68A74-968C-4347-99FD-11FEDD2C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0BE4E-6700-498D-AEE3-50F4BBF4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48FD6-8470-4CF2-BDE6-D11B0D51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F867-D17B-4853-9C24-1493B7C3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C3FB-601E-42F1-AA86-DDC47FC6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4A00F-6535-4DA2-9726-E00183F5D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A9345-7A1C-4B4E-8E14-A455D519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7FBF0-0327-4B57-B62B-5779F8AF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FAD9E-C75C-4E37-AF13-9DB28951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01BD-9B3D-4389-A0F0-AFEEE0CE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E7E46-1457-4F33-9339-0DB171F8E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E66C1-D839-4A84-A3B6-A03495CA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746CC-C8C7-4E57-856F-A3A35FCB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0DB1A-AFD5-4B87-9F23-106EAD52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40102-83D8-4FA9-9920-D458B6D5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CC6E6-5300-48DF-A32D-6213CD6E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6B6DA-0045-454F-84C6-D57FA6ED9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9A99F-A586-42E2-9D7E-4374D1E84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29DB-F491-41CB-8E92-2DADD68FB90E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9A13-7D93-49DA-A1D1-C9AF9EEF4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9628D-C741-4B0D-8A8C-615EC888C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017" y="4116563"/>
            <a:ext cx="5714551" cy="1943100"/>
          </a:xfrm>
        </p:spPr>
        <p:txBody>
          <a:bodyPr>
            <a:norm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 &amp; HULL TACTICAL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2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1257108" y="2590858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3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Today’s 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63C4E-9602-4695-AE88-DE65F65691BF}"/>
              </a:ext>
            </a:extLst>
          </p:cNvPr>
          <p:cNvSpPr txBox="1"/>
          <p:nvPr/>
        </p:nvSpPr>
        <p:spPr>
          <a:xfrm>
            <a:off x="1528677" y="1090918"/>
            <a:ext cx="11173968" cy="416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train-test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: </a:t>
            </a: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: Deep Learning</a:t>
            </a:r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6439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581725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27A2778C-4AF6-FD42-8DB4-35EB06C62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12" y="1562739"/>
            <a:ext cx="5552792" cy="37325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178D42-8811-CB42-8119-0637AC8102F3}"/>
              </a:ext>
            </a:extLst>
          </p:cNvPr>
          <p:cNvSpPr/>
          <p:nvPr/>
        </p:nvSpPr>
        <p:spPr>
          <a:xfrm>
            <a:off x="6617918" y="17780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Set: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A55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b="1" dirty="0">
                <a:solidFill>
                  <a:srgbClr val="0A55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A55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zh-CN" altLang="en-US" b="1" dirty="0">
                <a:solidFill>
                  <a:srgbClr val="0A55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A55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05/2017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Set: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A55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b="1" dirty="0">
                <a:solidFill>
                  <a:srgbClr val="0A55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A55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b="1" dirty="0">
                <a:solidFill>
                  <a:srgbClr val="0A55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A55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06/2017</a:t>
            </a:r>
            <a:r>
              <a:rPr lang="zh-CN" altLang="en-US" b="1" dirty="0">
                <a:solidFill>
                  <a:srgbClr val="0A55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A55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b="1" dirty="0">
                <a:solidFill>
                  <a:srgbClr val="0A55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A55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40C845-590C-5443-93A1-BB92B5C11D94}"/>
              </a:ext>
            </a:extLst>
          </p:cNvPr>
          <p:cNvSpPr/>
          <p:nvPr/>
        </p:nvSpPr>
        <p:spPr>
          <a:xfrm>
            <a:off x="6617918" y="2651645"/>
            <a:ext cx="5093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Q(0.005)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Q(0.995)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winsorizing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1A6D01-E19C-EC4C-89F6-256A1748EAC5}"/>
              </a:ext>
            </a:extLst>
          </p:cNvPr>
          <p:cNvSpPr/>
          <p:nvPr/>
        </p:nvSpPr>
        <p:spPr>
          <a:xfrm>
            <a:off x="6617918" y="3569964"/>
            <a:ext cx="5093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stationary.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B98E3-B057-2841-A70C-626EAA1237BD}"/>
              </a:ext>
            </a:extLst>
          </p:cNvPr>
          <p:cNvSpPr/>
          <p:nvPr/>
        </p:nvSpPr>
        <p:spPr>
          <a:xfrm>
            <a:off x="6617918" y="4211284"/>
            <a:ext cx="5093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152593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581725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3AA072-387E-EE4F-BFB0-F078388BA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89344"/>
              </p:ext>
            </p:extLst>
          </p:nvPr>
        </p:nvGraphicFramePr>
        <p:xfrm>
          <a:off x="955630" y="1817573"/>
          <a:ext cx="71016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866">
                  <a:extLst>
                    <a:ext uri="{9D8B030D-6E8A-4147-A177-3AD203B41FA5}">
                      <a16:colId xmlns:a16="http://schemas.microsoft.com/office/drawing/2014/main" val="123957210"/>
                    </a:ext>
                  </a:extLst>
                </a:gridCol>
                <a:gridCol w="3511824">
                  <a:extLst>
                    <a:ext uri="{9D8B030D-6E8A-4147-A177-3AD203B41FA5}">
                      <a16:colId xmlns:a16="http://schemas.microsoft.com/office/drawing/2014/main" val="3031898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4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﻿-0.0146024286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</a:t>
                      </a:r>
                      <a:r>
                        <a:rPr lang="en-US" altLang="zh-CN" dirty="0"/>
                        <a:t>0.0000</a:t>
                      </a:r>
                      <a:r>
                        <a:rPr lang="en-US" dirty="0"/>
                        <a:t>165028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6263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58178A-D0DB-9F43-A83B-AE6F6865F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58209"/>
              </p:ext>
            </p:extLst>
          </p:nvPr>
        </p:nvGraphicFramePr>
        <p:xfrm>
          <a:off x="955628" y="2808183"/>
          <a:ext cx="7101692" cy="17526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5423">
                  <a:extLst>
                    <a:ext uri="{9D8B030D-6E8A-4147-A177-3AD203B41FA5}">
                      <a16:colId xmlns:a16="http://schemas.microsoft.com/office/drawing/2014/main" val="4215029701"/>
                    </a:ext>
                  </a:extLst>
                </a:gridCol>
                <a:gridCol w="1775423">
                  <a:extLst>
                    <a:ext uri="{9D8B030D-6E8A-4147-A177-3AD203B41FA5}">
                      <a16:colId xmlns:a16="http://schemas.microsoft.com/office/drawing/2014/main" val="1941971703"/>
                    </a:ext>
                  </a:extLst>
                </a:gridCol>
                <a:gridCol w="1775423">
                  <a:extLst>
                    <a:ext uri="{9D8B030D-6E8A-4147-A177-3AD203B41FA5}">
                      <a16:colId xmlns:a16="http://schemas.microsoft.com/office/drawing/2014/main" val="2740306744"/>
                    </a:ext>
                  </a:extLst>
                </a:gridCol>
                <a:gridCol w="1775423">
                  <a:extLst>
                    <a:ext uri="{9D8B030D-6E8A-4147-A177-3AD203B41FA5}">
                      <a16:colId xmlns:a16="http://schemas.microsoft.com/office/drawing/2014/main" val="443131193"/>
                    </a:ext>
                  </a:extLst>
                </a:gridCol>
              </a:tblGrid>
              <a:tr h="431692">
                <a:tc>
                  <a:txBody>
                    <a:bodyPr/>
                    <a:lstStyle/>
                    <a:p>
                      <a:r>
                        <a:rPr lang="en-US" altLang="zh-CN" dirty="0"/>
                        <a:t>Confusion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44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altLang="zh-CN" u="none" strike="noStrike" kern="1200" baseline="0" dirty="0"/>
                        <a:t>Prediction</a:t>
                      </a:r>
                      <a:r>
                        <a:rPr lang="zh-CN" altLang="en-US" u="none" strike="noStrike" kern="1200" baseline="0" dirty="0"/>
                        <a:t> </a:t>
                      </a:r>
                      <a:r>
                        <a:rPr lang="en-US" altLang="zh-CN" u="none" strike="noStrike" kern="1200" baseline="0" dirty="0"/>
                        <a:t>up</a:t>
                      </a:r>
                      <a:endParaRPr lang="en-US" altLang="zh-CN" b="1" i="0" u="none" strike="noStrike" kern="1200" baseline="0" dirty="0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7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Prediction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8811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8A536C-D508-4F42-8F32-43CD70581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37408"/>
              </p:ext>
            </p:extLst>
          </p:nvPr>
        </p:nvGraphicFramePr>
        <p:xfrm>
          <a:off x="8442812" y="1817573"/>
          <a:ext cx="2926080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239572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0318982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499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﻿</a:t>
                      </a:r>
                      <a:r>
                        <a:rPr lang="en-US" altLang="zh-CN" dirty="0"/>
                        <a:t>464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</a:t>
                      </a:r>
                      <a:r>
                        <a:rPr lang="en-US" altLang="zh-CN" dirty="0"/>
                        <a:t>126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626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82A6F4-3C28-0148-A44A-6A1E28C84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59235"/>
              </p:ext>
            </p:extLst>
          </p:nvPr>
        </p:nvGraphicFramePr>
        <p:xfrm>
          <a:off x="8442812" y="2926318"/>
          <a:ext cx="2926080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239572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0318982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L1_Ratio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499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0.00566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</a:t>
                      </a:r>
                      <a:r>
                        <a:rPr lang="en-US" altLang="zh-CN" dirty="0"/>
                        <a:t>0.1111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6263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0198E16-1BA7-2F48-B7AD-4C4EB1CE8EF0}"/>
              </a:ext>
            </a:extLst>
          </p:cNvPr>
          <p:cNvSpPr/>
          <p:nvPr/>
        </p:nvSpPr>
        <p:spPr>
          <a:xfrm>
            <a:off x="8442812" y="4108853"/>
            <a:ext cx="5093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043FF9-0FB1-6E49-A8C4-85A36B121F7C}"/>
              </a:ext>
            </a:extLst>
          </p:cNvPr>
          <p:cNvSpPr/>
          <p:nvPr/>
        </p:nvSpPr>
        <p:spPr>
          <a:xfrm>
            <a:off x="8442812" y="4412261"/>
            <a:ext cx="50939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Long-side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61.6%</a:t>
            </a: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Long-side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88%</a:t>
            </a:r>
          </a:p>
        </p:txBody>
      </p:sp>
    </p:spTree>
    <p:extLst>
      <p:ext uri="{BB962C8B-B14F-4D97-AF65-F5344CB8AC3E}">
        <p14:creationId xmlns:p14="http://schemas.microsoft.com/office/powerpoint/2010/main" val="286589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581725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3AA072-387E-EE4F-BFB0-F078388BA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05083"/>
              </p:ext>
            </p:extLst>
          </p:nvPr>
        </p:nvGraphicFramePr>
        <p:xfrm>
          <a:off x="955630" y="1817573"/>
          <a:ext cx="71016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866">
                  <a:extLst>
                    <a:ext uri="{9D8B030D-6E8A-4147-A177-3AD203B41FA5}">
                      <a16:colId xmlns:a16="http://schemas.microsoft.com/office/drawing/2014/main" val="123957210"/>
                    </a:ext>
                  </a:extLst>
                </a:gridCol>
                <a:gridCol w="3511824">
                  <a:extLst>
                    <a:ext uri="{9D8B030D-6E8A-4147-A177-3AD203B41FA5}">
                      <a16:colId xmlns:a16="http://schemas.microsoft.com/office/drawing/2014/main" val="3031898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4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﻿-0.0081229468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﻿﻿﻿</a:t>
                      </a:r>
                      <a:r>
                        <a:rPr lang="en-US" altLang="zh-CN" dirty="0"/>
                        <a:t>0.0000</a:t>
                      </a:r>
                      <a:r>
                        <a:rPr lang="en-US" dirty="0"/>
                        <a:t>16397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6263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58178A-D0DB-9F43-A83B-AE6F6865F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68718"/>
              </p:ext>
            </p:extLst>
          </p:nvPr>
        </p:nvGraphicFramePr>
        <p:xfrm>
          <a:off x="955628" y="2808183"/>
          <a:ext cx="7101692" cy="17526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5423">
                  <a:extLst>
                    <a:ext uri="{9D8B030D-6E8A-4147-A177-3AD203B41FA5}">
                      <a16:colId xmlns:a16="http://schemas.microsoft.com/office/drawing/2014/main" val="4215029701"/>
                    </a:ext>
                  </a:extLst>
                </a:gridCol>
                <a:gridCol w="1775423">
                  <a:extLst>
                    <a:ext uri="{9D8B030D-6E8A-4147-A177-3AD203B41FA5}">
                      <a16:colId xmlns:a16="http://schemas.microsoft.com/office/drawing/2014/main" val="1941971703"/>
                    </a:ext>
                  </a:extLst>
                </a:gridCol>
                <a:gridCol w="1775423">
                  <a:extLst>
                    <a:ext uri="{9D8B030D-6E8A-4147-A177-3AD203B41FA5}">
                      <a16:colId xmlns:a16="http://schemas.microsoft.com/office/drawing/2014/main" val="2740306744"/>
                    </a:ext>
                  </a:extLst>
                </a:gridCol>
                <a:gridCol w="1775423">
                  <a:extLst>
                    <a:ext uri="{9D8B030D-6E8A-4147-A177-3AD203B41FA5}">
                      <a16:colId xmlns:a16="http://schemas.microsoft.com/office/drawing/2014/main" val="443131193"/>
                    </a:ext>
                  </a:extLst>
                </a:gridCol>
              </a:tblGrid>
              <a:tr h="431692">
                <a:tc>
                  <a:txBody>
                    <a:bodyPr/>
                    <a:lstStyle/>
                    <a:p>
                      <a:r>
                        <a:rPr lang="en-US" altLang="zh-CN" dirty="0"/>
                        <a:t>Confusion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44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altLang="zh-CN" u="none" strike="noStrike" kern="1200" baseline="0" dirty="0"/>
                        <a:t>Prediction</a:t>
                      </a:r>
                      <a:r>
                        <a:rPr lang="zh-CN" altLang="en-US" u="none" strike="noStrike" kern="1200" baseline="0" dirty="0"/>
                        <a:t> </a:t>
                      </a:r>
                      <a:r>
                        <a:rPr lang="en-US" altLang="zh-CN" u="none" strike="noStrike" kern="1200" baseline="0" dirty="0"/>
                        <a:t>up</a:t>
                      </a:r>
                      <a:endParaRPr lang="en-US" altLang="zh-CN" b="1" i="0" u="none" strike="noStrike" kern="1200" baseline="0" dirty="0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7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Prediction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8811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8A536C-D508-4F42-8F32-43CD70581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259684"/>
              </p:ext>
            </p:extLst>
          </p:nvPr>
        </p:nvGraphicFramePr>
        <p:xfrm>
          <a:off x="8442812" y="1817573"/>
          <a:ext cx="2926080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239572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0318982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499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﻿</a:t>
                      </a:r>
                      <a:r>
                        <a:rPr lang="en-US" altLang="zh-CN" dirty="0"/>
                        <a:t>464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</a:t>
                      </a:r>
                      <a:r>
                        <a:rPr lang="en-US" altLang="zh-CN" dirty="0"/>
                        <a:t>126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626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82A6F4-3C28-0148-A44A-6A1E28C84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26545"/>
              </p:ext>
            </p:extLst>
          </p:nvPr>
        </p:nvGraphicFramePr>
        <p:xfrm>
          <a:off x="8442812" y="2926318"/>
          <a:ext cx="2926080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2092">
                  <a:extLst>
                    <a:ext uri="{9D8B030D-6E8A-4147-A177-3AD203B41FA5}">
                      <a16:colId xmlns:a16="http://schemas.microsoft.com/office/drawing/2014/main" val="123957210"/>
                    </a:ext>
                  </a:extLst>
                </a:gridCol>
                <a:gridCol w="1283988">
                  <a:extLst>
                    <a:ext uri="{9D8B030D-6E8A-4147-A177-3AD203B41FA5}">
                      <a16:colId xmlns:a16="http://schemas.microsoft.com/office/drawing/2014/main" val="30318982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Best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leaf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Estimators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499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</a:t>
                      </a:r>
                      <a:r>
                        <a:rPr lang="en-US" altLang="zh-CN" dirty="0"/>
                        <a:t>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6263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0198E16-1BA7-2F48-B7AD-4C4EB1CE8EF0}"/>
              </a:ext>
            </a:extLst>
          </p:cNvPr>
          <p:cNvSpPr/>
          <p:nvPr/>
        </p:nvSpPr>
        <p:spPr>
          <a:xfrm>
            <a:off x="8442812" y="4035063"/>
            <a:ext cx="5093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biased.</a:t>
            </a:r>
          </a:p>
        </p:txBody>
      </p:sp>
    </p:spTree>
    <p:extLst>
      <p:ext uri="{BB962C8B-B14F-4D97-AF65-F5344CB8AC3E}">
        <p14:creationId xmlns:p14="http://schemas.microsoft.com/office/powerpoint/2010/main" val="291924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581725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AC0A1-9B82-BF48-9BA1-719E8F1EC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44" y="1819413"/>
            <a:ext cx="6367085" cy="2952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23BF8C-E5B9-3D46-B3C4-11364DE6F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863" y="1709807"/>
            <a:ext cx="4640193" cy="29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0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581725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3AA072-387E-EE4F-BFB0-F078388BA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87505"/>
              </p:ext>
            </p:extLst>
          </p:nvPr>
        </p:nvGraphicFramePr>
        <p:xfrm>
          <a:off x="955630" y="1817573"/>
          <a:ext cx="71016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866">
                  <a:extLst>
                    <a:ext uri="{9D8B030D-6E8A-4147-A177-3AD203B41FA5}">
                      <a16:colId xmlns:a16="http://schemas.microsoft.com/office/drawing/2014/main" val="123957210"/>
                    </a:ext>
                  </a:extLst>
                </a:gridCol>
                <a:gridCol w="3511824">
                  <a:extLst>
                    <a:ext uri="{9D8B030D-6E8A-4147-A177-3AD203B41FA5}">
                      <a16:colId xmlns:a16="http://schemas.microsoft.com/office/drawing/2014/main" val="3031898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4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﻿-24.6084374569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﻿﻿﻿0.00041653077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6263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58178A-D0DB-9F43-A83B-AE6F6865F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09659"/>
              </p:ext>
            </p:extLst>
          </p:nvPr>
        </p:nvGraphicFramePr>
        <p:xfrm>
          <a:off x="955628" y="2808183"/>
          <a:ext cx="7101692" cy="17526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5423">
                  <a:extLst>
                    <a:ext uri="{9D8B030D-6E8A-4147-A177-3AD203B41FA5}">
                      <a16:colId xmlns:a16="http://schemas.microsoft.com/office/drawing/2014/main" val="4215029701"/>
                    </a:ext>
                  </a:extLst>
                </a:gridCol>
                <a:gridCol w="1775423">
                  <a:extLst>
                    <a:ext uri="{9D8B030D-6E8A-4147-A177-3AD203B41FA5}">
                      <a16:colId xmlns:a16="http://schemas.microsoft.com/office/drawing/2014/main" val="1941971703"/>
                    </a:ext>
                  </a:extLst>
                </a:gridCol>
                <a:gridCol w="1775423">
                  <a:extLst>
                    <a:ext uri="{9D8B030D-6E8A-4147-A177-3AD203B41FA5}">
                      <a16:colId xmlns:a16="http://schemas.microsoft.com/office/drawing/2014/main" val="2740306744"/>
                    </a:ext>
                  </a:extLst>
                </a:gridCol>
                <a:gridCol w="1775423">
                  <a:extLst>
                    <a:ext uri="{9D8B030D-6E8A-4147-A177-3AD203B41FA5}">
                      <a16:colId xmlns:a16="http://schemas.microsoft.com/office/drawing/2014/main" val="443131193"/>
                    </a:ext>
                  </a:extLst>
                </a:gridCol>
              </a:tblGrid>
              <a:tr h="431692">
                <a:tc>
                  <a:txBody>
                    <a:bodyPr/>
                    <a:lstStyle/>
                    <a:p>
                      <a:r>
                        <a:rPr lang="en-US" altLang="zh-CN" dirty="0"/>
                        <a:t>Confusion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44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altLang="zh-CN" u="none" strike="noStrike" kern="1200" baseline="0" dirty="0"/>
                        <a:t>Prediction</a:t>
                      </a:r>
                      <a:r>
                        <a:rPr lang="zh-CN" altLang="en-US" u="none" strike="noStrike" kern="1200" baseline="0" dirty="0"/>
                        <a:t> </a:t>
                      </a:r>
                      <a:r>
                        <a:rPr lang="en-US" altLang="zh-CN" u="none" strike="noStrike" kern="1200" baseline="0" dirty="0"/>
                        <a:t>up</a:t>
                      </a:r>
                      <a:endParaRPr lang="en-US" altLang="zh-CN" b="1" i="0" u="none" strike="noStrike" kern="1200" baseline="0" dirty="0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7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Prediction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8811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8A536C-D508-4F42-8F32-43CD70581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9678"/>
              </p:ext>
            </p:extLst>
          </p:nvPr>
        </p:nvGraphicFramePr>
        <p:xfrm>
          <a:off x="8442812" y="1817573"/>
          <a:ext cx="2926080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239572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0318982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499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﻿</a:t>
                      </a:r>
                      <a:r>
                        <a:rPr lang="en-US" altLang="zh-CN" dirty="0"/>
                        <a:t>464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</a:t>
                      </a:r>
                      <a:r>
                        <a:rPr lang="en-US" altLang="zh-CN" dirty="0"/>
                        <a:t>126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626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82A6F4-3C28-0148-A44A-6A1E28C84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30943"/>
              </p:ext>
            </p:extLst>
          </p:nvPr>
        </p:nvGraphicFramePr>
        <p:xfrm>
          <a:off x="8442812" y="2926318"/>
          <a:ext cx="2926080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123957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Degree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499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6263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0198E16-1BA7-2F48-B7AD-4C4EB1CE8EF0}"/>
              </a:ext>
            </a:extLst>
          </p:cNvPr>
          <p:cNvSpPr/>
          <p:nvPr/>
        </p:nvSpPr>
        <p:spPr>
          <a:xfrm>
            <a:off x="8442812" y="3756754"/>
            <a:ext cx="50939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Long-side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57.1%</a:t>
            </a: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Long-side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56.4%</a:t>
            </a:r>
          </a:p>
        </p:txBody>
      </p:sp>
    </p:spTree>
    <p:extLst>
      <p:ext uri="{BB962C8B-B14F-4D97-AF65-F5344CB8AC3E}">
        <p14:creationId xmlns:p14="http://schemas.microsoft.com/office/powerpoint/2010/main" val="93047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581725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3AA072-387E-EE4F-BFB0-F078388BA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109664"/>
              </p:ext>
            </p:extLst>
          </p:nvPr>
        </p:nvGraphicFramePr>
        <p:xfrm>
          <a:off x="955630" y="1817573"/>
          <a:ext cx="71016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866">
                  <a:extLst>
                    <a:ext uri="{9D8B030D-6E8A-4147-A177-3AD203B41FA5}">
                      <a16:colId xmlns:a16="http://schemas.microsoft.com/office/drawing/2014/main" val="123957210"/>
                    </a:ext>
                  </a:extLst>
                </a:gridCol>
                <a:gridCol w="3511824">
                  <a:extLst>
                    <a:ext uri="{9D8B030D-6E8A-4147-A177-3AD203B41FA5}">
                      <a16:colId xmlns:a16="http://schemas.microsoft.com/office/drawing/2014/main" val="3031898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4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﻿-132.70355068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﻿﻿﻿0.0021747380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6263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58178A-D0DB-9F43-A83B-AE6F6865F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258108"/>
              </p:ext>
            </p:extLst>
          </p:nvPr>
        </p:nvGraphicFramePr>
        <p:xfrm>
          <a:off x="955628" y="2808183"/>
          <a:ext cx="7101692" cy="17526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5423">
                  <a:extLst>
                    <a:ext uri="{9D8B030D-6E8A-4147-A177-3AD203B41FA5}">
                      <a16:colId xmlns:a16="http://schemas.microsoft.com/office/drawing/2014/main" val="4215029701"/>
                    </a:ext>
                  </a:extLst>
                </a:gridCol>
                <a:gridCol w="1775423">
                  <a:extLst>
                    <a:ext uri="{9D8B030D-6E8A-4147-A177-3AD203B41FA5}">
                      <a16:colId xmlns:a16="http://schemas.microsoft.com/office/drawing/2014/main" val="1941971703"/>
                    </a:ext>
                  </a:extLst>
                </a:gridCol>
                <a:gridCol w="1775423">
                  <a:extLst>
                    <a:ext uri="{9D8B030D-6E8A-4147-A177-3AD203B41FA5}">
                      <a16:colId xmlns:a16="http://schemas.microsoft.com/office/drawing/2014/main" val="2740306744"/>
                    </a:ext>
                  </a:extLst>
                </a:gridCol>
                <a:gridCol w="1775423">
                  <a:extLst>
                    <a:ext uri="{9D8B030D-6E8A-4147-A177-3AD203B41FA5}">
                      <a16:colId xmlns:a16="http://schemas.microsoft.com/office/drawing/2014/main" val="443131193"/>
                    </a:ext>
                  </a:extLst>
                </a:gridCol>
              </a:tblGrid>
              <a:tr h="431692">
                <a:tc>
                  <a:txBody>
                    <a:bodyPr/>
                    <a:lstStyle/>
                    <a:p>
                      <a:r>
                        <a:rPr lang="en-US" altLang="zh-CN" dirty="0"/>
                        <a:t>Confusion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44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altLang="zh-CN" u="none" strike="noStrike" kern="1200" baseline="0" dirty="0"/>
                        <a:t>Prediction</a:t>
                      </a:r>
                      <a:r>
                        <a:rPr lang="zh-CN" altLang="en-US" u="none" strike="noStrike" kern="1200" baseline="0" dirty="0"/>
                        <a:t> </a:t>
                      </a:r>
                      <a:r>
                        <a:rPr lang="en-US" altLang="zh-CN" u="none" strike="noStrike" kern="1200" baseline="0" dirty="0"/>
                        <a:t>up</a:t>
                      </a:r>
                      <a:endParaRPr lang="en-US" altLang="zh-CN" b="1" i="0" u="none" strike="noStrike" kern="1200" baseline="0" dirty="0">
                        <a:solidFill>
                          <a:srgbClr val="FFFFFF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7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Prediction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8811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8A536C-D508-4F42-8F32-43CD70581E3E}"/>
              </a:ext>
            </a:extLst>
          </p:cNvPr>
          <p:cNvGraphicFramePr>
            <a:graphicFrameLocks noGrp="1"/>
          </p:cNvGraphicFramePr>
          <p:nvPr/>
        </p:nvGraphicFramePr>
        <p:xfrm>
          <a:off x="8442812" y="1817573"/>
          <a:ext cx="2926080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239572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0318982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499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﻿</a:t>
                      </a:r>
                      <a:r>
                        <a:rPr lang="en-US" altLang="zh-CN" dirty="0"/>
                        <a:t>464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</a:t>
                      </a:r>
                      <a:r>
                        <a:rPr lang="en-US" altLang="zh-CN" dirty="0"/>
                        <a:t>126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626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82A6F4-3C28-0148-A44A-6A1E28C84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41542"/>
              </p:ext>
            </p:extLst>
          </p:nvPr>
        </p:nvGraphicFramePr>
        <p:xfrm>
          <a:off x="8442812" y="2926318"/>
          <a:ext cx="2926080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12395721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03189824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64665972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layer1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layer2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layer3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499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6263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0198E16-1BA7-2F48-B7AD-4C4EB1CE8EF0}"/>
              </a:ext>
            </a:extLst>
          </p:cNvPr>
          <p:cNvSpPr/>
          <p:nvPr/>
        </p:nvSpPr>
        <p:spPr>
          <a:xfrm>
            <a:off x="8442812" y="4108853"/>
            <a:ext cx="5093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diversified.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043FF9-0FB1-6E49-A8C4-85A36B121F7C}"/>
              </a:ext>
            </a:extLst>
          </p:cNvPr>
          <p:cNvSpPr/>
          <p:nvPr/>
        </p:nvSpPr>
        <p:spPr>
          <a:xfrm>
            <a:off x="8442812" y="4412261"/>
            <a:ext cx="50939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Long-side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77.8%</a:t>
            </a: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Long-side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44.9%</a:t>
            </a:r>
          </a:p>
        </p:txBody>
      </p:sp>
    </p:spTree>
    <p:extLst>
      <p:ext uri="{BB962C8B-B14F-4D97-AF65-F5344CB8AC3E}">
        <p14:creationId xmlns:p14="http://schemas.microsoft.com/office/powerpoint/2010/main" val="411858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581725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357109-E506-3D40-B152-207DE87D9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768969"/>
              </p:ext>
            </p:extLst>
          </p:nvPr>
        </p:nvGraphicFramePr>
        <p:xfrm>
          <a:off x="1871074" y="1918806"/>
          <a:ext cx="9085956" cy="2830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0356">
                  <a:extLst>
                    <a:ext uri="{9D8B030D-6E8A-4147-A177-3AD203B41FA5}">
                      <a16:colId xmlns:a16="http://schemas.microsoft.com/office/drawing/2014/main" val="301542555"/>
                    </a:ext>
                  </a:extLst>
                </a:gridCol>
                <a:gridCol w="1921565">
                  <a:extLst>
                    <a:ext uri="{9D8B030D-6E8A-4147-A177-3AD203B41FA5}">
                      <a16:colId xmlns:a16="http://schemas.microsoft.com/office/drawing/2014/main" val="2410330226"/>
                    </a:ext>
                  </a:extLst>
                </a:gridCol>
                <a:gridCol w="1603513">
                  <a:extLst>
                    <a:ext uri="{9D8B030D-6E8A-4147-A177-3AD203B41FA5}">
                      <a16:colId xmlns:a16="http://schemas.microsoft.com/office/drawing/2014/main" val="555267633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672098878"/>
                    </a:ext>
                  </a:extLst>
                </a:gridCol>
                <a:gridCol w="1802296">
                  <a:extLst>
                    <a:ext uri="{9D8B030D-6E8A-4147-A177-3AD203B41FA5}">
                      <a16:colId xmlns:a16="http://schemas.microsoft.com/office/drawing/2014/main" val="1856247296"/>
                    </a:ext>
                  </a:extLst>
                </a:gridCol>
              </a:tblGrid>
              <a:tr h="5475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866690"/>
                  </a:ext>
                </a:extLst>
              </a:tr>
              <a:tr h="547504">
                <a:tc>
                  <a:txBody>
                    <a:bodyPr/>
                    <a:lstStyle/>
                    <a:p>
                      <a:r>
                        <a:rPr lang="en-US" altLang="zh-CN" dirty="0"/>
                        <a:t>Linear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﻿-0.0146024286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</a:t>
                      </a:r>
                      <a:r>
                        <a:rPr lang="en-US" dirty="0"/>
                        <a:t>1650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15441"/>
                  </a:ext>
                </a:extLst>
              </a:tr>
              <a:tr h="547504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﻿-0.0081229468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</a:t>
                      </a:r>
                      <a:r>
                        <a:rPr lang="en-US" dirty="0"/>
                        <a:t>16397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803963"/>
                  </a:ext>
                </a:extLst>
              </a:tr>
              <a:tr h="547504">
                <a:tc>
                  <a:txBody>
                    <a:bodyPr/>
                    <a:lstStyle/>
                    <a:p>
                      <a:r>
                        <a:rPr lang="en-US" altLang="zh-CN" dirty="0"/>
                        <a:t>Polynomial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﻿-24.60843745</a:t>
                      </a:r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﻿﻿﻿﻿0.000416530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57.1%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56.4%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778668"/>
                  </a:ext>
                </a:extLst>
              </a:tr>
              <a:tr h="547504">
                <a:tc>
                  <a:txBody>
                    <a:bodyPr/>
                    <a:lstStyle/>
                    <a:p>
                      <a:r>
                        <a:rPr lang="en-US" altLang="zh-CN" dirty="0"/>
                        <a:t>Deep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Neutral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﻿-132.70355068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0.002174738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44.9%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4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63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375</Words>
  <Application>Microsoft Macintosh PowerPoint</Application>
  <PresentationFormat>Widescreen</PresentationFormat>
  <Paragraphs>170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SMA &amp; HULL TACTICAL  Week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 &amp; HULL TACTICAL  Week 6</dc:title>
  <dc:creator>Zenith Zhou</dc:creator>
  <cp:lastModifiedBy>李 思涵</cp:lastModifiedBy>
  <cp:revision>18</cp:revision>
  <dcterms:created xsi:type="dcterms:W3CDTF">2019-10-24T05:13:40Z</dcterms:created>
  <dcterms:modified xsi:type="dcterms:W3CDTF">2019-11-08T06:14:52Z</dcterms:modified>
</cp:coreProperties>
</file>