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  <p:sldMasterId id="2147483666" r:id="rId2"/>
    <p:sldMasterId id="2147483667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337" r:id="rId8"/>
    <p:sldId id="318" r:id="rId9"/>
    <p:sldId id="330" r:id="rId10"/>
    <p:sldId id="331" r:id="rId11"/>
    <p:sldId id="327" r:id="rId12"/>
    <p:sldId id="338" r:id="rId13"/>
    <p:sldId id="332" r:id="rId14"/>
    <p:sldId id="336" r:id="rId15"/>
    <p:sldId id="339" r:id="rId16"/>
    <p:sldId id="319" r:id="rId17"/>
    <p:sldId id="321" r:id="rId18"/>
    <p:sldId id="334" r:id="rId19"/>
    <p:sldId id="335" r:id="rId20"/>
    <p:sldId id="322" r:id="rId21"/>
    <p:sldId id="323" r:id="rId22"/>
    <p:sldId id="26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/>
    <p:restoredTop sz="82398"/>
  </p:normalViewPr>
  <p:slideViewPr>
    <p:cSldViewPr snapToGrid="0">
      <p:cViewPr varScale="1">
        <p:scale>
          <a:sx n="124" d="100"/>
          <a:sy n="124" d="100"/>
        </p:scale>
        <p:origin x="9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9eb7e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6359eb7e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6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7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6e26be4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636e26be4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6e26be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636e26be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6e26be4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636e26be4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SPY has the highest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SPY </a:t>
            </a:r>
            <a:r>
              <a:rPr lang="en-US" dirty="0" err="1"/>
              <a:t>s_volume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9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&gt;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Fail to reject the null hypothesis (H0), the data has a unit root and is non-stationary.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&lt;=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Reject the null hypothesis (H0), the data does not have a unit root and is stationary.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27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&gt;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Fail to reject the null hypothesis (H0), the data has a unit root and is non-stationary.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&lt;=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Reject the null hypothesis (H0), the data does not have a unit root and is stationary.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2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&gt;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Fail to reject the null hypothesis (H0), the data has a unit root and is non-stationary.</a:t>
            </a:r>
          </a:p>
          <a:p>
            <a:pPr fontAlgn="base"/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p-value &lt;= 0.05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Reject the null hypothesis (H0), the data does not have a unit root and is stationary.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540" y="4627318"/>
            <a:ext cx="1382860" cy="24003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540" y="4627318"/>
            <a:ext cx="1382860" cy="240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4455936" y="846272"/>
            <a:ext cx="45660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4000" b="1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 </a:t>
            </a:r>
            <a:r>
              <a:rPr lang="en" sz="4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4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HULL TRADING</a:t>
            </a: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3200" b="1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Week 3 </a:t>
            </a:r>
            <a:endParaRPr sz="3200" b="1" i="1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A426D-E2EA-3047-AF64-1425C94FE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ED3BCE-AD31-2F46-BE53-4FA1B2638F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D351-1EBD-F34F-B370-2987C38F3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6F163-8218-8C42-8BA8-B6A8A5EE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0" y="978869"/>
            <a:ext cx="4555201" cy="341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305DE-4C1E-3644-BC4A-32B297A5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73" y="1029184"/>
            <a:ext cx="4421027" cy="3315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1C5438-74EF-B048-A3EF-33A5C8725D28}"/>
              </a:ext>
            </a:extLst>
          </p:cNvPr>
          <p:cNvSpPr txBox="1"/>
          <p:nvPr/>
        </p:nvSpPr>
        <p:spPr>
          <a:xfrm>
            <a:off x="1989989" y="779781"/>
            <a:ext cx="101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4BB04-E7DF-524A-9DBB-6702448B4CE2}"/>
              </a:ext>
            </a:extLst>
          </p:cNvPr>
          <p:cNvSpPr txBox="1"/>
          <p:nvPr/>
        </p:nvSpPr>
        <p:spPr>
          <a:xfrm>
            <a:off x="6645440" y="779780"/>
            <a:ext cx="101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XLE</a:t>
            </a:r>
          </a:p>
        </p:txBody>
      </p:sp>
    </p:spTree>
    <p:extLst>
      <p:ext uri="{BB962C8B-B14F-4D97-AF65-F5344CB8AC3E}">
        <p14:creationId xmlns:p14="http://schemas.microsoft.com/office/powerpoint/2010/main" val="39935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76DAB-B283-E84A-9FA6-117B5B821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Raw_s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488D8-7DE8-2A4D-B69B-57AF3746F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DB66B846-A074-5745-B856-0C512E8D9EF8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Stationarity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88A155-7EA2-5E4A-9D31-4BF30AE4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3804"/>
              </p:ext>
            </p:extLst>
          </p:nvPr>
        </p:nvGraphicFramePr>
        <p:xfrm>
          <a:off x="421242" y="1827873"/>
          <a:ext cx="3422014" cy="274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052">
                  <a:extLst>
                    <a:ext uri="{9D8B030D-6E8A-4147-A177-3AD203B41FA5}">
                      <a16:colId xmlns:a16="http://schemas.microsoft.com/office/drawing/2014/main" val="4083050526"/>
                    </a:ext>
                  </a:extLst>
                </a:gridCol>
                <a:gridCol w="833425">
                  <a:extLst>
                    <a:ext uri="{9D8B030D-6E8A-4147-A177-3AD203B41FA5}">
                      <a16:colId xmlns:a16="http://schemas.microsoft.com/office/drawing/2014/main" val="2963089762"/>
                    </a:ext>
                  </a:extLst>
                </a:gridCol>
                <a:gridCol w="1735537">
                  <a:extLst>
                    <a:ext uri="{9D8B030D-6E8A-4147-A177-3AD203B41FA5}">
                      <a16:colId xmlns:a16="http://schemas.microsoft.com/office/drawing/2014/main" val="3341926974"/>
                    </a:ext>
                  </a:extLst>
                </a:gridCol>
              </a:tblGrid>
              <a:tr h="316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Ticker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p_value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Result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40938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763539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063657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680333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09962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832095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0.025695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579079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064618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404616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VNQ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238551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97316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73A855-5BBB-7A4D-9115-5F0D805B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48" y="1161092"/>
            <a:ext cx="4543710" cy="34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76DAB-B283-E84A-9FA6-117B5B821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488D8-7DE8-2A4D-B69B-57AF3746F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DB66B846-A074-5745-B856-0C512E8D9EF8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Stationarity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88A155-7EA2-5E4A-9D31-4BF30AE4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36008"/>
              </p:ext>
            </p:extLst>
          </p:nvPr>
        </p:nvGraphicFramePr>
        <p:xfrm>
          <a:off x="421242" y="1827873"/>
          <a:ext cx="3422014" cy="274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052">
                  <a:extLst>
                    <a:ext uri="{9D8B030D-6E8A-4147-A177-3AD203B41FA5}">
                      <a16:colId xmlns:a16="http://schemas.microsoft.com/office/drawing/2014/main" val="4083050526"/>
                    </a:ext>
                  </a:extLst>
                </a:gridCol>
                <a:gridCol w="833425">
                  <a:extLst>
                    <a:ext uri="{9D8B030D-6E8A-4147-A177-3AD203B41FA5}">
                      <a16:colId xmlns:a16="http://schemas.microsoft.com/office/drawing/2014/main" val="2963089762"/>
                    </a:ext>
                  </a:extLst>
                </a:gridCol>
                <a:gridCol w="1735537">
                  <a:extLst>
                    <a:ext uri="{9D8B030D-6E8A-4147-A177-3AD203B41FA5}">
                      <a16:colId xmlns:a16="http://schemas.microsoft.com/office/drawing/2014/main" val="3341926974"/>
                    </a:ext>
                  </a:extLst>
                </a:gridCol>
              </a:tblGrid>
              <a:tr h="316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Ticker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p_value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Result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40938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763539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063657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680333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09962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832095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Non-Stationary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579079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064618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404616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VNQ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238551"/>
                  </a:ext>
                </a:extLst>
              </a:tr>
              <a:tr h="240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973161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032C93C-BD86-604B-879B-7F4B4672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96" y="1005319"/>
            <a:ext cx="4877196" cy="36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A426D-E2EA-3047-AF64-1425C94FE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ED3BCE-AD31-2F46-BE53-4FA1B2638F2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D351-1EBD-F34F-B370-2987C38F3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5438-74EF-B048-A3EF-33A5C8725D28}"/>
              </a:ext>
            </a:extLst>
          </p:cNvPr>
          <p:cNvSpPr txBox="1"/>
          <p:nvPr/>
        </p:nvSpPr>
        <p:spPr>
          <a:xfrm>
            <a:off x="1900719" y="606175"/>
            <a:ext cx="101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4BB04-E7DF-524A-9DBB-6702448B4CE2}"/>
              </a:ext>
            </a:extLst>
          </p:cNvPr>
          <p:cNvSpPr txBox="1"/>
          <p:nvPr/>
        </p:nvSpPr>
        <p:spPr>
          <a:xfrm>
            <a:off x="6185043" y="671092"/>
            <a:ext cx="101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4878B-31D2-F748-9DED-0CE22FFE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" y="1152475"/>
            <a:ext cx="4555200" cy="341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98D7C-D799-BD43-A761-8F9DD81E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7" y="1152475"/>
            <a:ext cx="4534043" cy="34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C9AD7-0A45-9D45-92C8-33FB56D29E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DE57F-6897-B746-9A11-42458DD5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2" y="742502"/>
            <a:ext cx="8161790" cy="3658495"/>
          </a:xfrm>
          <a:prstGeom prst="rect">
            <a:avLst/>
          </a:prstGeom>
        </p:spPr>
      </p:pic>
      <p:sp>
        <p:nvSpPr>
          <p:cNvPr id="5" name="Google Shape;121;p27">
            <a:extLst>
              <a:ext uri="{FF2B5EF4-FFF2-40B4-BE49-F238E27FC236}">
                <a16:creationId xmlns:a16="http://schemas.microsoft.com/office/drawing/2014/main" id="{0377A8E3-4A85-0447-A9BE-AD5B458FC4B9}"/>
              </a:ext>
            </a:extLst>
          </p:cNvPr>
          <p:cNvSpPr txBox="1">
            <a:spLocks/>
          </p:cNvSpPr>
          <p:nvPr/>
        </p:nvSpPr>
        <p:spPr>
          <a:xfrm>
            <a:off x="76199" y="53577"/>
            <a:ext cx="8685835" cy="107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3. Feature Engineering</a:t>
            </a:r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0554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1EDDE-BFF0-8A48-82E6-D2278B561E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9F2B3-6B4F-5349-BA62-EA71E889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6" y="637953"/>
            <a:ext cx="7861004" cy="3698801"/>
          </a:xfrm>
          <a:prstGeom prst="rect">
            <a:avLst/>
          </a:prstGeom>
        </p:spPr>
      </p:pic>
      <p:sp>
        <p:nvSpPr>
          <p:cNvPr id="6" name="Google Shape;121;p27">
            <a:extLst>
              <a:ext uri="{FF2B5EF4-FFF2-40B4-BE49-F238E27FC236}">
                <a16:creationId xmlns:a16="http://schemas.microsoft.com/office/drawing/2014/main" id="{AEC2FB44-F57B-DC46-9349-BE27FD93E203}"/>
              </a:ext>
            </a:extLst>
          </p:cNvPr>
          <p:cNvSpPr txBox="1">
            <a:spLocks/>
          </p:cNvSpPr>
          <p:nvPr/>
        </p:nvSpPr>
        <p:spPr>
          <a:xfrm>
            <a:off x="76199" y="53577"/>
            <a:ext cx="8685835" cy="107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3. Feature Engineering</a:t>
            </a:r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lang="en-US" sz="12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7796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FBED-A1A4-104D-9022-B228A70A1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6A55910C-119E-EF4F-9901-DD4C1E8B1675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25 Days New Data-wave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06DCE6-7DF6-4775-8126-C4531B79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81" y="1047748"/>
            <a:ext cx="4572003" cy="30480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0BA9E2-D291-453C-967E-D64204F5D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047749"/>
            <a:ext cx="4572002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FBED-A1A4-104D-9022-B228A70A1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6A55910C-119E-EF4F-9901-DD4C1E8B1675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25 Days New Data-skew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811DF2-BAAD-4B30-ADB8-4C0C47C5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047747"/>
            <a:ext cx="4572003" cy="3048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3EF4C4-76E5-4D72-BB2F-2C9B8A53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47747"/>
            <a:ext cx="4572003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FBED-A1A4-104D-9022-B228A70A1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6A55910C-119E-EF4F-9901-DD4C1E8B1675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25 Days New Data-</a:t>
            </a:r>
            <a:r>
              <a:rPr lang="en-US" sz="4400" b="1" dirty="0" err="1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kurt</a:t>
            </a:r>
            <a:endParaRPr lang="en-US" sz="4400" b="1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AE00D1-F37F-4EAC-AFF5-17352881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47"/>
            <a:ext cx="4572002" cy="30480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99CB6F-B225-4DDA-B060-45EDEDF8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47747"/>
            <a:ext cx="4572002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8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FBED-A1A4-104D-9022-B228A70A1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6A55910C-119E-EF4F-9901-DD4C1E8B1675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Classes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4B79BA-3336-4D70-8291-6FD9D021C5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6128" y="1377696"/>
          <a:ext cx="5571744" cy="2090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097">
                  <a:extLst>
                    <a:ext uri="{9D8B030D-6E8A-4147-A177-3AD203B41FA5}">
                      <a16:colId xmlns:a16="http://schemas.microsoft.com/office/drawing/2014/main" val="3198262639"/>
                    </a:ext>
                  </a:extLst>
                </a:gridCol>
                <a:gridCol w="4415647">
                  <a:extLst>
                    <a:ext uri="{9D8B030D-6E8A-4147-A177-3AD203B41FA5}">
                      <a16:colId xmlns:a16="http://schemas.microsoft.com/office/drawing/2014/main" val="3218482035"/>
                    </a:ext>
                  </a:extLst>
                </a:gridCol>
              </a:tblGrid>
              <a:tr h="3604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96977"/>
                  </a:ext>
                </a:extLst>
              </a:tr>
              <a:tr h="360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R&gt;sd(AllReturns)*2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2785756"/>
                  </a:ext>
                </a:extLst>
              </a:tr>
              <a:tr h="34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sd(AllReturns)*2&gt;R&gt;sd(AllReturns)*0.5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0329307"/>
                  </a:ext>
                </a:extLst>
              </a:tr>
              <a:tr h="34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sd(AllReturns)*0.5&gt;R&gt;sd(AllReturns)*-0.5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973780"/>
                  </a:ext>
                </a:extLst>
              </a:tr>
              <a:tr h="34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sd(AllReturns)*-0.5&gt;R&gt;sd(AllReturns)*-2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30414"/>
                  </a:ext>
                </a:extLst>
              </a:tr>
              <a:tr h="34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R&lt;</a:t>
                      </a:r>
                      <a:r>
                        <a:rPr lang="en-US" sz="1100" u="none" strike="noStrike" dirty="0" err="1">
                          <a:effectLst/>
                        </a:rPr>
                        <a:t>sd</a:t>
                      </a:r>
                      <a:r>
                        <a:rPr lang="en-US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AllReturns</a:t>
                      </a:r>
                      <a:r>
                        <a:rPr lang="en-US" sz="1100" u="none" strike="noStrike" dirty="0">
                          <a:effectLst/>
                        </a:rPr>
                        <a:t>)*-2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3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2909825" y="934894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500"/>
              <a:buFont typeface="Georgia"/>
              <a:buAutoNum type="arabicPeriod"/>
            </a:pPr>
            <a:r>
              <a:rPr lang="en" sz="35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S-Volume Analysis</a:t>
            </a:r>
            <a:endParaRPr sz="3500" b="1" i="0" u="none" strike="noStrike" cap="none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1847150" y="174586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lang="en" sz="35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Stationarity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2646000" y="260434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3.  </a:t>
            </a:r>
            <a:r>
              <a:rPr lang="en-US" sz="3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Feature Engineering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1847150" y="3422822"/>
            <a:ext cx="7276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4.   </a:t>
            </a:r>
            <a:r>
              <a:rPr lang="en-US" sz="3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2646000" y="1029103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1807800" y="1954116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2569800" y="2895291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884000" y="3723197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2"/>
          <p:cNvCxnSpPr>
            <a:stCxn id="82" idx="3"/>
            <a:endCxn id="83" idx="0"/>
          </p:cNvCxnSpPr>
          <p:nvPr/>
        </p:nvCxnSpPr>
        <p:spPr>
          <a:xfrm flipH="1">
            <a:off x="2141309" y="1424469"/>
            <a:ext cx="602400" cy="52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22"/>
          <p:cNvCxnSpPr>
            <a:stCxn id="83" idx="4"/>
            <a:endCxn id="84" idx="1"/>
          </p:cNvCxnSpPr>
          <p:nvPr/>
        </p:nvCxnSpPr>
        <p:spPr>
          <a:xfrm>
            <a:off x="2141400" y="2417316"/>
            <a:ext cx="526200" cy="54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22"/>
          <p:cNvCxnSpPr>
            <a:stCxn id="84" idx="3"/>
            <a:endCxn id="85" idx="0"/>
          </p:cNvCxnSpPr>
          <p:nvPr/>
        </p:nvCxnSpPr>
        <p:spPr>
          <a:xfrm flipH="1">
            <a:off x="2217509" y="3290657"/>
            <a:ext cx="450000" cy="43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1884000" y="95663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Today’s Outline</a:t>
            </a:r>
            <a:endParaRPr sz="44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129448" y="84794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Arial"/>
                <a:cs typeface="Arial"/>
                <a:sym typeface="Georgia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8230E-E75D-2744-81EF-AAF714540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Majority of the data is stationary so we can potentially use time-series models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Rebalance the weights based on both SPY weights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S_volume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Incorporate intra-day features for forecasting.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Dimensionality reduction using techniques such as PCA needs to be implemented for feature selection.</a:t>
            </a:r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20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/>
        </p:nvSpPr>
        <p:spPr>
          <a:xfrm>
            <a:off x="0" y="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lang="en" sz="4400" b="1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Factors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224" y="820800"/>
            <a:ext cx="7535551" cy="33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3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/>
        </p:nvSpPr>
        <p:spPr>
          <a:xfrm>
            <a:off x="0" y="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737" y="863825"/>
            <a:ext cx="7246525" cy="3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4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50C66-B0C5-6B41-B712-CDF6AFA39C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87F1A-696B-944A-B6F3-A54F2B0D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8865"/>
            <a:ext cx="4334134" cy="28586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C608EB-8717-9A4A-BD55-BD29A556B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6" y="1518865"/>
            <a:ext cx="4334135" cy="2806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3AF8B1-1161-874F-85EE-6A67ACB5D639}"/>
              </a:ext>
            </a:extLst>
          </p:cNvPr>
          <p:cNvSpPr/>
          <p:nvPr/>
        </p:nvSpPr>
        <p:spPr>
          <a:xfrm>
            <a:off x="2996792" y="1184334"/>
            <a:ext cx="3516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E84A27"/>
                </a:solidFill>
                <a:latin typeface="Georgia"/>
                <a:sym typeface="Georgia"/>
              </a:rPr>
              <a:t>Trends across different industry</a:t>
            </a:r>
            <a:endParaRPr lang="en-US" dirty="0"/>
          </a:p>
        </p:txBody>
      </p:sp>
      <p:sp>
        <p:nvSpPr>
          <p:cNvPr id="8" name="Google Shape;121;p27">
            <a:extLst>
              <a:ext uri="{FF2B5EF4-FFF2-40B4-BE49-F238E27FC236}">
                <a16:creationId xmlns:a16="http://schemas.microsoft.com/office/drawing/2014/main" id="{389B79E8-2147-A144-A3BE-24FD7AD1B2AE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S-Volume Analysis</a:t>
            </a:r>
          </a:p>
        </p:txBody>
      </p:sp>
    </p:spTree>
    <p:extLst>
      <p:ext uri="{BB962C8B-B14F-4D97-AF65-F5344CB8AC3E}">
        <p14:creationId xmlns:p14="http://schemas.microsoft.com/office/powerpoint/2010/main" val="40470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5B4BD0-27CE-F84B-B53A-10DD2CE398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86E0B-A1E5-0744-A185-027893A9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358900"/>
            <a:ext cx="6845300" cy="2425700"/>
          </a:xfrm>
          <a:prstGeom prst="rect">
            <a:avLst/>
          </a:prstGeom>
        </p:spPr>
      </p:pic>
      <p:sp>
        <p:nvSpPr>
          <p:cNvPr id="7" name="Google Shape;121;p27">
            <a:extLst>
              <a:ext uri="{FF2B5EF4-FFF2-40B4-BE49-F238E27FC236}">
                <a16:creationId xmlns:a16="http://schemas.microsoft.com/office/drawing/2014/main" id="{7CC1518A-E301-8140-8AFB-BE01C774C1DE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S-Volume Analysis</a:t>
            </a:r>
          </a:p>
        </p:txBody>
      </p:sp>
    </p:spTree>
    <p:extLst>
      <p:ext uri="{BB962C8B-B14F-4D97-AF65-F5344CB8AC3E}">
        <p14:creationId xmlns:p14="http://schemas.microsoft.com/office/powerpoint/2010/main" val="21698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6C52E-D3AA-43DE-A8BC-485B86C70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0CA70-3D71-4F7D-B6F6-0E9E50BA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6" y="116140"/>
            <a:ext cx="7792252" cy="2093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08EC7-468D-4EA5-90D3-CB67D57D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5" y="2261925"/>
            <a:ext cx="7832641" cy="2100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05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59BB1-DDB1-44C6-AB2E-F50AC8723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101CC-0929-4DE5-85F9-6C7677EA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9" y="725811"/>
            <a:ext cx="8541282" cy="28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76DAB-B283-E84A-9FA6-117B5B821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S_Volume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488D8-7DE8-2A4D-B69B-57AF3746F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21;p27">
            <a:extLst>
              <a:ext uri="{FF2B5EF4-FFF2-40B4-BE49-F238E27FC236}">
                <a16:creationId xmlns:a16="http://schemas.microsoft.com/office/drawing/2014/main" id="{DB66B846-A074-5745-B856-0C512E8D9EF8}"/>
              </a:ext>
            </a:extLst>
          </p:cNvPr>
          <p:cNvSpPr txBox="1">
            <a:spLocks/>
          </p:cNvSpPr>
          <p:nvPr/>
        </p:nvSpPr>
        <p:spPr>
          <a:xfrm>
            <a:off x="76200" y="53578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Stationarity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0DA1B-4820-0140-984B-827423CC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06" y="891211"/>
            <a:ext cx="4903552" cy="367766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88A155-7EA2-5E4A-9D31-4BF30AE4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93518"/>
              </p:ext>
            </p:extLst>
          </p:nvPr>
        </p:nvGraphicFramePr>
        <p:xfrm>
          <a:off x="421241" y="1827873"/>
          <a:ext cx="3314701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301">
                  <a:extLst>
                    <a:ext uri="{9D8B030D-6E8A-4147-A177-3AD203B41FA5}">
                      <a16:colId xmlns:a16="http://schemas.microsoft.com/office/drawing/2014/main" val="4083050526"/>
                    </a:ext>
                  </a:extLst>
                </a:gridCol>
                <a:gridCol w="807289">
                  <a:extLst>
                    <a:ext uri="{9D8B030D-6E8A-4147-A177-3AD203B41FA5}">
                      <a16:colId xmlns:a16="http://schemas.microsoft.com/office/drawing/2014/main" val="2963089762"/>
                    </a:ext>
                  </a:extLst>
                </a:gridCol>
                <a:gridCol w="1681111">
                  <a:extLst>
                    <a:ext uri="{9D8B030D-6E8A-4147-A177-3AD203B41FA5}">
                      <a16:colId xmlns:a16="http://schemas.microsoft.com/office/drawing/2014/main" val="334192697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Ticker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p_value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Result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4093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763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0.000041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0636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6803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09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8320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0.005685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5790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0.072781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Non-stationary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064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XLU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404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VNQ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0.008535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Stationary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2385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GDX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Stationary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9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27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364</Words>
  <Application>Microsoft Macintosh PowerPoint</Application>
  <PresentationFormat>On-screen Show (16:9)</PresentationFormat>
  <Paragraphs>175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Arial</vt:lpstr>
      <vt:lpstr>Calibri</vt:lpstr>
      <vt:lpstr>Georgia</vt:lpstr>
      <vt:lpstr>Simple Light</vt:lpstr>
      <vt:lpstr>Office Theme</vt:lpstr>
      <vt:lpstr>Office Theme</vt:lpstr>
      <vt:lpstr>SMA &amp;  HULL TRADING  Week 3 </vt:lpstr>
      <vt:lpstr>S-Volume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 HULL TRADING  Week 2</dc:title>
  <dc:creator>| Joey |</dc:creator>
  <cp:lastModifiedBy>Kargal Manjunath, Chinmayi</cp:lastModifiedBy>
  <cp:revision>84</cp:revision>
  <dcterms:modified xsi:type="dcterms:W3CDTF">2019-09-27T07:35:05Z</dcterms:modified>
</cp:coreProperties>
</file>