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6" r:id="rId3"/>
    <p:sldId id="267" r:id="rId4"/>
    <p:sldId id="269" r:id="rId5"/>
    <p:sldId id="270" r:id="rId6"/>
    <p:sldId id="268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4T03:10:4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1868 656 5905,'0'-7'1089,"-1"-21"1344,1 24-2452,0 0 1,-1 0-1,0-1 0,0 1 1,0 0-1,0 0 0,-1 0 1,0 0-1,1 0 1,-1 1-1,-1-1 0,1 1 1,0-1-1,-2 0 19,-3-4 61,-1 0-1,0 0 1,0 1 0,-1 0-1,1 0 1,-2 1-1,1 0 1,-1 1 0,0 0-1,0 0 1,0 1 0,-1 1-1,1 0 1,-1 0 0,0 1-1,0 0 1,0 1 0,0 0-1,-1 1-60,-26 1 230,0 1-1,0 2 0,0 1 1,-34 11-230,-56 18 452,1 6 1,-29 17-453,33-11 52,34-14 56,1 5-1,2 3 1,-26 20-108,77-39 62,1 1-1,0 2 1,2 1 0,2 1-1,0 2 1,1 1 0,2 1-1,1 1 1,-2 6-62,19-23 19,1 1 0,0 0 0,0 0 0,2 0 0,0 1 0,0 0 0,2 0-1,0 0 1,1 1 0,-1 9-19,4-16 2,-1 0 0,1 1 0,1-1 0,0 0 0,0 1 0,1-1-1,0 0 1,1 0 0,0 0 0,1 0 0,0-1 0,0 1 0,1-1 0,0 0-1,1 0 1,0-1 0,3 4-2,3 1 20,2-1 0,-1 0 0,1-1 1,1 0-1,0-1 0,1-1 0,-1 0 0,2-1 0,-1-1 0,8 1-20,38 13 66,2-3 1,13 0-67,-44-10 4,53 11 45,1-3 1,38-1-50,-81-12 51,1-2 0,-1-1 1,0-3-1,0-2 1,39-9-52,-14-4 110,0-3 0,-1-3 0,37-20-110,194-105 242,-199 97-194,6-1-12,226-127 78,-276 146-99,-2-3 0,-2-3-1,-2-1 1,36-39-15,-68 62 10,-1-1 0,-1-1 0,-1-1 0,0-1 0,-2 0 0,8-16-10,-16 29 2,-1-1-1,-1 1 0,0-1 0,0 1 1,0-1-1,-2 0 0,1 0 0,-1-1 1,-1 1-1,1 0 0,-2 0 0,1 0 1,-2 0-1,1 0 0,-1 0 0,-1 0 1,0 0-1,-2-5-1,-2 2-2,0 0 0,-1 1 0,0-1 0,-1 2 0,0-1 0,0 1 0,-2 0-1,1 1 1,-1 1 0,-1-1 0,0 2 0,0 0 0,-1 0 0,0 1 0,-6-2 2,-14-6 5,0 3 0,-1 0 0,0 2 0,0 2 0,-1 1 0,0 2-5,-39-3 4,1 4 0,-1 2 1,0 4-1,0 3 1,-10 5-5,-364 71-24,416-74 22,-174 37-37,-173 64 39,309-84-16,2 3-1,0 4 0,2 2 1,2 3-1,1 3 0,2 2 1,-7 11 16,31-20 3,1 1 0,2 2 0,1 1 0,2 2 0,2 1 0,2 1 0,1 1 0,-19 43-3,40-73 2,1 0 0,0 0 1,0 0-1,1 1 0,1 0 0,0-1 0,1 1 1,0 0-1,0 0 0,1 0 0,1 0 1,0 0-1,1-1 0,0 1 0,1 0 1,3 8-3,-1-6-6,2 0 0,-1-1 0,2 0 0,0 0 0,0-1 1,1 1-1,1-2 0,0 1 0,0-2 0,1 1 0,0-1 1,1-1-1,1 0 6,15 9-5,0-1 1,2-1-1,0-2 1,0-1-1,1-1 0,1-1 1,0-2-1,0-2 1,1-1-1,16 1 5,15-1 27,0-3 0,0-3-1,0-3 1,-1-2 0,3-4-27,44-11 61,0-5 1,-1-5-1,-2-5 0,70-34-61,-55 14 4,-3-5 0,-3-5-1,-2-6 1,-4-4 0,9-15-4,-39 23-23,-4-3 0,21-28 23,131-158 7,-164 182 5,-8 9-16,23-37 4,-73 93-2,-1 1-1,0 0 1,0-1 0,0 0-1,-2 0 1,1-1 0,2-9 2,-5 16 1,-1 0 1,0 0 0,1 0-1,-1 0 1,0 0 0,-1 0-1,1 0 1,0 0 0,-1 0-1,1 1 1,-1-1 0,0 0-1,0 0 1,0 0 0,-1 0-1,1 1 1,-1-1 0,1 1-1,-1-1 1,0 1 0,0 0-1,0-1 1,0 1 0,0 0-1,-1 0 1,1 0-2,-9-4 10,1 0 1,-2 0-1,1 1 0,0 0 1,-1 1-1,0 0 0,0 1 0,0 1 1,0 0-1,0 0 0,-1 1-10,5 0 4,-98-10 14,-1 4 1,1 5-1,-105 12-18,73 4-7,1 6 1,1 5-1,1 7 0,-11 9 7,-53 24-33,4 10 0,-69 41 33,143-58 5,3 5 0,-28 25-5,101-59 11,2 3 0,1 2 1,1 1-1,2 2 0,2 2 0,1 1 0,-1 5-11,24-26-17,0 0 0,1 1 1,0 1-1,2-1 0,1 2 1,-4 11 16,10-22-10,0 0 0,0 1 0,1-1 1,1 1-1,0-1 0,0 1 1,1-1-1,1 1 0,0-1 0,0 1 1,1-1-1,1 0 0,0 0 1,1 1 9,1 2-4,2 0 1,0-1-1,0-1 1,1 1-1,1-1 1,0 0 0,1-1-1,0 0 1,0-1-1,2 0 1,-1 0-1,1-2 1,0 1 0,7 2 3,7 4 2,2-1 1,-1-1 0,2-2 0,0 0 0,0-2 0,19 2-3,16 1 3,1-3 1,0-3 0,1-3-1,30-4-3,61-8 45,41-12-45,-64 1 79,-1-5 0,-2-6 0,75-29-79,-113 27 18,-2-4 1,-2-4 0,-1-4 0,-2-3-1,18-18-18,-63 37 8,-1-2-1,-2-1 1,-1-1 0,-2-3-1,-1-1 1,-2-1 0,24-38-8,-39 50 36,-1-1 1,-1-1 0,-1 0 0,-2-1 0,-1-1 0,-1 1-1,-2-2 1,-1 1 0,-1-1 0,-2 0 0,-1-1 0,-1 1-1,-2-7-36,-1 11 29,-2 1-1,-1-1 1,-1 1-1,-1 0 0,-1 0 1,-4-8-29,4 15-9,-1 1 0,-1 0 1,-1 1-1,0 0 0,-1 0 0,-1 1 1,0 1-1,-1 0 0,-4-3 9,-1 3-111,-1 0 0,0 1 0,-1 1 0,-1 0 0,0 2 0,0 0 0,-1 2 0,-1 0 0,1 2-1,-2 0 1,1 1 0,0 2 0,-19-2 111,-28 1-1440,0 2 1,-63 7 1439,-194 21-1617,325-24 1608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67ED-78D2-4C42-B950-083030A7ED0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6ED84-73D4-4D55-A616-9B67A145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442FB-814B-4578-B4EF-426AD4A76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A2A6-37A0-42FF-BD9C-C32AC302A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39AE7-3B02-4215-BB86-51E0102E3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B1D75-52CF-4274-9E0C-8A78A81A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B554-6A0F-4DAA-86D8-DC3086DB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782FA-1511-4BBE-B81B-C2CDA3F2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5505-9F81-4EC2-8ECD-CFD6E4B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349AB-05B2-4BC1-A588-B042969EB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CB11-E03B-429F-B39D-16C5CA54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3409-A9E5-415A-9D90-90A16900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5A3-9F20-47EC-84ED-EE057BE4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DAB28-4E61-42AE-B0B8-2C9AEA816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04B75-1681-4BD4-A36B-024CA7FD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C22F-BD92-45DF-8EB5-58E82520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D482-D084-4295-B4EC-2B3A1D64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93FC-4528-4DC6-AA18-11B38627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000" y="4094726"/>
            <a:ext cx="7619400" cy="1325563"/>
          </a:xfrm>
          <a:prstGeom prst="rect">
            <a:avLst/>
          </a:prstGeom>
        </p:spPr>
        <p:txBody>
          <a:bodyPr/>
          <a:lstStyle>
            <a:lvl1pPr algn="l">
              <a:defRPr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2967" y="5565775"/>
            <a:ext cx="4309533" cy="71913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9385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4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FA6300"/>
                </a:solidFill>
              </a:rPr>
              <a:t>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1074400" cy="4525963"/>
          </a:xfrm>
          <a:prstGeom prst="rect">
            <a:avLst/>
          </a:prstGeom>
        </p:spPr>
        <p:txBody>
          <a:bodyPr/>
          <a:lstStyle>
            <a:lvl1pPr defTabSz="914400">
              <a:buFont typeface="Wingdings" charset="0"/>
              <a:buChar char=""/>
              <a:defRPr/>
            </a:lvl1pPr>
          </a:lstStyle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9821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3C7C-E24A-4F3C-B666-D05447AD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55FB-8B65-4A5D-9788-A60098B4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0333C-9C58-4963-9386-A0872C5A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7FD1-F672-452C-BE9B-C1855785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6523-0A61-42D1-B146-4718B03F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437F-9911-4D44-9FFF-C11245C0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354E-EE1E-49BD-ADD8-1E3BBC41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2F6B-34FA-4B22-A2B7-3265D833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E0FC-D4C1-4C32-8221-C05429AE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3247-5DE6-4079-B03E-E4490F83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8C59-2471-4DA7-B6AB-D9D56596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23D9-148C-4089-AF84-E8383AA35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17AD6-E39D-41CB-AFDC-75990FDC6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55702-B1CF-4B41-87B6-673A829E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D4EAB-4D50-4B5B-A3E6-FA5A5BA8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479C-6CE9-45F4-86FB-71E810D7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E795-CBD3-4B9A-8E19-7077E9FB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B9CD-F188-4E62-93E4-D504A9F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82979-8B23-4921-92C8-978C464CD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4298B-E4CB-4D0D-A427-DE7BD31FF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86EDD-FA9F-4B59-9A58-515943E36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76595-138D-4A2D-97E3-47C711BE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CA056-1214-4584-9B12-2408978E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9AEEF-0FFA-42B9-A420-21BDC413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50F1-BC84-4B7B-A0BE-8659D02B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03B01-8653-41BB-AB72-2AC33187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CF2FA-896E-44D2-9D3A-EC575621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38E14-A01E-4938-A176-EA114BE8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6B5B9-2BE9-4063-BB75-BC643F17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4E441-7EC1-4287-849A-B66AF5C5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98F3-1CCB-43D6-92C1-DA717369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B651-52E1-4EFD-ABBD-7CB9031B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B5D7-0C42-4763-993B-B5721ABE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8AB98-B85C-442A-89E2-0BE4E382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A4162-5446-4CF7-9509-3E01CE00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C0621-E580-4328-B228-88F548FF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ACA06-4EDA-47E1-BD27-20A968F8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A1F7-E3DF-4EAD-8076-123994C3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87446-40AC-46DA-9D67-4B3E97C95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89DBB-850D-4AE5-9B44-F66DC38A4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2C25-BF74-4AE2-9BFE-96AD4B53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3FFD6-6A28-44B1-9614-96511ECD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839B-1E5E-4A45-8796-B5269BB2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2FEAF-B161-4089-8C06-CA2DF003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493BE-6265-47B0-9694-E6FDFA09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A472-5A33-4C0D-8DCD-3AA93F640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6E52-2884-4DE9-97F4-F7066862BC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8153-F9A9-4024-9294-0A0F03E1E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8473-94C5-47A9-8947-3ECB05E6C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7BA3-C6B1-4F70-B761-E82536AD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151" y="4362450"/>
            <a:ext cx="5714550" cy="19431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&amp; HULL TRADING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21225" y="4056845"/>
            <a:ext cx="5538402" cy="4606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Master of Science in Financial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43BC-DBEB-450B-A47A-8BC4996D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55588"/>
            <a:ext cx="11074400" cy="1143000"/>
          </a:xfrm>
        </p:spPr>
        <p:txBody>
          <a:bodyPr/>
          <a:lstStyle/>
          <a:p>
            <a:r>
              <a:rPr lang="en-US" b="1" dirty="0">
                <a:solidFill>
                  <a:srgbClr val="FF603B"/>
                </a:solidFill>
              </a:rPr>
              <a:t>Activity Feed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55925-F3D0-4AB3-BD9C-8C247E01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843087"/>
            <a:ext cx="109347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9F33-4542-46CE-9E6C-D93D9447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603B"/>
                </a:solidFill>
              </a:rPr>
              <a:t>15- Minute Feed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0C83F-035C-4FA7-A444-49EE5FBC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14450"/>
            <a:ext cx="109823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4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C201-D4A4-4EDB-A230-530D3A07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025" y="2286000"/>
            <a:ext cx="11074400" cy="1143000"/>
          </a:xfrm>
        </p:spPr>
        <p:txBody>
          <a:bodyPr/>
          <a:lstStyle/>
          <a:p>
            <a:r>
              <a:rPr lang="en-US" b="1" dirty="0">
                <a:solidFill>
                  <a:srgbClr val="FF603B"/>
                </a:solidFill>
              </a:rPr>
              <a:t>THANK-YOU!</a:t>
            </a:r>
          </a:p>
        </p:txBody>
      </p:sp>
    </p:spTree>
    <p:extLst>
      <p:ext uri="{BB962C8B-B14F-4D97-AF65-F5344CB8AC3E}">
        <p14:creationId xmlns:p14="http://schemas.microsoft.com/office/powerpoint/2010/main" val="17351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266900"/>
            <a:ext cx="11049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603B"/>
                </a:solidFill>
              </a:rPr>
              <a:t>Factors and their definitions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>
                <a:solidFill>
                  <a:srgbClr val="FF603B"/>
                </a:solidFill>
              </a:rPr>
              <a:t>Activity Feed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74" y="1719479"/>
            <a:ext cx="6905625" cy="474799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603B"/>
                </a:solidFill>
              </a:rPr>
              <a:t>Raw-S :</a:t>
            </a:r>
            <a:r>
              <a:rPr lang="en-US" sz="2000" dirty="0">
                <a:solidFill>
                  <a:schemeClr val="dk1"/>
                </a:solidFill>
              </a:rPr>
              <a:t> UNWEIGHTED sentiment estimate for ONE minute</a:t>
            </a:r>
          </a:p>
          <a:p>
            <a:r>
              <a:rPr lang="en-US" sz="2000" b="1" dirty="0">
                <a:solidFill>
                  <a:srgbClr val="FF603B"/>
                </a:solidFill>
              </a:rPr>
              <a:t>S-Volume :</a:t>
            </a:r>
            <a:r>
              <a:rPr lang="en-US" sz="2000" dirty="0">
                <a:solidFill>
                  <a:schemeClr val="dk1"/>
                </a:solidFill>
              </a:rPr>
              <a:t> Tweet volume for ONE minute for the corresponding Raw-S</a:t>
            </a:r>
          </a:p>
          <a:p>
            <a:r>
              <a:rPr lang="en-US" sz="2000" b="1" dirty="0">
                <a:solidFill>
                  <a:srgbClr val="FF603B"/>
                </a:solidFill>
              </a:rPr>
              <a:t>S-Dispersion :</a:t>
            </a:r>
            <a:r>
              <a:rPr lang="en-US" sz="2000" dirty="0">
                <a:solidFill>
                  <a:schemeClr val="dk1"/>
                </a:solidFill>
              </a:rPr>
              <a:t> Measure of tweet source diversity for ONE minute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9C70D-291A-42B1-8735-959027F6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226" y="2676524"/>
            <a:ext cx="752476" cy="752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A3408-3A0F-4854-AF5C-0F6880C1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38" y="1600292"/>
            <a:ext cx="38385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8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52400"/>
            <a:ext cx="8305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603B"/>
                </a:solidFill>
              </a:rPr>
              <a:t>15-Min Feed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69010" y="5504155"/>
            <a:ext cx="43500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933450"/>
            <a:ext cx="9188771" cy="5238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</a:rPr>
              <a:t>Root Factors : </a:t>
            </a:r>
          </a:p>
          <a:p>
            <a:r>
              <a:rPr lang="en-US" sz="2000" b="1" dirty="0">
                <a:solidFill>
                  <a:srgbClr val="FF603B"/>
                </a:solidFill>
              </a:rPr>
              <a:t>Raw-S : </a:t>
            </a:r>
            <a:r>
              <a:rPr lang="en-US" sz="2000" dirty="0">
                <a:solidFill>
                  <a:schemeClr val="dk1"/>
                </a:solidFill>
              </a:rPr>
              <a:t>UNWEIGHTED sentiment estimate for 24 hours rolling period</a:t>
            </a:r>
          </a:p>
          <a:p>
            <a:r>
              <a:rPr lang="en-US" sz="2000" b="1" dirty="0">
                <a:solidFill>
                  <a:srgbClr val="FF603B"/>
                </a:solidFill>
              </a:rPr>
              <a:t>S-Volume : </a:t>
            </a:r>
            <a:r>
              <a:rPr lang="en-US" sz="2000" dirty="0">
                <a:solidFill>
                  <a:schemeClr val="dk1"/>
                </a:solidFill>
              </a:rPr>
              <a:t>Tweet volume for 24 hours rolling period for the corresponding Raw-S</a:t>
            </a:r>
          </a:p>
          <a:p>
            <a:r>
              <a:rPr lang="en-US" sz="2000" b="1" dirty="0">
                <a:solidFill>
                  <a:srgbClr val="FF603B"/>
                </a:solidFill>
              </a:rPr>
              <a:t>S-Dispersion :</a:t>
            </a:r>
            <a:r>
              <a:rPr lang="en-US" sz="2000" dirty="0">
                <a:solidFill>
                  <a:schemeClr val="dk1"/>
                </a:solidFill>
              </a:rPr>
              <a:t> Measure of tweet source diversity for 24 hours rolling period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</a:rPr>
              <a:t>	 𝑆𝐷𝑖𝑠𝑝𝑒𝑟𝑠𝑖𝑜𝑛 = # 𝑈𝑛𝑖𝑞𝑢𝑒 𝐴𝑐𝑐𝑜𝑢𝑛𝑡𝑠 / 𝑆𝑉𝑜𝑙𝑢𝑚𝑒</a:t>
            </a:r>
          </a:p>
          <a:p>
            <a:r>
              <a:rPr lang="en-US" sz="2000" b="1" dirty="0">
                <a:solidFill>
                  <a:srgbClr val="FF603B"/>
                </a:solidFill>
              </a:rPr>
              <a:t>S :</a:t>
            </a:r>
            <a:r>
              <a:rPr lang="en-US" sz="2000" dirty="0">
                <a:solidFill>
                  <a:schemeClr val="dk1"/>
                </a:solidFill>
              </a:rPr>
              <a:t> EXPONENTIALLY WEIGHTED sentiment estimate for 24 hours rolling period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</a:rPr>
              <a:t>Derived factors:</a:t>
            </a:r>
          </a:p>
          <a:p>
            <a:r>
              <a:rPr lang="en-US" sz="2000" b="1" dirty="0">
                <a:solidFill>
                  <a:srgbClr val="FF603B"/>
                </a:solidFill>
              </a:rPr>
              <a:t>S-Score : </a:t>
            </a:r>
            <a:r>
              <a:rPr lang="en-US" sz="2000" dirty="0">
                <a:solidFill>
                  <a:schemeClr val="dk1"/>
                </a:solidFill>
              </a:rPr>
              <a:t>Normalized Raw-S</a:t>
            </a:r>
          </a:p>
          <a:p>
            <a:r>
              <a:rPr lang="en-US" sz="2000" b="1" dirty="0">
                <a:solidFill>
                  <a:srgbClr val="FF603B"/>
                </a:solidFill>
              </a:rPr>
              <a:t>SV-Score :</a:t>
            </a:r>
            <a:r>
              <a:rPr lang="en-US" sz="2000" dirty="0">
                <a:solidFill>
                  <a:schemeClr val="dk1"/>
                </a:solidFill>
              </a:rPr>
              <a:t> Normalized S-Volume</a:t>
            </a:r>
          </a:p>
          <a:p>
            <a:r>
              <a:rPr lang="en-US" sz="2000" b="1" dirty="0">
                <a:solidFill>
                  <a:srgbClr val="FF603B"/>
                </a:solidFill>
              </a:rPr>
              <a:t>S-Buzz : </a:t>
            </a:r>
            <a:r>
              <a:rPr lang="en-US" sz="2000" dirty="0">
                <a:solidFill>
                  <a:schemeClr val="dk1"/>
                </a:solidFill>
              </a:rPr>
              <a:t>A measure of unusual volume activity compared to a universe of stocks</a:t>
            </a:r>
          </a:p>
          <a:p>
            <a:r>
              <a:rPr lang="en-US" sz="2000" b="1" dirty="0">
                <a:solidFill>
                  <a:srgbClr val="FF603B"/>
                </a:solidFill>
              </a:rPr>
              <a:t>S- Delta : </a:t>
            </a:r>
            <a:r>
              <a:rPr lang="en-US" sz="2000" dirty="0">
                <a:solidFill>
                  <a:schemeClr val="dk1"/>
                </a:solidFill>
              </a:rPr>
              <a:t>Change in S-Score over a 15 minute look back period</a:t>
            </a:r>
          </a:p>
          <a:p>
            <a:endParaRPr lang="en-US" sz="20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</a:rPr>
              <a:t>	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01A96-4C2B-46CC-B94C-ACF204151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04" y="1959090"/>
            <a:ext cx="708210" cy="8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4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E7B2-741B-4C04-BE34-40945F5A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74637"/>
            <a:ext cx="11074400" cy="20399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603B"/>
                </a:solidFill>
              </a:rPr>
              <a:t>Stationarity (ADF Testing)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2C3BFD-C5EE-42D5-8A32-B9B36BCC2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906207"/>
              </p:ext>
            </p:extLst>
          </p:nvPr>
        </p:nvGraphicFramePr>
        <p:xfrm>
          <a:off x="7610475" y="171451"/>
          <a:ext cx="3524250" cy="1314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659">
                  <a:extLst>
                    <a:ext uri="{9D8B030D-6E8A-4147-A177-3AD203B41FA5}">
                      <a16:colId xmlns:a16="http://schemas.microsoft.com/office/drawing/2014/main" val="534494849"/>
                    </a:ext>
                  </a:extLst>
                </a:gridCol>
                <a:gridCol w="1590591">
                  <a:extLst>
                    <a:ext uri="{9D8B030D-6E8A-4147-A177-3AD203B41FA5}">
                      <a16:colId xmlns:a16="http://schemas.microsoft.com/office/drawing/2014/main" val="1777469961"/>
                    </a:ext>
                  </a:extLst>
                </a:gridCol>
              </a:tblGrid>
              <a:tr h="31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Activity Feed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3689292"/>
                  </a:ext>
                </a:extLst>
              </a:tr>
              <a:tr h="31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Raw-S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Stationary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5689146"/>
                  </a:ext>
                </a:extLst>
              </a:tr>
              <a:tr h="366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S-Volume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Stationary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3170021"/>
                  </a:ext>
                </a:extLst>
              </a:tr>
              <a:tr h="31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S-Dispersion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Stationary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99409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576849-C236-48EA-B25D-5BAAB3025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72352"/>
              </p:ext>
            </p:extLst>
          </p:nvPr>
        </p:nvGraphicFramePr>
        <p:xfrm>
          <a:off x="508000" y="1762125"/>
          <a:ext cx="5435600" cy="4035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3085">
                  <a:extLst>
                    <a:ext uri="{9D8B030D-6E8A-4147-A177-3AD203B41FA5}">
                      <a16:colId xmlns:a16="http://schemas.microsoft.com/office/drawing/2014/main" val="3881927922"/>
                    </a:ext>
                  </a:extLst>
                </a:gridCol>
                <a:gridCol w="2882515">
                  <a:extLst>
                    <a:ext uri="{9D8B030D-6E8A-4147-A177-3AD203B41FA5}">
                      <a16:colId xmlns:a16="http://schemas.microsoft.com/office/drawing/2014/main" val="1872155500"/>
                    </a:ext>
                  </a:extLst>
                </a:gridCol>
              </a:tblGrid>
              <a:tr h="268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15-Min Feed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7338646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Raw-S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Stationary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0344183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Raw-Score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Stationary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9640410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Stationary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4487455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S-Volume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Stationary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2932947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S-Volatility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Not Stationary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277188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S-Score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Stationary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5128871"/>
                  </a:ext>
                </a:extLst>
              </a:tr>
              <a:tr h="172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SV-Score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Stationary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0995879"/>
                  </a:ext>
                </a:extLst>
              </a:tr>
              <a:tr h="172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SV-Volatility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Stationary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6414153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S-Dispersion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Stationary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4159176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S-Buzz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Stationary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440809"/>
                  </a:ext>
                </a:extLst>
              </a:tr>
              <a:tr h="34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S-Delta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Stationary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75913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E1EA29C-B883-4D6B-8BF0-A326B56B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164608"/>
            <a:ext cx="752476" cy="752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FAC0D-0FBD-4CA1-AFDA-ECE4AF8B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6" y="1747837"/>
            <a:ext cx="53149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7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624B-4B61-44E2-BFC7-1DDDCB78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</p:spPr>
        <p:txBody>
          <a:bodyPr/>
          <a:lstStyle/>
          <a:p>
            <a:r>
              <a:rPr lang="en-US" b="1" dirty="0"/>
              <a:t>Correlation of all factors for 15-Minute feed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02711-FD9E-46B5-9F62-E6B3498ED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333500"/>
            <a:ext cx="11074400" cy="452596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C146FD-DE41-4E4A-B0B9-D14905BED71D}"/>
                  </a:ext>
                </a:extLst>
              </p14:cNvPr>
              <p14:cNvContentPartPr/>
              <p14:nvPr/>
            </p14:nvContentPartPr>
            <p14:xfrm>
              <a:off x="4991010" y="3412260"/>
              <a:ext cx="1050120" cy="62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C146FD-DE41-4E4A-B0B9-D14905BED7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2010" y="3403260"/>
                <a:ext cx="1067760" cy="6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71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285950"/>
            <a:ext cx="83058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603B"/>
                </a:solidFill>
              </a:rPr>
              <a:t>Application of Social Media Signals to Enhance Index Performance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0" y="1605179"/>
            <a:ext cx="8391525" cy="307159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Overview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</a:rPr>
              <a:t>Sentiment Analyzed Model vs S&amp;P500</a:t>
            </a:r>
          </a:p>
          <a:p>
            <a:r>
              <a:rPr lang="en-US" sz="2000" dirty="0">
                <a:solidFill>
                  <a:schemeClr val="dk1"/>
                </a:solidFill>
              </a:rPr>
              <a:t>Methodology to calculate weights: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</a:rPr>
              <a:t>Score(Monthly) = 0.5 * </a:t>
            </a:r>
            <a:r>
              <a:rPr lang="en-US" sz="2000" dirty="0" err="1">
                <a:solidFill>
                  <a:schemeClr val="dk1"/>
                </a:solidFill>
              </a:rPr>
              <a:t>S_Score</a:t>
            </a:r>
            <a:r>
              <a:rPr lang="en-US" sz="2000" dirty="0">
                <a:solidFill>
                  <a:schemeClr val="dk1"/>
                </a:solidFill>
              </a:rPr>
              <a:t>(Monthly) + 0.5 * </a:t>
            </a:r>
            <a:r>
              <a:rPr lang="en-US" sz="2000" dirty="0" err="1">
                <a:solidFill>
                  <a:schemeClr val="dk1"/>
                </a:solidFill>
              </a:rPr>
              <a:t>SV_Score</a:t>
            </a:r>
            <a:r>
              <a:rPr lang="en-US" sz="2000" dirty="0">
                <a:solidFill>
                  <a:schemeClr val="dk1"/>
                </a:solidFill>
              </a:rPr>
              <a:t>(Monthly)</a:t>
            </a:r>
          </a:p>
          <a:p>
            <a:r>
              <a:rPr lang="en-US" sz="2000" dirty="0">
                <a:solidFill>
                  <a:schemeClr val="dk1"/>
                </a:solidFill>
              </a:rPr>
              <a:t> Performance: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</a:rPr>
              <a:t>The sentiment analyzed model gave a 1.5% higher return than the base model</a:t>
            </a:r>
          </a:p>
        </p:txBody>
      </p:sp>
    </p:spTree>
    <p:extLst>
      <p:ext uri="{BB962C8B-B14F-4D97-AF65-F5344CB8AC3E}">
        <p14:creationId xmlns:p14="http://schemas.microsoft.com/office/powerpoint/2010/main" val="224121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FF14-D595-47C7-9DED-CEF7B8F2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603B"/>
                </a:solidFill>
              </a:rPr>
              <a:t>Data Aggregation for Activity Feed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A8D5-41B8-439B-AA79-6E3416F9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2015, 2016, 2017</a:t>
            </a:r>
          </a:p>
          <a:p>
            <a:r>
              <a:rPr lang="en-US" dirty="0"/>
              <a:t>Eliminated weekends</a:t>
            </a:r>
          </a:p>
          <a:p>
            <a:r>
              <a:rPr lang="en-US" dirty="0"/>
              <a:t>Filtered for trading hours</a:t>
            </a:r>
          </a:p>
          <a:p>
            <a:r>
              <a:rPr lang="en-US" dirty="0"/>
              <a:t>Calculated 20 minute rolling Exponentially Weighted MA </a:t>
            </a:r>
          </a:p>
          <a:p>
            <a:r>
              <a:rPr lang="en-US" dirty="0"/>
              <a:t>Filtered the pre-close sentiment</a:t>
            </a:r>
          </a:p>
          <a:p>
            <a:r>
              <a:rPr lang="en-US" dirty="0"/>
              <a:t>319111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615</a:t>
            </a:r>
          </a:p>
        </p:txBody>
      </p:sp>
    </p:spTree>
    <p:extLst>
      <p:ext uri="{BB962C8B-B14F-4D97-AF65-F5344CB8AC3E}">
        <p14:creationId xmlns:p14="http://schemas.microsoft.com/office/powerpoint/2010/main" val="363247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1B2D-A037-4B7A-B230-B3E4D804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603B"/>
                </a:solidFill>
              </a:rPr>
              <a:t>Data Aggregation for 15-Minute Data Feed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8DB7-5356-4E0B-AAE4-C4926A5B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2015, 2016, 2017</a:t>
            </a:r>
          </a:p>
          <a:p>
            <a:r>
              <a:rPr lang="en-US" dirty="0"/>
              <a:t>Eliminated weekends</a:t>
            </a:r>
          </a:p>
          <a:p>
            <a:r>
              <a:rPr lang="en-US" dirty="0"/>
              <a:t>Filtered the pre-close S-Score</a:t>
            </a:r>
          </a:p>
          <a:p>
            <a:r>
              <a:rPr lang="en-US" dirty="0"/>
              <a:t>81821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615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9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5C6C-9ABC-4B81-BC9B-E27595E8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603B"/>
                </a:solidFill>
              </a:rPr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1016-A8E0-4E3A-A2E6-F87B3BEA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00201"/>
            <a:ext cx="11074400" cy="3371849"/>
          </a:xfrm>
        </p:spPr>
        <p:txBody>
          <a:bodyPr/>
          <a:lstStyle/>
          <a:p>
            <a:r>
              <a:rPr lang="en-US" dirty="0"/>
              <a:t>If Returns &lt; 0 :</a:t>
            </a:r>
          </a:p>
          <a:p>
            <a:pPr marL="0" indent="0">
              <a:buNone/>
            </a:pPr>
            <a:r>
              <a:rPr lang="en-US" dirty="0"/>
              <a:t>	Label = -1</a:t>
            </a:r>
          </a:p>
          <a:p>
            <a:r>
              <a:rPr lang="en-US" dirty="0"/>
              <a:t>If Returns == 0 :</a:t>
            </a:r>
          </a:p>
          <a:p>
            <a:pPr marL="0" indent="0">
              <a:buNone/>
            </a:pPr>
            <a:r>
              <a:rPr lang="en-US" dirty="0"/>
              <a:t>	Label = 0 (Never)</a:t>
            </a:r>
          </a:p>
          <a:p>
            <a:r>
              <a:rPr lang="en-US" dirty="0"/>
              <a:t>If Returns &gt; 0 :</a:t>
            </a:r>
          </a:p>
          <a:p>
            <a:pPr marL="0" indent="0">
              <a:buNone/>
            </a:pPr>
            <a:r>
              <a:rPr lang="en-US" dirty="0"/>
              <a:t>	Label 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9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257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SMA &amp; HULL TRADING  WEEK 4 PRESENTATION</vt:lpstr>
      <vt:lpstr>Factors and their definitions  Activity Feed</vt:lpstr>
      <vt:lpstr>15-Min Feed</vt:lpstr>
      <vt:lpstr>Stationarity (ADF Testing)</vt:lpstr>
      <vt:lpstr>Correlation of all factors for 15-Minute feed</vt:lpstr>
      <vt:lpstr>Application of Social Media Signals to Enhance Index Performance </vt:lpstr>
      <vt:lpstr>Data Aggregation for Activity Feed</vt:lpstr>
      <vt:lpstr>Data Aggregation for 15-Minute Data Feed</vt:lpstr>
      <vt:lpstr>Binary Classification</vt:lpstr>
      <vt:lpstr>Activity Feed</vt:lpstr>
      <vt:lpstr>15- Minute Feed</vt:lpstr>
      <vt:lpstr>THANK-YOU!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aparna kesarkar</dc:creator>
  <cp:lastModifiedBy>aparna kesarkar</cp:lastModifiedBy>
  <cp:revision>23</cp:revision>
  <dcterms:created xsi:type="dcterms:W3CDTF">2019-10-03T19:28:47Z</dcterms:created>
  <dcterms:modified xsi:type="dcterms:W3CDTF">2019-10-04T04:26:40Z</dcterms:modified>
</cp:coreProperties>
</file>