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340" r:id="rId3"/>
    <p:sldId id="341" r:id="rId4"/>
    <p:sldId id="342" r:id="rId5"/>
    <p:sldId id="344" r:id="rId6"/>
    <p:sldId id="404" r:id="rId7"/>
    <p:sldId id="405" r:id="rId8"/>
    <p:sldId id="406" r:id="rId9"/>
    <p:sldId id="407" r:id="rId10"/>
    <p:sldId id="414" r:id="rId11"/>
    <p:sldId id="415" r:id="rId12"/>
    <p:sldId id="413" r:id="rId13"/>
    <p:sldId id="4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4643-2429-4D31-ACAD-DE34E6B4CF1C}" v="14" dt="2019-11-01T07:53:0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83638" autoAdjust="0"/>
  </p:normalViewPr>
  <p:slideViewPr>
    <p:cSldViewPr snapToGrid="0">
      <p:cViewPr varScale="1">
        <p:scale>
          <a:sx n="64" d="100"/>
          <a:sy n="64" d="100"/>
        </p:scale>
        <p:origin x="24" y="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31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46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24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Sentiment dispersion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Sentient </a:t>
            </a:r>
            <a:r>
              <a:rPr lang="en-US" dirty="0" err="1"/>
              <a:t>volumn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19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3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Accuracy score very low, indicating linear regression not effective in prediction.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However does not affect usefulness of single factor. As long as noise filtered out, factor still useful with other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86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Net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71C8-04EC-DC4B-9A42-9885F6977E4C}"/>
              </a:ext>
            </a:extLst>
          </p:cNvPr>
          <p:cNvSpPr txBox="1"/>
          <p:nvPr/>
        </p:nvSpPr>
        <p:spPr>
          <a:xfrm>
            <a:off x="769112" y="1263314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Performing Scores: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A3B7F-4269-0649-9A29-4D59F24197C0}"/>
              </a:ext>
            </a:extLst>
          </p:cNvPr>
          <p:cNvSpPr txBox="1"/>
          <p:nvPr/>
        </p:nvSpPr>
        <p:spPr>
          <a:xfrm>
            <a:off x="697246" y="2781097"/>
            <a:ext cx="489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with Standardized Data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Alpha: 0 – 0.005</a:t>
            </a:r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l1-ratio: 0-1</a:t>
            </a: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BEB8B-FCBF-4112-A69B-509EEA34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11" y="3820564"/>
            <a:ext cx="4820173" cy="1295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BA913-C4A1-4D2C-877F-806091DF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30" y="1814344"/>
            <a:ext cx="11112667" cy="1034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0AA09-A872-466D-82EA-85B66726E6C1}"/>
              </a:ext>
            </a:extLst>
          </p:cNvPr>
          <p:cNvSpPr txBox="1"/>
          <p:nvPr/>
        </p:nvSpPr>
        <p:spPr>
          <a:xfrm>
            <a:off x="769112" y="1258898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Performing Scores: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60CBA-8341-4D4D-9276-8777EBA56B88}"/>
              </a:ext>
            </a:extLst>
          </p:cNvPr>
          <p:cNvSpPr txBox="1"/>
          <p:nvPr/>
        </p:nvSpPr>
        <p:spPr>
          <a:xfrm>
            <a:off x="6371846" y="3094800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Mean Test Scores: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Net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71C8-04EC-DC4B-9A42-9885F6977E4C}"/>
              </a:ext>
            </a:extLst>
          </p:cNvPr>
          <p:cNvSpPr txBox="1"/>
          <p:nvPr/>
        </p:nvSpPr>
        <p:spPr>
          <a:xfrm>
            <a:off x="769112" y="1263314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Parameter Set: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35303-B4AE-47EC-B72B-29229C8E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2" y="1939365"/>
            <a:ext cx="3335669" cy="973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3BEFC3-6FB5-4CEB-8875-88C6ADE6A7A3}"/>
              </a:ext>
            </a:extLst>
          </p:cNvPr>
          <p:cNvSpPr txBox="1"/>
          <p:nvPr/>
        </p:nvSpPr>
        <p:spPr>
          <a:xfrm>
            <a:off x="769112" y="3123934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Training Score with optimal parameter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 standardized on basis of training 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5D7A3-F105-4F17-B530-6F2C86AC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52" y="3986679"/>
            <a:ext cx="5139167" cy="16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14D99-6BF0-2C47-8050-6324DAAE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663424"/>
            <a:ext cx="5511800" cy="321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E71C8-04EC-DC4B-9A42-9885F6977E4C}"/>
              </a:ext>
            </a:extLst>
          </p:cNvPr>
          <p:cNvSpPr txBox="1"/>
          <p:nvPr/>
        </p:nvSpPr>
        <p:spPr>
          <a:xfrm>
            <a:off x="769112" y="1263314"/>
            <a:ext cx="978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A3B7F-4269-0649-9A29-4D59F24197C0}"/>
              </a:ext>
            </a:extLst>
          </p:cNvPr>
          <p:cNvSpPr txBox="1"/>
          <p:nvPr/>
        </p:nvSpPr>
        <p:spPr>
          <a:xfrm>
            <a:off x="6530848" y="1087950"/>
            <a:ext cx="9784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4-layer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09/2017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10/2017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12/2017</a:t>
            </a: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score:</a:t>
            </a: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E7F39-C515-284E-B975-E1A8A0BD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32407"/>
              </p:ext>
            </p:extLst>
          </p:nvPr>
        </p:nvGraphicFramePr>
        <p:xfrm>
          <a:off x="6994311" y="3554475"/>
          <a:ext cx="4022344" cy="101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72">
                  <a:extLst>
                    <a:ext uri="{9D8B030D-6E8A-4147-A177-3AD203B41FA5}">
                      <a16:colId xmlns:a16="http://schemas.microsoft.com/office/drawing/2014/main" val="3367287505"/>
                    </a:ext>
                  </a:extLst>
                </a:gridCol>
                <a:gridCol w="2011172">
                  <a:extLst>
                    <a:ext uri="{9D8B030D-6E8A-4147-A177-3AD203B41FA5}">
                      <a16:colId xmlns:a16="http://schemas.microsoft.com/office/drawing/2014/main" val="1508255280"/>
                    </a:ext>
                  </a:extLst>
                </a:gridCol>
              </a:tblGrid>
              <a:tr h="505675">
                <a:tc>
                  <a:txBody>
                    <a:bodyPr/>
                    <a:lstStyle/>
                    <a:p>
                      <a:r>
                        <a:rPr lang="en-US" altLang="zh-CN" dirty="0"/>
                        <a:t>In-sample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Out-sample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24302"/>
                  </a:ext>
                </a:extLst>
              </a:tr>
              <a:tr h="505675">
                <a:tc>
                  <a:txBody>
                    <a:bodyPr/>
                    <a:lstStyle/>
                    <a:p>
                      <a:r>
                        <a:rPr lang="en-US" altLang="zh-CN" dirty="0"/>
                        <a:t>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5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8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353312" y="1334008"/>
            <a:ext cx="11173968" cy="347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Winsorize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In-Sample &amp; Out-Sample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Regression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Deep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0B44AD-18F9-413D-B39B-F74EF5DA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86" y="1319213"/>
            <a:ext cx="6560114" cy="4060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Outliers: 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Winsorizing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CBCA6-7C3F-41CB-B425-3A943EE3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322547"/>
            <a:ext cx="6267450" cy="4212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043562-C65A-4596-BF6B-F33EBF3FEE4C}"/>
              </a:ext>
            </a:extLst>
          </p:cNvPr>
          <p:cNvSpPr txBox="1">
            <a:spLocks/>
          </p:cNvSpPr>
          <p:nvPr/>
        </p:nvSpPr>
        <p:spPr>
          <a:xfrm>
            <a:off x="329784" y="1540815"/>
            <a:ext cx="569001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Censors the data rather than excluding it.</a:t>
            </a:r>
          </a:p>
          <a:p>
            <a:r>
              <a:rPr lang="en-US" sz="2400" dirty="0"/>
              <a:t>Accomplished by identifying outliers in the data based on quartiles and replaces them with the quartile value</a:t>
            </a:r>
          </a:p>
          <a:p>
            <a:r>
              <a:rPr lang="en-US" sz="2400" dirty="0"/>
              <a:t>Used in-sample to generate </a:t>
            </a:r>
            <a:r>
              <a:rPr lang="en-US" sz="2400" dirty="0" err="1"/>
              <a:t>winsorized</a:t>
            </a:r>
            <a:r>
              <a:rPr lang="en-US" sz="2400" dirty="0"/>
              <a:t> dataset and then apply it to the test set (example on the next slide)</a:t>
            </a:r>
          </a:p>
          <a:p>
            <a:pPr lvl="1"/>
            <a:r>
              <a:rPr lang="en-US" sz="2200" dirty="0"/>
              <a:t>Standardization &amp; Scaling was also performed in this way: fitting to in-sample data and then using the calculated means / var on the out-of-sample data Scaling</a:t>
            </a:r>
          </a:p>
        </p:txBody>
      </p:sp>
    </p:spTree>
    <p:extLst>
      <p:ext uri="{BB962C8B-B14F-4D97-AF65-F5344CB8AC3E}">
        <p14:creationId xmlns:p14="http://schemas.microsoft.com/office/powerpoint/2010/main" val="358430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In-Sample &amp; Out-Sample Data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CA4A3-26FC-4D95-9AE4-1FED8E65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27" y="1478280"/>
            <a:ext cx="6084998" cy="402203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4826EE-FB81-47C1-A847-D2448BD43AE2}"/>
              </a:ext>
            </a:extLst>
          </p:cNvPr>
          <p:cNvCxnSpPr>
            <a:cxnSpLocks/>
          </p:cNvCxnSpPr>
          <p:nvPr/>
        </p:nvCxnSpPr>
        <p:spPr>
          <a:xfrm>
            <a:off x="5114611" y="4029388"/>
            <a:ext cx="0" cy="934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7AF949-DEFD-4CD4-91D1-418C616DFE63}"/>
              </a:ext>
            </a:extLst>
          </p:cNvPr>
          <p:cNvCxnSpPr>
            <a:cxnSpLocks/>
          </p:cNvCxnSpPr>
          <p:nvPr/>
        </p:nvCxnSpPr>
        <p:spPr>
          <a:xfrm>
            <a:off x="8412145" y="4029388"/>
            <a:ext cx="0" cy="9344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37 L -0.03971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Ridge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438150" y="1139108"/>
            <a:ext cx="11753850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Ridge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below 1e-5: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raw_s_MACD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mean_volume_base_s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E2B0D-B89C-4062-893F-D3E6AEFA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79" y="1139108"/>
            <a:ext cx="7720821" cy="4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5CA82-05CB-4EF6-926A-BE8B02CE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096687"/>
            <a:ext cx="6023759" cy="4186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</p:spTree>
    <p:extLst>
      <p:ext uri="{BB962C8B-B14F-4D97-AF65-F5344CB8AC3E}">
        <p14:creationId xmlns:p14="http://schemas.microsoft.com/office/powerpoint/2010/main" val="36073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Lasso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1018032" y="1139108"/>
            <a:ext cx="11173968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Lasso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to 0: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raw_s_coff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ewm_last20_raw_s</a:t>
            </a: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15149-ABD6-434F-A098-7ACD8998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87" y="1172926"/>
            <a:ext cx="7184013" cy="3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6 Refresher: Ridge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1351C-F018-4CC5-8DA2-15765DD9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960993"/>
            <a:ext cx="6009059" cy="49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388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SMA &amp; HULL TACTICAL  Week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6</dc:title>
  <dc:creator>Zenith Zhou</dc:creator>
  <cp:lastModifiedBy>Joseph Loss</cp:lastModifiedBy>
  <cp:revision>4</cp:revision>
  <dcterms:created xsi:type="dcterms:W3CDTF">2019-10-24T05:13:40Z</dcterms:created>
  <dcterms:modified xsi:type="dcterms:W3CDTF">2019-11-01T07:55:02Z</dcterms:modified>
</cp:coreProperties>
</file>