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66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82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8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08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4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3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9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6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9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022E3-AF6F-47AC-B612-970B2594A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111" r="1" b="1"/>
          <a:stretch/>
        </p:blipFill>
        <p:spPr>
          <a:xfrm>
            <a:off x="-5280" y="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21F0D2-C3E4-45CA-9D1A-64403639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37FE6-B538-4612-9BD2-C582BBC91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Analyzing Shakespeare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A8C9-9168-4FEB-B285-A3707699E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Matthew McDermott</a:t>
            </a:r>
          </a:p>
          <a:p>
            <a:r>
              <a:rPr lang="en-US" dirty="0"/>
              <a:t>March 13, 2020</a:t>
            </a:r>
          </a:p>
        </p:txBody>
      </p:sp>
    </p:spTree>
    <p:extLst>
      <p:ext uri="{BB962C8B-B14F-4D97-AF65-F5344CB8AC3E}">
        <p14:creationId xmlns:p14="http://schemas.microsoft.com/office/powerpoint/2010/main" val="40410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6C36-07F7-4A06-AC30-EEDECFB1C5F2}"/>
              </a:ext>
            </a:extLst>
          </p:cNvPr>
          <p:cNvSpPr txBox="1"/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Measuring Sentiment with Falstaff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E9A2E9-8D02-41E6-B654-C3D2A4B9A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66027"/>
              </p:ext>
            </p:extLst>
          </p:nvPr>
        </p:nvGraphicFramePr>
        <p:xfrm>
          <a:off x="1691014" y="2177429"/>
          <a:ext cx="9134504" cy="46019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48459">
                  <a:extLst>
                    <a:ext uri="{9D8B030D-6E8A-4147-A177-3AD203B41FA5}">
                      <a16:colId xmlns:a16="http://schemas.microsoft.com/office/drawing/2014/main" val="1985753784"/>
                    </a:ext>
                  </a:extLst>
                </a:gridCol>
                <a:gridCol w="1675844">
                  <a:extLst>
                    <a:ext uri="{9D8B030D-6E8A-4147-A177-3AD203B41FA5}">
                      <a16:colId xmlns:a16="http://schemas.microsoft.com/office/drawing/2014/main" val="2541608076"/>
                    </a:ext>
                  </a:extLst>
                </a:gridCol>
                <a:gridCol w="1681276">
                  <a:extLst>
                    <a:ext uri="{9D8B030D-6E8A-4147-A177-3AD203B41FA5}">
                      <a16:colId xmlns:a16="http://schemas.microsoft.com/office/drawing/2014/main" val="697312793"/>
                    </a:ext>
                  </a:extLst>
                </a:gridCol>
                <a:gridCol w="1904674">
                  <a:extLst>
                    <a:ext uri="{9D8B030D-6E8A-4147-A177-3AD203B41FA5}">
                      <a16:colId xmlns:a16="http://schemas.microsoft.com/office/drawing/2014/main" val="635471241"/>
                    </a:ext>
                  </a:extLst>
                </a:gridCol>
                <a:gridCol w="1624251">
                  <a:extLst>
                    <a:ext uri="{9D8B030D-6E8A-4147-A177-3AD203B41FA5}">
                      <a16:colId xmlns:a16="http://schemas.microsoft.com/office/drawing/2014/main" val="1234317292"/>
                    </a:ext>
                  </a:extLst>
                </a:gridCol>
              </a:tblGrid>
              <a:tr h="741677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Play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Positive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Neutral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Negative 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Overall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80300"/>
                  </a:ext>
                </a:extLst>
              </a:tr>
              <a:tr h="74167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Merry Wives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68.9%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4.2%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93981"/>
                  </a:ext>
                </a:extLst>
              </a:tr>
              <a:tr h="118848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Falstaff in Merry Wives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67%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6493"/>
                  </a:ext>
                </a:extLst>
              </a:tr>
              <a:tr h="74167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Henry IV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8.3%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84.8%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6.9%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20173"/>
                  </a:ext>
                </a:extLst>
              </a:tr>
              <a:tr h="118848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Falstaff in Henry IV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8.5%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83.4%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8.2%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 marL="201157" marR="120694" marT="120694" marB="120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2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00578-EBF8-4546-9AF8-B5BE3FE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14B9-4E91-4238-A564-24122D5C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Classification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4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94C0-6CEC-43C7-A729-C3E25F80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Classifying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DE21-C8F5-4F04-8D06-899800B7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Autofit/>
          </a:bodyPr>
          <a:lstStyle/>
          <a:p>
            <a:r>
              <a:rPr lang="en-US" sz="2800" dirty="0"/>
              <a:t>Three classes: History, Comedy, Tragedy</a:t>
            </a:r>
          </a:p>
          <a:p>
            <a:r>
              <a:rPr lang="en-US" sz="2800" dirty="0"/>
              <a:t>Four Models</a:t>
            </a:r>
          </a:p>
          <a:p>
            <a:pPr lvl="1"/>
            <a:r>
              <a:rPr lang="en-US" sz="2800" dirty="0"/>
              <a:t>Logistic Regression Classifier</a:t>
            </a:r>
          </a:p>
          <a:p>
            <a:pPr lvl="1"/>
            <a:r>
              <a:rPr lang="en-US" sz="2800" dirty="0"/>
              <a:t>K-Nearest Neighbors Classifier</a:t>
            </a:r>
          </a:p>
          <a:p>
            <a:pPr lvl="1"/>
            <a:r>
              <a:rPr lang="en-US" sz="2800" dirty="0"/>
              <a:t>Random Forest Classifier</a:t>
            </a:r>
          </a:p>
          <a:p>
            <a:pPr lvl="1"/>
            <a:r>
              <a:rPr lang="en-US" sz="2800" dirty="0"/>
              <a:t>Support Vector Classifier</a:t>
            </a:r>
          </a:p>
          <a:p>
            <a:r>
              <a:rPr lang="en-US" sz="2800" dirty="0"/>
              <a:t>Two Vectorizers: </a:t>
            </a:r>
            <a:r>
              <a:rPr lang="en-US" sz="2800" dirty="0" err="1"/>
              <a:t>Cvec</a:t>
            </a:r>
            <a:r>
              <a:rPr lang="en-US" sz="2800" dirty="0"/>
              <a:t>, TFIDF</a:t>
            </a:r>
          </a:p>
          <a:p>
            <a:r>
              <a:rPr lang="en-US" sz="2800" dirty="0" err="1"/>
              <a:t>GridSearch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031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94C0-6CEC-43C7-A729-C3E25F80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E785E27-67AC-4ED0-8360-7A6741FFA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13964"/>
              </p:ext>
            </p:extLst>
          </p:nvPr>
        </p:nvGraphicFramePr>
        <p:xfrm>
          <a:off x="2493308" y="2291154"/>
          <a:ext cx="7194734" cy="40421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6899">
                  <a:extLst>
                    <a:ext uri="{9D8B030D-6E8A-4147-A177-3AD203B41FA5}">
                      <a16:colId xmlns:a16="http://schemas.microsoft.com/office/drawing/2014/main" val="3505814296"/>
                    </a:ext>
                  </a:extLst>
                </a:gridCol>
                <a:gridCol w="1334473">
                  <a:extLst>
                    <a:ext uri="{9D8B030D-6E8A-4147-A177-3AD203B41FA5}">
                      <a16:colId xmlns:a16="http://schemas.microsoft.com/office/drawing/2014/main" val="1556872334"/>
                    </a:ext>
                  </a:extLst>
                </a:gridCol>
                <a:gridCol w="1453019">
                  <a:extLst>
                    <a:ext uri="{9D8B030D-6E8A-4147-A177-3AD203B41FA5}">
                      <a16:colId xmlns:a16="http://schemas.microsoft.com/office/drawing/2014/main" val="3003614530"/>
                    </a:ext>
                  </a:extLst>
                </a:gridCol>
                <a:gridCol w="2290343">
                  <a:extLst>
                    <a:ext uri="{9D8B030D-6E8A-4147-A177-3AD203B41FA5}">
                      <a16:colId xmlns:a16="http://schemas.microsoft.com/office/drawing/2014/main" val="3441988051"/>
                    </a:ext>
                  </a:extLst>
                </a:gridCol>
              </a:tblGrid>
              <a:tr h="5256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Model Name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Hist/Com</a:t>
                      </a:r>
                    </a:p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Hist/</a:t>
                      </a:r>
                      <a:r>
                        <a:rPr lang="en-US" sz="2000" dirty="0" err="1"/>
                        <a:t>Trag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 err="1"/>
                        <a:t>Acurracy</a:t>
                      </a:r>
                      <a:endParaRPr lang="en-US" sz="2000" dirty="0"/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39086"/>
                  </a:ext>
                </a:extLst>
              </a:tr>
              <a:tr h="8840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Logistic Regression Classifier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51/48, 61/39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49106"/>
                  </a:ext>
                </a:extLst>
              </a:tr>
              <a:tr h="88409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 Nearest Neighbors Classifier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52%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52%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51/48, 61/39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9658"/>
                  </a:ext>
                </a:extLst>
              </a:tr>
              <a:tr h="52567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Support Vector Classifier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51/48, 61/39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10478"/>
                  </a:ext>
                </a:extLst>
              </a:tr>
              <a:tr h="52567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Random Forest Classifier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51/48, 61/39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5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6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94C0-6CEC-43C7-A729-C3E25F80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0"/>
            <a:ext cx="10353762" cy="6889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Classification Model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328A41-C292-449A-BFF8-A2FF8295F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967408"/>
              </p:ext>
            </p:extLst>
          </p:nvPr>
        </p:nvGraphicFramePr>
        <p:xfrm>
          <a:off x="913793" y="698952"/>
          <a:ext cx="10194267" cy="140977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35186">
                  <a:extLst>
                    <a:ext uri="{9D8B030D-6E8A-4147-A177-3AD203B41FA5}">
                      <a16:colId xmlns:a16="http://schemas.microsoft.com/office/drawing/2014/main" val="3505814296"/>
                    </a:ext>
                  </a:extLst>
                </a:gridCol>
                <a:gridCol w="2448496">
                  <a:extLst>
                    <a:ext uri="{9D8B030D-6E8A-4147-A177-3AD203B41FA5}">
                      <a16:colId xmlns:a16="http://schemas.microsoft.com/office/drawing/2014/main" val="3762218424"/>
                    </a:ext>
                  </a:extLst>
                </a:gridCol>
                <a:gridCol w="2419577">
                  <a:extLst>
                    <a:ext uri="{9D8B030D-6E8A-4147-A177-3AD203B41FA5}">
                      <a16:colId xmlns:a16="http://schemas.microsoft.com/office/drawing/2014/main" val="1556872334"/>
                    </a:ext>
                  </a:extLst>
                </a:gridCol>
                <a:gridCol w="1991008">
                  <a:extLst>
                    <a:ext uri="{9D8B030D-6E8A-4147-A177-3AD203B41FA5}">
                      <a16:colId xmlns:a16="http://schemas.microsoft.com/office/drawing/2014/main" val="3441988051"/>
                    </a:ext>
                  </a:extLst>
                </a:gridCol>
              </a:tblGrid>
              <a:tr h="5256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Name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Training Accuracy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Testing Accuracy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39086"/>
                  </a:ext>
                </a:extLst>
              </a:tr>
              <a:tr h="88409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66%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66%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51/48</a:t>
                      </a:r>
                    </a:p>
                  </a:txBody>
                  <a:tcPr marL="103715" marR="103715" marT="51858" marB="51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4910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597C21-DD90-4696-971A-03A75A1D9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9522"/>
              </p:ext>
            </p:extLst>
          </p:nvPr>
        </p:nvGraphicFramePr>
        <p:xfrm>
          <a:off x="6751529" y="3517974"/>
          <a:ext cx="54351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48">
                  <a:extLst>
                    <a:ext uri="{9D8B030D-6E8A-4147-A177-3AD203B41FA5}">
                      <a16:colId xmlns:a16="http://schemas.microsoft.com/office/drawing/2014/main" val="4188410950"/>
                    </a:ext>
                  </a:extLst>
                </a:gridCol>
                <a:gridCol w="2602300">
                  <a:extLst>
                    <a:ext uri="{9D8B030D-6E8A-4147-A177-3AD203B41FA5}">
                      <a16:colId xmlns:a16="http://schemas.microsoft.com/office/drawing/2014/main" val="2367993240"/>
                    </a:ext>
                  </a:extLst>
                </a:gridCol>
                <a:gridCol w="2602300">
                  <a:extLst>
                    <a:ext uri="{9D8B030D-6E8A-4147-A177-3AD203B41FA5}">
                      <a16:colId xmlns:a16="http://schemas.microsoft.com/office/drawing/2014/main" val="3593086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3705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2771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4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2185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4715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20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5AD1BB-25B6-4C35-9E2C-3F0BA579D9A3}"/>
              </a:ext>
            </a:extLst>
          </p:cNvPr>
          <p:cNvSpPr txBox="1"/>
          <p:nvPr/>
        </p:nvSpPr>
        <p:spPr>
          <a:xfrm>
            <a:off x="7561896" y="2922133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Confusion Matrix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7A7922-E78F-49BE-B4CF-133EE5D5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6" y="2118743"/>
            <a:ext cx="6756855" cy="47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Shakespeare Analytics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36 Plays in this dramatic corpus (some say true total is 37 or 38)</a:t>
            </a:r>
          </a:p>
          <a:p>
            <a:r>
              <a:rPr lang="en-US" b="1" dirty="0">
                <a:effectLst/>
              </a:rPr>
              <a:t>18 Comedies, 10 Tragedies, 10 Histories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935 speaking characters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111,395 lines</a:t>
            </a:r>
          </a:p>
          <a:p>
            <a:r>
              <a:rPr lang="en-US" b="1" dirty="0">
                <a:effectLst/>
              </a:rPr>
              <a:t>144 female characters, 778 male characters 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Data Science Tools: NLTK NLP library, </a:t>
            </a:r>
            <a:r>
              <a:rPr lang="en-US" b="1" dirty="0" err="1">
                <a:effectLst/>
              </a:rPr>
              <a:t>Jupyter</a:t>
            </a:r>
            <a:r>
              <a:rPr lang="en-US" b="1" dirty="0">
                <a:effectLst/>
              </a:rPr>
              <a:t> Notebook, Python, Pandas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2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Word Usage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425885"/>
            <a:ext cx="6025645" cy="5999967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US" b="1" dirty="0">
              <a:effectLst/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Total Number of Words: 1,692,245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Total Unique Words: 28,829</a:t>
            </a:r>
          </a:p>
          <a:p>
            <a:pPr marL="36900" indent="0">
              <a:buNone/>
            </a:pPr>
            <a:r>
              <a:rPr lang="en-US" b="1" u="sng" dirty="0">
                <a:effectLst/>
              </a:rPr>
              <a:t>Use of specific words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Love: used 1,783 times or .105% of all words</a:t>
            </a:r>
          </a:p>
          <a:p>
            <a:pPr marL="36900" indent="0">
              <a:buNone/>
            </a:pPr>
            <a:r>
              <a:rPr lang="en-US" b="1" dirty="0"/>
              <a:t>Death: </a:t>
            </a:r>
            <a:r>
              <a:rPr lang="en-US" b="1" dirty="0">
                <a:effectLst/>
              </a:rPr>
              <a:t>789 times or .04% of all words</a:t>
            </a:r>
          </a:p>
          <a:p>
            <a:pPr marL="36900" indent="0">
              <a:buNone/>
            </a:pPr>
            <a:r>
              <a:rPr lang="en-US" b="1" dirty="0"/>
              <a:t>Thou: </a:t>
            </a:r>
            <a:r>
              <a:rPr lang="en-US" b="1" dirty="0">
                <a:effectLst/>
              </a:rPr>
              <a:t>4346 times or .25% of all words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NOT lexically diverse - 9.5% (</a:t>
            </a:r>
            <a:r>
              <a:rPr lang="en-US" dirty="0">
                <a:effectLst/>
              </a:rPr>
              <a:t>proportion of repeated words)</a:t>
            </a:r>
            <a:endParaRPr lang="en-US" b="1" dirty="0">
              <a:effectLst/>
            </a:endParaRPr>
          </a:p>
          <a:p>
            <a:pPr lvl="1"/>
            <a:r>
              <a:rPr lang="en-US" sz="2400" dirty="0">
                <a:effectLst/>
              </a:rPr>
              <a:t>ratio of different unique words to total number of words – nature of dialogue?</a:t>
            </a:r>
            <a:endParaRPr lang="en-US" sz="2400" b="1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7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More Words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200" b="1" u="sng">
                <a:effectLst/>
              </a:rPr>
              <a:t>Top 50 Words by Frequency</a:t>
            </a:r>
          </a:p>
          <a:p>
            <a:pPr>
              <a:lnSpc>
                <a:spcPct val="100000"/>
              </a:lnSpc>
            </a:pPr>
            <a:r>
              <a:rPr lang="en-US" sz="2200" b="1">
                <a:effectLst/>
              </a:rPr>
              <a:t>Excluding “stop words”</a:t>
            </a:r>
          </a:p>
          <a:p>
            <a:pPr>
              <a:lnSpc>
                <a:spcPct val="100000"/>
              </a:lnSpc>
            </a:pPr>
            <a:r>
              <a:rPr lang="en-US" sz="2200" b="1">
                <a:effectLst/>
              </a:rPr>
              <a:t>Result: Names! (Henry VIII, Richard, King, Queen, Hamlet, Antony, Cymbeline)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200" b="1" u="sng">
                <a:effectLst/>
              </a:rPr>
              <a:t>Word Length</a:t>
            </a:r>
            <a:endParaRPr lang="en-US" sz="2200">
              <a:effectLst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200" b="1">
                <a:effectLst/>
              </a:rPr>
              <a:t>“Long words”</a:t>
            </a:r>
          </a:p>
          <a:p>
            <a:pPr>
              <a:lnSpc>
                <a:spcPct val="100000"/>
              </a:lnSpc>
            </a:pPr>
            <a:r>
              <a:rPr lang="en-US" sz="2200" b="1"/>
              <a:t>Assigned word length 1-40, top frequency was found to be word length 5.</a:t>
            </a:r>
          </a:p>
          <a:p>
            <a:pPr>
              <a:lnSpc>
                <a:spcPct val="100000"/>
              </a:lnSpc>
            </a:pPr>
            <a:r>
              <a:rPr lang="en-US" sz="2200" b="1">
                <a:effectLst/>
              </a:rPr>
              <a:t>Words of length 5 account for 362221 (or 21%) of the words in the plays.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238842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Who’s Doing the Talking?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5415121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2800" b="1" dirty="0">
                <a:effectLst/>
              </a:rPr>
              <a:t>Top 5 Talkers by Line Numbers (Volume)</a:t>
            </a:r>
          </a:p>
          <a:p>
            <a:r>
              <a:rPr lang="en-US" sz="2800" b="1" dirty="0">
                <a:effectLst/>
              </a:rPr>
              <a:t>Gloucester 1920 lines, .017% total</a:t>
            </a:r>
          </a:p>
          <a:p>
            <a:r>
              <a:rPr lang="en-US" sz="2800" b="1" dirty="0">
                <a:effectLst/>
              </a:rPr>
              <a:t>Hamlet 1582 lines, .014% total</a:t>
            </a:r>
          </a:p>
          <a:p>
            <a:r>
              <a:rPr lang="en-US" sz="2800" b="1" dirty="0">
                <a:effectLst/>
              </a:rPr>
              <a:t>Iago 1161 lines, .0104% total</a:t>
            </a:r>
          </a:p>
          <a:p>
            <a:r>
              <a:rPr lang="en-US" sz="2800" b="1" dirty="0">
                <a:effectLst/>
              </a:rPr>
              <a:t>Falstaff 1171 lines, .010% total</a:t>
            </a:r>
          </a:p>
          <a:p>
            <a:r>
              <a:rPr lang="en-US" sz="2800" b="1" dirty="0">
                <a:effectLst/>
              </a:rPr>
              <a:t>King Henry V 1086 lines, .0097% total</a:t>
            </a:r>
          </a:p>
          <a:p>
            <a:pPr marL="36900" indent="0">
              <a:buNone/>
            </a:pPr>
            <a:r>
              <a:rPr lang="en-US" sz="2800" b="1" dirty="0">
                <a:effectLst/>
              </a:rPr>
              <a:t>How many one-line characters? 49!</a:t>
            </a:r>
          </a:p>
          <a:p>
            <a:endParaRPr lang="en-US" b="1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Battle of the Verbose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9" y="2374855"/>
            <a:ext cx="10353761" cy="5624865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endParaRPr lang="en-US" sz="2800" b="1" dirty="0">
              <a:effectLst/>
            </a:endParaRPr>
          </a:p>
          <a:p>
            <a:pPr marL="3690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3EE97-288D-41EE-9373-9FA32B82750B}"/>
              </a:ext>
            </a:extLst>
          </p:cNvPr>
          <p:cNvSpPr/>
          <p:nvPr/>
        </p:nvSpPr>
        <p:spPr>
          <a:xfrm>
            <a:off x="3936197" y="2639002"/>
            <a:ext cx="4308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935 speaking characters</a:t>
            </a:r>
            <a:endParaRPr lang="en-US" sz="2800" dirty="0"/>
          </a:p>
          <a:p>
            <a:r>
              <a:rPr lang="en-US" sz="2800" b="1" dirty="0"/>
              <a:t>111,395 lines</a:t>
            </a:r>
          </a:p>
          <a:p>
            <a:r>
              <a:rPr lang="en-US" sz="2800" b="1" dirty="0"/>
              <a:t>144 female characters</a:t>
            </a:r>
          </a:p>
          <a:p>
            <a:r>
              <a:rPr lang="en-US" sz="2800" b="1" dirty="0"/>
              <a:t>778 male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C2C29-73BF-40D7-87AE-87C9FAFA76E6}"/>
              </a:ext>
            </a:extLst>
          </p:cNvPr>
          <p:cNvSpPr txBox="1"/>
          <p:nvPr/>
        </p:nvSpPr>
        <p:spPr>
          <a:xfrm>
            <a:off x="337739" y="4502280"/>
            <a:ext cx="46881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</a:t>
            </a:r>
            <a:r>
              <a:rPr lang="en-US" sz="2400" b="1" dirty="0"/>
              <a:t>Top 5 Male Characters by Verbiage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Gloucester (1)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Hamlet (2)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Iago (3)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Falstaff (4)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King Henry V (5)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0C5A6-13DD-453C-AAAD-0AD1819910E8}"/>
              </a:ext>
            </a:extLst>
          </p:cNvPr>
          <p:cNvSpPr txBox="1"/>
          <p:nvPr/>
        </p:nvSpPr>
        <p:spPr>
          <a:xfrm>
            <a:off x="6090674" y="4479108"/>
            <a:ext cx="4998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sz="2400" b="1" dirty="0"/>
              <a:t>Top 5 Female Characters by Verbiage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Queen Margaret (12)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Cleopatra (19)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Helena (21)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Rosalind (24)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Portia (25)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94500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14B9-4E91-4238-A564-24122D5C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NLTK &amp; VADER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F05A2AE-2B85-4D6C-B2EF-60475934B3D8}"/>
              </a:ext>
            </a:extLst>
          </p:cNvPr>
          <p:cNvSpPr txBox="1">
            <a:spLocks/>
          </p:cNvSpPr>
          <p:nvPr/>
        </p:nvSpPr>
        <p:spPr>
          <a:xfrm>
            <a:off x="924445" y="966851"/>
            <a:ext cx="6365704" cy="46268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1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78386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C87B-9943-452C-84E4-3CC459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7" y="1143770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NLTK &amp; VADER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3B67-4C98-4451-9E88-04B614D5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074" y="638201"/>
            <a:ext cx="6705877" cy="5899759"/>
          </a:xfrm>
          <a:effectLst/>
        </p:spPr>
        <p:txBody>
          <a:bodyPr anchor="ctr"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NLTK: Natural Language Toolkit</a:t>
            </a:r>
          </a:p>
          <a:p>
            <a:pPr lvl="1"/>
            <a:r>
              <a:rPr lang="en-US" sz="2400" dirty="0">
                <a:effectLst/>
              </a:rPr>
              <a:t>Text Processing Libraries</a:t>
            </a:r>
          </a:p>
          <a:p>
            <a:pPr lvl="2"/>
            <a:r>
              <a:rPr lang="en-US" sz="2400" dirty="0">
                <a:effectLst/>
              </a:rPr>
              <a:t>classification, tokenization, stemming, tagging, parsing, and semantic reasoning</a:t>
            </a:r>
          </a:p>
          <a:p>
            <a:pPr lvl="1"/>
            <a:r>
              <a:rPr lang="en-US" sz="2400" dirty="0">
                <a:effectLst/>
              </a:rPr>
              <a:t>computational linguistics using Python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72900" indent="0">
              <a:buNone/>
            </a:pPr>
            <a:r>
              <a:rPr lang="en-US" dirty="0">
                <a:effectLst/>
              </a:rPr>
              <a:t>VADER: Valence Aware Dictionary and </a:t>
            </a:r>
            <a:r>
              <a:rPr lang="en-US" dirty="0" err="1">
                <a:effectLst/>
              </a:rPr>
              <a:t>sEntiment</a:t>
            </a:r>
            <a:r>
              <a:rPr lang="en-US" dirty="0">
                <a:effectLst/>
              </a:rPr>
              <a:t> Reasoner</a:t>
            </a:r>
          </a:p>
          <a:p>
            <a:pPr marL="415800" indent="-342900"/>
            <a:r>
              <a:rPr lang="en-US" dirty="0">
                <a:effectLst/>
              </a:rPr>
              <a:t>Based on lexicons of sentiment-related words. </a:t>
            </a:r>
          </a:p>
          <a:p>
            <a:pPr marL="415800" indent="-342900"/>
            <a:r>
              <a:rPr lang="en-US" dirty="0">
                <a:effectLst/>
              </a:rPr>
              <a:t>Each lexicon word rated positive, negative, or neutral</a:t>
            </a:r>
          </a:p>
          <a:p>
            <a:pPr marL="415800" indent="-342900"/>
            <a:r>
              <a:rPr lang="en-US" dirty="0">
                <a:effectLst/>
              </a:rPr>
              <a:t>Developed for social media monitoring</a:t>
            </a:r>
          </a:p>
          <a:p>
            <a:pPr marL="415800" indent="-342900"/>
            <a:r>
              <a:rPr lang="en-US" dirty="0">
                <a:effectLst/>
              </a:rPr>
              <a:t>Opinion mining</a:t>
            </a:r>
          </a:p>
          <a:p>
            <a:pPr marL="415800" indent="-342900"/>
            <a:r>
              <a:rPr lang="en-US" dirty="0">
                <a:effectLst/>
              </a:rPr>
              <a:t>Map words to sentiment -- a dictionary of sentiment</a:t>
            </a:r>
          </a:p>
          <a:p>
            <a:pPr marL="415800" indent="-342900"/>
            <a:r>
              <a:rPr lang="en-US" dirty="0">
                <a:effectLst/>
              </a:rPr>
              <a:t>Valence scores – words mapped to emotional intensity</a:t>
            </a:r>
          </a:p>
          <a:p>
            <a:pPr marL="415800" indent="-342900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398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9700F0-F5F6-49D5-9D4D-AD420422B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798019"/>
              </p:ext>
            </p:extLst>
          </p:nvPr>
        </p:nvGraphicFramePr>
        <p:xfrm>
          <a:off x="465551" y="1599750"/>
          <a:ext cx="11260898" cy="378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42">
                  <a:extLst>
                    <a:ext uri="{9D8B030D-6E8A-4147-A177-3AD203B41FA5}">
                      <a16:colId xmlns:a16="http://schemas.microsoft.com/office/drawing/2014/main" val="1250576452"/>
                    </a:ext>
                  </a:extLst>
                </a:gridCol>
                <a:gridCol w="2244664">
                  <a:extLst>
                    <a:ext uri="{9D8B030D-6E8A-4147-A177-3AD203B41FA5}">
                      <a16:colId xmlns:a16="http://schemas.microsoft.com/office/drawing/2014/main" val="2493900131"/>
                    </a:ext>
                  </a:extLst>
                </a:gridCol>
                <a:gridCol w="2244664">
                  <a:extLst>
                    <a:ext uri="{9D8B030D-6E8A-4147-A177-3AD203B41FA5}">
                      <a16:colId xmlns:a16="http://schemas.microsoft.com/office/drawing/2014/main" val="3460718979"/>
                    </a:ext>
                  </a:extLst>
                </a:gridCol>
                <a:gridCol w="2244664">
                  <a:extLst>
                    <a:ext uri="{9D8B030D-6E8A-4147-A177-3AD203B41FA5}">
                      <a16:colId xmlns:a16="http://schemas.microsoft.com/office/drawing/2014/main" val="1674629875"/>
                    </a:ext>
                  </a:extLst>
                </a:gridCol>
                <a:gridCol w="2244664">
                  <a:extLst>
                    <a:ext uri="{9D8B030D-6E8A-4147-A177-3AD203B41FA5}">
                      <a16:colId xmlns:a16="http://schemas.microsoft.com/office/drawing/2014/main" val="259961114"/>
                    </a:ext>
                  </a:extLst>
                </a:gridCol>
              </a:tblGrid>
              <a:tr h="538619">
                <a:tc>
                  <a:txBody>
                    <a:bodyPr/>
                    <a:lstStyle/>
                    <a:p>
                      <a:r>
                        <a:rPr lang="en-US" sz="2400" dirty="0"/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59704"/>
                  </a:ext>
                </a:extLst>
              </a:tr>
              <a:tr h="6089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8303"/>
                  </a:ext>
                </a:extLst>
              </a:tr>
              <a:tr h="6089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Much 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23168"/>
                  </a:ext>
                </a:extLst>
              </a:tr>
              <a:tr h="6089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Henry 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830088"/>
                  </a:ext>
                </a:extLst>
              </a:tr>
              <a:tr h="6089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Winter’s 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625417"/>
                  </a:ext>
                </a:extLst>
              </a:tr>
              <a:tr h="8120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Merry Wives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06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0F6C36-07F7-4A06-AC30-EEDECFB1C5F2}"/>
              </a:ext>
            </a:extLst>
          </p:cNvPr>
          <p:cNvSpPr txBox="1"/>
          <p:nvPr/>
        </p:nvSpPr>
        <p:spPr>
          <a:xfrm>
            <a:off x="1352811" y="570394"/>
            <a:ext cx="9043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Measuring Sentiment in Shakespeare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97935-96CD-4C08-A18B-71B71F160172}"/>
              </a:ext>
            </a:extLst>
          </p:cNvPr>
          <p:cNvSpPr txBox="1"/>
          <p:nvPr/>
        </p:nvSpPr>
        <p:spPr>
          <a:xfrm>
            <a:off x="1716067" y="5707662"/>
            <a:ext cx="940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Sentiment Analysis Matches Traditional Literary Classification! </a:t>
            </a:r>
          </a:p>
        </p:txBody>
      </p:sp>
    </p:spTree>
    <p:extLst>
      <p:ext uri="{BB962C8B-B14F-4D97-AF65-F5344CB8AC3E}">
        <p14:creationId xmlns:p14="http://schemas.microsoft.com/office/powerpoint/2010/main" val="258941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4136"/>
      </a:dk2>
      <a:lt2>
        <a:srgbClr val="EFECEB"/>
      </a:lt2>
      <a:accent1>
        <a:srgbClr val="17A3D5"/>
      </a:accent1>
      <a:accent2>
        <a:srgbClr val="20B59D"/>
      </a:accent2>
      <a:accent3>
        <a:srgbClr val="2966E7"/>
      </a:accent3>
      <a:accent4>
        <a:srgbClr val="D54917"/>
      </a:accent4>
      <a:accent5>
        <a:srgbClr val="CE9825"/>
      </a:accent5>
      <a:accent6>
        <a:srgbClr val="9BA912"/>
      </a:accent6>
      <a:hlink>
        <a:srgbClr val="C56F51"/>
      </a:hlink>
      <a:folHlink>
        <a:srgbClr val="878787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663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Goudy Old Style</vt:lpstr>
      <vt:lpstr>Wingdings 2</vt:lpstr>
      <vt:lpstr>SlateVTI</vt:lpstr>
      <vt:lpstr>Analyzing Shakespeare with NLP</vt:lpstr>
      <vt:lpstr>Shakespeare Analytics</vt:lpstr>
      <vt:lpstr>Word Usage</vt:lpstr>
      <vt:lpstr>More Words</vt:lpstr>
      <vt:lpstr>Who’s Doing the Talking?</vt:lpstr>
      <vt:lpstr>Battle of the Verbose</vt:lpstr>
      <vt:lpstr>PowerPoint Presentation</vt:lpstr>
      <vt:lpstr>NLTK &amp; VADER</vt:lpstr>
      <vt:lpstr>PowerPoint Presentation</vt:lpstr>
      <vt:lpstr>PowerPoint Presentation</vt:lpstr>
      <vt:lpstr>Supervised Learning</vt:lpstr>
      <vt:lpstr>Classifying Genres</vt:lpstr>
      <vt:lpstr>Model Results</vt:lpstr>
      <vt:lpstr>Best Classification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Shakespeare</dc:title>
  <dc:creator>Matt McDermott</dc:creator>
  <cp:lastModifiedBy>Matt McDermott</cp:lastModifiedBy>
  <cp:revision>53</cp:revision>
  <dcterms:created xsi:type="dcterms:W3CDTF">2020-03-12T18:59:23Z</dcterms:created>
  <dcterms:modified xsi:type="dcterms:W3CDTF">2020-03-13T11:30:54Z</dcterms:modified>
</cp:coreProperties>
</file>