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637713"/>
  <p:defaultTextStyle>
    <a:defPPr>
      <a:defRPr lang="en-US"/>
    </a:defPPr>
    <a:lvl1pPr marL="0" algn="l" defTabSz="4075563" rtl="0" eaLnBrk="1" latinLnBrk="0" hangingPunct="1">
      <a:defRPr sz="7800" kern="1200">
        <a:solidFill>
          <a:schemeClr val="tx1"/>
        </a:solidFill>
        <a:latin typeface="+mn-lt"/>
        <a:ea typeface="+mn-ea"/>
        <a:cs typeface="+mn-cs"/>
      </a:defRPr>
    </a:lvl1pPr>
    <a:lvl2pPr marL="2037784" algn="l" defTabSz="4075563" rtl="0" eaLnBrk="1" latinLnBrk="0" hangingPunct="1">
      <a:defRPr sz="7800" kern="1200">
        <a:solidFill>
          <a:schemeClr val="tx1"/>
        </a:solidFill>
        <a:latin typeface="+mn-lt"/>
        <a:ea typeface="+mn-ea"/>
        <a:cs typeface="+mn-cs"/>
      </a:defRPr>
    </a:lvl2pPr>
    <a:lvl3pPr marL="4075563" algn="l" defTabSz="4075563" rtl="0" eaLnBrk="1" latinLnBrk="0" hangingPunct="1">
      <a:defRPr sz="7800" kern="1200">
        <a:solidFill>
          <a:schemeClr val="tx1"/>
        </a:solidFill>
        <a:latin typeface="+mn-lt"/>
        <a:ea typeface="+mn-ea"/>
        <a:cs typeface="+mn-cs"/>
      </a:defRPr>
    </a:lvl3pPr>
    <a:lvl4pPr marL="6113346" algn="l" defTabSz="4075563" rtl="0" eaLnBrk="1" latinLnBrk="0" hangingPunct="1">
      <a:defRPr sz="7800" kern="1200">
        <a:solidFill>
          <a:schemeClr val="tx1"/>
        </a:solidFill>
        <a:latin typeface="+mn-lt"/>
        <a:ea typeface="+mn-ea"/>
        <a:cs typeface="+mn-cs"/>
      </a:defRPr>
    </a:lvl4pPr>
    <a:lvl5pPr marL="8151126" algn="l" defTabSz="4075563" rtl="0" eaLnBrk="1" latinLnBrk="0" hangingPunct="1">
      <a:defRPr sz="7800" kern="1200">
        <a:solidFill>
          <a:schemeClr val="tx1"/>
        </a:solidFill>
        <a:latin typeface="+mn-lt"/>
        <a:ea typeface="+mn-ea"/>
        <a:cs typeface="+mn-cs"/>
      </a:defRPr>
    </a:lvl5pPr>
    <a:lvl6pPr marL="10188909" algn="l" defTabSz="4075563" rtl="0" eaLnBrk="1" latinLnBrk="0" hangingPunct="1">
      <a:defRPr sz="7800" kern="1200">
        <a:solidFill>
          <a:schemeClr val="tx1"/>
        </a:solidFill>
        <a:latin typeface="+mn-lt"/>
        <a:ea typeface="+mn-ea"/>
        <a:cs typeface="+mn-cs"/>
      </a:defRPr>
    </a:lvl6pPr>
    <a:lvl7pPr marL="12226689" algn="l" defTabSz="4075563" rtl="0" eaLnBrk="1" latinLnBrk="0" hangingPunct="1">
      <a:defRPr sz="7800" kern="1200">
        <a:solidFill>
          <a:schemeClr val="tx1"/>
        </a:solidFill>
        <a:latin typeface="+mn-lt"/>
        <a:ea typeface="+mn-ea"/>
        <a:cs typeface="+mn-cs"/>
      </a:defRPr>
    </a:lvl7pPr>
    <a:lvl8pPr marL="14264472" algn="l" defTabSz="4075563" rtl="0" eaLnBrk="1" latinLnBrk="0" hangingPunct="1">
      <a:defRPr sz="7800" kern="1200">
        <a:solidFill>
          <a:schemeClr val="tx1"/>
        </a:solidFill>
        <a:latin typeface="+mn-lt"/>
        <a:ea typeface="+mn-ea"/>
        <a:cs typeface="+mn-cs"/>
      </a:defRPr>
    </a:lvl8pPr>
    <a:lvl9pPr marL="16302256" algn="l" defTabSz="4075563" rtl="0" eaLnBrk="1" latinLnBrk="0" hangingPunct="1">
      <a:defRPr sz="7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92"/>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9" autoAdjust="0"/>
    <p:restoredTop sz="96710" autoAdjust="0"/>
  </p:normalViewPr>
  <p:slideViewPr>
    <p:cSldViewPr>
      <p:cViewPr>
        <p:scale>
          <a:sx n="25" d="100"/>
          <a:sy n="25" d="100"/>
        </p:scale>
        <p:origin x="-1440" y="1080"/>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188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81886"/>
          </a:xfrm>
          <a:prstGeom prst="rect">
            <a:avLst/>
          </a:prstGeom>
        </p:spPr>
        <p:txBody>
          <a:bodyPr vert="horz" lIns="91440" tIns="45720" rIns="91440" bIns="45720" rtlCol="0"/>
          <a:lstStyle>
            <a:lvl1pPr algn="r">
              <a:defRPr sz="1200"/>
            </a:lvl1pPr>
          </a:lstStyle>
          <a:p>
            <a:fld id="{3C19D731-E940-4255-8A9F-6C9CA3BD1472}" type="datetimeFigureOut">
              <a:rPr lang="en-US" smtClean="0"/>
              <a:pPr/>
              <a:t>8/17/2009</a:t>
            </a:fld>
            <a:endParaRPr lang="en-GB"/>
          </a:p>
        </p:txBody>
      </p:sp>
      <p:sp>
        <p:nvSpPr>
          <p:cNvPr id="4" name="Slide Image Placeholder 3"/>
          <p:cNvSpPr>
            <a:spLocks noGrp="1" noRot="1" noChangeAspect="1"/>
          </p:cNvSpPr>
          <p:nvPr>
            <p:ph type="sldImg" idx="2"/>
          </p:nvPr>
        </p:nvSpPr>
        <p:spPr>
          <a:xfrm>
            <a:off x="2151063" y="722313"/>
            <a:ext cx="2555875" cy="36147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577914"/>
            <a:ext cx="5486400" cy="43369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154154"/>
            <a:ext cx="2971800" cy="48188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154154"/>
            <a:ext cx="2971800" cy="481886"/>
          </a:xfrm>
          <a:prstGeom prst="rect">
            <a:avLst/>
          </a:prstGeom>
        </p:spPr>
        <p:txBody>
          <a:bodyPr vert="horz" lIns="91440" tIns="45720" rIns="91440" bIns="45720" rtlCol="0" anchor="b"/>
          <a:lstStyle>
            <a:lvl1pPr algn="r">
              <a:defRPr sz="1200"/>
            </a:lvl1pPr>
          </a:lstStyle>
          <a:p>
            <a:fld id="{303D5FBC-9E53-4E14-8BB3-CA717A6731F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4075563" rtl="0" eaLnBrk="1" latinLnBrk="0" hangingPunct="1">
      <a:defRPr sz="5700" kern="1200">
        <a:solidFill>
          <a:schemeClr val="tx1"/>
        </a:solidFill>
        <a:latin typeface="+mn-lt"/>
        <a:ea typeface="+mn-ea"/>
        <a:cs typeface="+mn-cs"/>
      </a:defRPr>
    </a:lvl1pPr>
    <a:lvl2pPr marL="2037784" algn="l" defTabSz="4075563" rtl="0" eaLnBrk="1" latinLnBrk="0" hangingPunct="1">
      <a:defRPr sz="5700" kern="1200">
        <a:solidFill>
          <a:schemeClr val="tx1"/>
        </a:solidFill>
        <a:latin typeface="+mn-lt"/>
        <a:ea typeface="+mn-ea"/>
        <a:cs typeface="+mn-cs"/>
      </a:defRPr>
    </a:lvl2pPr>
    <a:lvl3pPr marL="4075563" algn="l" defTabSz="4075563" rtl="0" eaLnBrk="1" latinLnBrk="0" hangingPunct="1">
      <a:defRPr sz="5700" kern="1200">
        <a:solidFill>
          <a:schemeClr val="tx1"/>
        </a:solidFill>
        <a:latin typeface="+mn-lt"/>
        <a:ea typeface="+mn-ea"/>
        <a:cs typeface="+mn-cs"/>
      </a:defRPr>
    </a:lvl3pPr>
    <a:lvl4pPr marL="6113346" algn="l" defTabSz="4075563" rtl="0" eaLnBrk="1" latinLnBrk="0" hangingPunct="1">
      <a:defRPr sz="5700" kern="1200">
        <a:solidFill>
          <a:schemeClr val="tx1"/>
        </a:solidFill>
        <a:latin typeface="+mn-lt"/>
        <a:ea typeface="+mn-ea"/>
        <a:cs typeface="+mn-cs"/>
      </a:defRPr>
    </a:lvl4pPr>
    <a:lvl5pPr marL="8151126" algn="l" defTabSz="4075563" rtl="0" eaLnBrk="1" latinLnBrk="0" hangingPunct="1">
      <a:defRPr sz="5700" kern="1200">
        <a:solidFill>
          <a:schemeClr val="tx1"/>
        </a:solidFill>
        <a:latin typeface="+mn-lt"/>
        <a:ea typeface="+mn-ea"/>
        <a:cs typeface="+mn-cs"/>
      </a:defRPr>
    </a:lvl5pPr>
    <a:lvl6pPr marL="10188909" algn="l" defTabSz="4075563" rtl="0" eaLnBrk="1" latinLnBrk="0" hangingPunct="1">
      <a:defRPr sz="5700" kern="1200">
        <a:solidFill>
          <a:schemeClr val="tx1"/>
        </a:solidFill>
        <a:latin typeface="+mn-lt"/>
        <a:ea typeface="+mn-ea"/>
        <a:cs typeface="+mn-cs"/>
      </a:defRPr>
    </a:lvl6pPr>
    <a:lvl7pPr marL="12226689" algn="l" defTabSz="4075563" rtl="0" eaLnBrk="1" latinLnBrk="0" hangingPunct="1">
      <a:defRPr sz="5700" kern="1200">
        <a:solidFill>
          <a:schemeClr val="tx1"/>
        </a:solidFill>
        <a:latin typeface="+mn-lt"/>
        <a:ea typeface="+mn-ea"/>
        <a:cs typeface="+mn-cs"/>
      </a:defRPr>
    </a:lvl7pPr>
    <a:lvl8pPr marL="14264472" algn="l" defTabSz="4075563" rtl="0" eaLnBrk="1" latinLnBrk="0" hangingPunct="1">
      <a:defRPr sz="5700" kern="1200">
        <a:solidFill>
          <a:schemeClr val="tx1"/>
        </a:solidFill>
        <a:latin typeface="+mn-lt"/>
        <a:ea typeface="+mn-ea"/>
        <a:cs typeface="+mn-cs"/>
      </a:defRPr>
    </a:lvl8pPr>
    <a:lvl9pPr marL="16302256" algn="l" defTabSz="407556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3D5FBC-9E53-4E14-8BB3-CA717A6731F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406"/>
            <a:ext cx="25737979" cy="9176085"/>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24258175"/>
            <a:ext cx="21195983" cy="10939955"/>
          </a:xfrm>
        </p:spPr>
        <p:txBody>
          <a:bodyPr/>
          <a:lstStyle>
            <a:lvl1pPr marL="0" indent="0" algn="ctr">
              <a:buNone/>
              <a:defRPr>
                <a:solidFill>
                  <a:schemeClr val="tx1">
                    <a:tint val="75000"/>
                  </a:schemeClr>
                </a:solidFill>
              </a:defRPr>
            </a:lvl1pPr>
            <a:lvl2pPr marL="2037784" indent="0" algn="ctr">
              <a:buNone/>
              <a:defRPr>
                <a:solidFill>
                  <a:schemeClr val="tx1">
                    <a:tint val="75000"/>
                  </a:schemeClr>
                </a:solidFill>
              </a:defRPr>
            </a:lvl2pPr>
            <a:lvl3pPr marL="4075563" indent="0" algn="ctr">
              <a:buNone/>
              <a:defRPr>
                <a:solidFill>
                  <a:schemeClr val="tx1">
                    <a:tint val="75000"/>
                  </a:schemeClr>
                </a:solidFill>
              </a:defRPr>
            </a:lvl3pPr>
            <a:lvl4pPr marL="6113346" indent="0" algn="ctr">
              <a:buNone/>
              <a:defRPr>
                <a:solidFill>
                  <a:schemeClr val="tx1">
                    <a:tint val="75000"/>
                  </a:schemeClr>
                </a:solidFill>
              </a:defRPr>
            </a:lvl4pPr>
            <a:lvl5pPr marL="8151126" indent="0" algn="ctr">
              <a:buNone/>
              <a:defRPr>
                <a:solidFill>
                  <a:schemeClr val="tx1">
                    <a:tint val="75000"/>
                  </a:schemeClr>
                </a:solidFill>
              </a:defRPr>
            </a:lvl5pPr>
            <a:lvl6pPr marL="10188909" indent="0" algn="ctr">
              <a:buNone/>
              <a:defRPr>
                <a:solidFill>
                  <a:schemeClr val="tx1">
                    <a:tint val="75000"/>
                  </a:schemeClr>
                </a:solidFill>
              </a:defRPr>
            </a:lvl6pPr>
            <a:lvl7pPr marL="12226689" indent="0" algn="ctr">
              <a:buNone/>
              <a:defRPr>
                <a:solidFill>
                  <a:schemeClr val="tx1">
                    <a:tint val="75000"/>
                  </a:schemeClr>
                </a:solidFill>
              </a:defRPr>
            </a:lvl7pPr>
            <a:lvl8pPr marL="14264472" indent="0" algn="ctr">
              <a:buNone/>
              <a:defRPr>
                <a:solidFill>
                  <a:schemeClr val="tx1">
                    <a:tint val="75000"/>
                  </a:schemeClr>
                </a:solidFill>
              </a:defRPr>
            </a:lvl8pPr>
            <a:lvl9pPr marL="1630225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CB818AB-40F4-4588-8591-BE2EA94594B1}" type="datetimeFigureOut">
              <a:rPr lang="en-US" smtClean="0"/>
              <a:pPr/>
              <a:t>8/17/2009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B818AB-40F4-4588-8591-BE2EA94594B1}" type="datetimeFigureOut">
              <a:rPr lang="en-US" smtClean="0"/>
              <a:pPr/>
              <a:t>8/17/2009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4342"/>
            <a:ext cx="6812994" cy="3652597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3999" y="1714342"/>
            <a:ext cx="19934317" cy="3652597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B818AB-40F4-4588-8591-BE2EA94594B1}" type="datetimeFigureOut">
              <a:rPr lang="en-US" smtClean="0"/>
              <a:pPr/>
              <a:t>8/17/2009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B818AB-40F4-4588-8591-BE2EA94594B1}" type="datetimeFigureOut">
              <a:rPr lang="en-US" smtClean="0"/>
              <a:pPr/>
              <a:t>8/17/2009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27508449"/>
            <a:ext cx="25737979" cy="8502250"/>
          </a:xfrm>
        </p:spPr>
        <p:txBody>
          <a:bodyPr anchor="t"/>
          <a:lstStyle>
            <a:lvl1pPr algn="l">
              <a:defRPr sz="17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10" y="18144092"/>
            <a:ext cx="25737979" cy="9364363"/>
          </a:xfrm>
        </p:spPr>
        <p:txBody>
          <a:bodyPr anchor="b"/>
          <a:lstStyle>
            <a:lvl1pPr marL="0" indent="0">
              <a:buNone/>
              <a:defRPr sz="9200">
                <a:solidFill>
                  <a:schemeClr val="tx1">
                    <a:tint val="75000"/>
                  </a:schemeClr>
                </a:solidFill>
              </a:defRPr>
            </a:lvl1pPr>
            <a:lvl2pPr marL="2037784" indent="0">
              <a:buNone/>
              <a:defRPr sz="7800">
                <a:solidFill>
                  <a:schemeClr val="tx1">
                    <a:tint val="75000"/>
                  </a:schemeClr>
                </a:solidFill>
              </a:defRPr>
            </a:lvl2pPr>
            <a:lvl3pPr marL="4075563" indent="0">
              <a:buNone/>
              <a:defRPr sz="7000">
                <a:solidFill>
                  <a:schemeClr val="tx1">
                    <a:tint val="75000"/>
                  </a:schemeClr>
                </a:solidFill>
              </a:defRPr>
            </a:lvl3pPr>
            <a:lvl4pPr marL="6113346" indent="0">
              <a:buNone/>
              <a:defRPr sz="6100">
                <a:solidFill>
                  <a:schemeClr val="tx1">
                    <a:tint val="75000"/>
                  </a:schemeClr>
                </a:solidFill>
              </a:defRPr>
            </a:lvl4pPr>
            <a:lvl5pPr marL="8151126" indent="0">
              <a:buNone/>
              <a:defRPr sz="6100">
                <a:solidFill>
                  <a:schemeClr val="tx1">
                    <a:tint val="75000"/>
                  </a:schemeClr>
                </a:solidFill>
              </a:defRPr>
            </a:lvl5pPr>
            <a:lvl6pPr marL="10188909" indent="0">
              <a:buNone/>
              <a:defRPr sz="6100">
                <a:solidFill>
                  <a:schemeClr val="tx1">
                    <a:tint val="75000"/>
                  </a:schemeClr>
                </a:solidFill>
              </a:defRPr>
            </a:lvl6pPr>
            <a:lvl7pPr marL="12226689" indent="0">
              <a:buNone/>
              <a:defRPr sz="6100">
                <a:solidFill>
                  <a:schemeClr val="tx1">
                    <a:tint val="75000"/>
                  </a:schemeClr>
                </a:solidFill>
              </a:defRPr>
            </a:lvl7pPr>
            <a:lvl8pPr marL="14264472" indent="0">
              <a:buNone/>
              <a:defRPr sz="6100">
                <a:solidFill>
                  <a:schemeClr val="tx1">
                    <a:tint val="75000"/>
                  </a:schemeClr>
                </a:solidFill>
              </a:defRPr>
            </a:lvl8pPr>
            <a:lvl9pPr marL="16302256" indent="0">
              <a:buNone/>
              <a:defRPr sz="6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818AB-40F4-4588-8591-BE2EA94594B1}" type="datetimeFigureOut">
              <a:rPr lang="en-US" smtClean="0"/>
              <a:pPr/>
              <a:t>8/17/2009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3999" y="9988660"/>
            <a:ext cx="13373656" cy="28251647"/>
          </a:xfrm>
        </p:spPr>
        <p:txBody>
          <a:bodyPr/>
          <a:lstStyle>
            <a:lvl1pPr>
              <a:defRPr sz="12600"/>
            </a:lvl1pPr>
            <a:lvl2pPr>
              <a:defRPr sz="10500"/>
            </a:lvl2pPr>
            <a:lvl3pPr>
              <a:defRPr sz="92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92325" y="9988660"/>
            <a:ext cx="13373656" cy="28251647"/>
          </a:xfrm>
        </p:spPr>
        <p:txBody>
          <a:bodyPr/>
          <a:lstStyle>
            <a:lvl1pPr>
              <a:defRPr sz="12600"/>
            </a:lvl1pPr>
            <a:lvl2pPr>
              <a:defRPr sz="10500"/>
            </a:lvl2pPr>
            <a:lvl3pPr>
              <a:defRPr sz="92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CB818AB-40F4-4588-8591-BE2EA94594B1}" type="datetimeFigureOut">
              <a:rPr lang="en-US" smtClean="0"/>
              <a:pPr/>
              <a:t>8/17/2009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4014" y="9582383"/>
            <a:ext cx="13378914" cy="3993479"/>
          </a:xfrm>
        </p:spPr>
        <p:txBody>
          <a:bodyPr anchor="b"/>
          <a:lstStyle>
            <a:lvl1pPr marL="0" indent="0">
              <a:buNone/>
              <a:defRPr sz="10500" b="1"/>
            </a:lvl1pPr>
            <a:lvl2pPr marL="2037784" indent="0">
              <a:buNone/>
              <a:defRPr sz="9200" b="1"/>
            </a:lvl2pPr>
            <a:lvl3pPr marL="4075563" indent="0">
              <a:buNone/>
              <a:defRPr sz="7800" b="1"/>
            </a:lvl3pPr>
            <a:lvl4pPr marL="6113346" indent="0">
              <a:buNone/>
              <a:defRPr sz="7000" b="1"/>
            </a:lvl4pPr>
            <a:lvl5pPr marL="8151126" indent="0">
              <a:buNone/>
              <a:defRPr sz="7000" b="1"/>
            </a:lvl5pPr>
            <a:lvl6pPr marL="10188909" indent="0">
              <a:buNone/>
              <a:defRPr sz="7000" b="1"/>
            </a:lvl6pPr>
            <a:lvl7pPr marL="12226689" indent="0">
              <a:buNone/>
              <a:defRPr sz="7000" b="1"/>
            </a:lvl7pPr>
            <a:lvl8pPr marL="14264472" indent="0">
              <a:buNone/>
              <a:defRPr sz="7000" b="1"/>
            </a:lvl8pPr>
            <a:lvl9pPr marL="16302256" indent="0">
              <a:buNone/>
              <a:defRPr sz="7000" b="1"/>
            </a:lvl9pPr>
          </a:lstStyle>
          <a:p>
            <a:pPr lvl="0"/>
            <a:r>
              <a:rPr lang="en-US" smtClean="0"/>
              <a:t>Click to edit Master text styles</a:t>
            </a:r>
          </a:p>
        </p:txBody>
      </p:sp>
      <p:sp>
        <p:nvSpPr>
          <p:cNvPr id="4" name="Content Placeholder 3"/>
          <p:cNvSpPr>
            <a:spLocks noGrp="1"/>
          </p:cNvSpPr>
          <p:nvPr>
            <p:ph sz="half" idx="2"/>
          </p:nvPr>
        </p:nvSpPr>
        <p:spPr>
          <a:xfrm>
            <a:off x="1514014" y="13575855"/>
            <a:ext cx="13378914" cy="24664452"/>
          </a:xfrm>
        </p:spPr>
        <p:txBody>
          <a:bodyPr/>
          <a:lstStyle>
            <a:lvl1pPr>
              <a:defRPr sz="10500"/>
            </a:lvl1pPr>
            <a:lvl2pPr>
              <a:defRPr sz="92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15" y="9582383"/>
            <a:ext cx="13384168" cy="3993479"/>
          </a:xfrm>
        </p:spPr>
        <p:txBody>
          <a:bodyPr anchor="b"/>
          <a:lstStyle>
            <a:lvl1pPr marL="0" indent="0">
              <a:buNone/>
              <a:defRPr sz="10500" b="1"/>
            </a:lvl1pPr>
            <a:lvl2pPr marL="2037784" indent="0">
              <a:buNone/>
              <a:defRPr sz="9200" b="1"/>
            </a:lvl2pPr>
            <a:lvl3pPr marL="4075563" indent="0">
              <a:buNone/>
              <a:defRPr sz="7800" b="1"/>
            </a:lvl3pPr>
            <a:lvl4pPr marL="6113346" indent="0">
              <a:buNone/>
              <a:defRPr sz="7000" b="1"/>
            </a:lvl4pPr>
            <a:lvl5pPr marL="8151126" indent="0">
              <a:buNone/>
              <a:defRPr sz="7000" b="1"/>
            </a:lvl5pPr>
            <a:lvl6pPr marL="10188909" indent="0">
              <a:buNone/>
              <a:defRPr sz="7000" b="1"/>
            </a:lvl6pPr>
            <a:lvl7pPr marL="12226689" indent="0">
              <a:buNone/>
              <a:defRPr sz="7000" b="1"/>
            </a:lvl7pPr>
            <a:lvl8pPr marL="14264472" indent="0">
              <a:buNone/>
              <a:defRPr sz="7000" b="1"/>
            </a:lvl8pPr>
            <a:lvl9pPr marL="16302256" indent="0">
              <a:buNone/>
              <a:defRPr sz="7000" b="1"/>
            </a:lvl9pPr>
          </a:lstStyle>
          <a:p>
            <a:pPr lvl="0"/>
            <a:r>
              <a:rPr lang="en-US" smtClean="0"/>
              <a:t>Click to edit Master text styles</a:t>
            </a:r>
          </a:p>
        </p:txBody>
      </p:sp>
      <p:sp>
        <p:nvSpPr>
          <p:cNvPr id="6" name="Content Placeholder 5"/>
          <p:cNvSpPr>
            <a:spLocks noGrp="1"/>
          </p:cNvSpPr>
          <p:nvPr>
            <p:ph sz="quarter" idx="4"/>
          </p:nvPr>
        </p:nvSpPr>
        <p:spPr>
          <a:xfrm>
            <a:off x="15381815" y="13575855"/>
            <a:ext cx="13384168" cy="24664452"/>
          </a:xfrm>
        </p:spPr>
        <p:txBody>
          <a:bodyPr/>
          <a:lstStyle>
            <a:lvl1pPr>
              <a:defRPr sz="10500"/>
            </a:lvl1pPr>
            <a:lvl2pPr>
              <a:defRPr sz="92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CB818AB-40F4-4588-8591-BE2EA94594B1}" type="datetimeFigureOut">
              <a:rPr lang="en-US" smtClean="0"/>
              <a:pPr/>
              <a:t>8/17/2009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CB818AB-40F4-4588-8591-BE2EA94594B1}" type="datetimeFigureOut">
              <a:rPr lang="en-US" smtClean="0"/>
              <a:pPr/>
              <a:t>8/17/2009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818AB-40F4-4588-8591-BE2EA94594B1}" type="datetimeFigureOut">
              <a:rPr lang="en-US" smtClean="0"/>
              <a:pPr/>
              <a:t>8/17/2009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14" y="1704422"/>
            <a:ext cx="9961904" cy="7253668"/>
          </a:xfrm>
        </p:spPr>
        <p:txBody>
          <a:bodyPr anchor="b"/>
          <a:lstStyle>
            <a:lvl1pPr algn="l">
              <a:defRPr sz="9200" b="1"/>
            </a:lvl1pPr>
          </a:lstStyle>
          <a:p>
            <a:r>
              <a:rPr lang="en-US" smtClean="0"/>
              <a:t>Click to edit Master title style</a:t>
            </a:r>
            <a:endParaRPr lang="en-GB"/>
          </a:p>
        </p:txBody>
      </p:sp>
      <p:sp>
        <p:nvSpPr>
          <p:cNvPr id="3" name="Content Placeholder 2"/>
          <p:cNvSpPr>
            <a:spLocks noGrp="1"/>
          </p:cNvSpPr>
          <p:nvPr>
            <p:ph idx="1"/>
          </p:nvPr>
        </p:nvSpPr>
        <p:spPr>
          <a:xfrm>
            <a:off x="11838643" y="1704422"/>
            <a:ext cx="16927349" cy="36535892"/>
          </a:xfrm>
        </p:spPr>
        <p:txBody>
          <a:bodyPr/>
          <a:lstStyle>
            <a:lvl1pPr>
              <a:defRPr sz="14400"/>
            </a:lvl1pPr>
            <a:lvl2pPr>
              <a:defRPr sz="12600"/>
            </a:lvl2pPr>
            <a:lvl3pPr>
              <a:defRPr sz="105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14" y="8958088"/>
            <a:ext cx="9961904" cy="29282224"/>
          </a:xfrm>
        </p:spPr>
        <p:txBody>
          <a:bodyPr/>
          <a:lstStyle>
            <a:lvl1pPr marL="0" indent="0">
              <a:buNone/>
              <a:defRPr sz="6100"/>
            </a:lvl1pPr>
            <a:lvl2pPr marL="2037784" indent="0">
              <a:buNone/>
              <a:defRPr sz="5700"/>
            </a:lvl2pPr>
            <a:lvl3pPr marL="4075563" indent="0">
              <a:buNone/>
              <a:defRPr sz="4400"/>
            </a:lvl3pPr>
            <a:lvl4pPr marL="6113346" indent="0">
              <a:buNone/>
              <a:defRPr sz="3900"/>
            </a:lvl4pPr>
            <a:lvl5pPr marL="8151126" indent="0">
              <a:buNone/>
              <a:defRPr sz="3900"/>
            </a:lvl5pPr>
            <a:lvl6pPr marL="10188909" indent="0">
              <a:buNone/>
              <a:defRPr sz="3900"/>
            </a:lvl6pPr>
            <a:lvl7pPr marL="12226689" indent="0">
              <a:buNone/>
              <a:defRPr sz="3900"/>
            </a:lvl7pPr>
            <a:lvl8pPr marL="14264472" indent="0">
              <a:buNone/>
              <a:defRPr sz="3900"/>
            </a:lvl8pPr>
            <a:lvl9pPr marL="16302256"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818AB-40F4-4588-8591-BE2EA94594B1}" type="datetimeFigureOut">
              <a:rPr lang="en-US" smtClean="0"/>
              <a:pPr/>
              <a:t>8/17/2009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70"/>
            <a:ext cx="18167985" cy="3537658"/>
          </a:xfrm>
        </p:spPr>
        <p:txBody>
          <a:bodyPr anchor="b"/>
          <a:lstStyle>
            <a:lvl1pPr algn="l">
              <a:defRPr sz="9200" b="1"/>
            </a:lvl1pPr>
          </a:lstStyle>
          <a:p>
            <a:r>
              <a:rPr lang="en-US" smtClean="0"/>
              <a:t>Click to edit Master title style</a:t>
            </a:r>
            <a:endParaRPr lang="en-GB"/>
          </a:p>
        </p:txBody>
      </p:sp>
      <p:sp>
        <p:nvSpPr>
          <p:cNvPr id="3" name="Picture Placeholder 2"/>
          <p:cNvSpPr>
            <a:spLocks noGrp="1"/>
          </p:cNvSpPr>
          <p:nvPr>
            <p:ph type="pic" idx="1"/>
          </p:nvPr>
        </p:nvSpPr>
        <p:spPr>
          <a:xfrm>
            <a:off x="5935087" y="3825019"/>
            <a:ext cx="18167985" cy="25685115"/>
          </a:xfrm>
        </p:spPr>
        <p:txBody>
          <a:bodyPr/>
          <a:lstStyle>
            <a:lvl1pPr marL="0" indent="0">
              <a:buNone/>
              <a:defRPr sz="14400"/>
            </a:lvl1pPr>
            <a:lvl2pPr marL="2037784" indent="0">
              <a:buNone/>
              <a:defRPr sz="12600"/>
            </a:lvl2pPr>
            <a:lvl3pPr marL="4075563" indent="0">
              <a:buNone/>
              <a:defRPr sz="10500"/>
            </a:lvl3pPr>
            <a:lvl4pPr marL="6113346" indent="0">
              <a:buNone/>
              <a:defRPr sz="9200"/>
            </a:lvl4pPr>
            <a:lvl5pPr marL="8151126" indent="0">
              <a:buNone/>
              <a:defRPr sz="9200"/>
            </a:lvl5pPr>
            <a:lvl6pPr marL="10188909" indent="0">
              <a:buNone/>
              <a:defRPr sz="9200"/>
            </a:lvl6pPr>
            <a:lvl7pPr marL="12226689" indent="0">
              <a:buNone/>
              <a:defRPr sz="9200"/>
            </a:lvl7pPr>
            <a:lvl8pPr marL="14264472" indent="0">
              <a:buNone/>
              <a:defRPr sz="9200"/>
            </a:lvl8pPr>
            <a:lvl9pPr marL="16302256" indent="0">
              <a:buNone/>
              <a:defRPr sz="9200"/>
            </a:lvl9pPr>
          </a:lstStyle>
          <a:p>
            <a:endParaRPr lang="en-GB"/>
          </a:p>
        </p:txBody>
      </p:sp>
      <p:sp>
        <p:nvSpPr>
          <p:cNvPr id="4" name="Text Placeholder 3"/>
          <p:cNvSpPr>
            <a:spLocks noGrp="1"/>
          </p:cNvSpPr>
          <p:nvPr>
            <p:ph type="body" sz="half" idx="2"/>
          </p:nvPr>
        </p:nvSpPr>
        <p:spPr>
          <a:xfrm>
            <a:off x="5935087" y="33503628"/>
            <a:ext cx="18167985" cy="5024047"/>
          </a:xfrm>
        </p:spPr>
        <p:txBody>
          <a:bodyPr/>
          <a:lstStyle>
            <a:lvl1pPr marL="0" indent="0">
              <a:buNone/>
              <a:defRPr sz="6100"/>
            </a:lvl1pPr>
            <a:lvl2pPr marL="2037784" indent="0">
              <a:buNone/>
              <a:defRPr sz="5700"/>
            </a:lvl2pPr>
            <a:lvl3pPr marL="4075563" indent="0">
              <a:buNone/>
              <a:defRPr sz="4400"/>
            </a:lvl3pPr>
            <a:lvl4pPr marL="6113346" indent="0">
              <a:buNone/>
              <a:defRPr sz="3900"/>
            </a:lvl4pPr>
            <a:lvl5pPr marL="8151126" indent="0">
              <a:buNone/>
              <a:defRPr sz="3900"/>
            </a:lvl5pPr>
            <a:lvl6pPr marL="10188909" indent="0">
              <a:buNone/>
              <a:defRPr sz="3900"/>
            </a:lvl6pPr>
            <a:lvl7pPr marL="12226689" indent="0">
              <a:buNone/>
              <a:defRPr sz="3900"/>
            </a:lvl7pPr>
            <a:lvl8pPr marL="14264472" indent="0">
              <a:buNone/>
              <a:defRPr sz="3900"/>
            </a:lvl8pPr>
            <a:lvl9pPr marL="16302256"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818AB-40F4-4588-8591-BE2EA94594B1}" type="datetimeFigureOut">
              <a:rPr lang="en-US" smtClean="0"/>
              <a:pPr/>
              <a:t>8/17/2009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A26D7E-C5C4-4892-A13E-26BD0D63A25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5"/>
            <a:ext cx="27251978" cy="7134754"/>
          </a:xfrm>
          <a:prstGeom prst="rect">
            <a:avLst/>
          </a:prstGeom>
        </p:spPr>
        <p:txBody>
          <a:bodyPr vert="horz" lIns="407558" tIns="203777" rIns="407558" bIns="203777"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9988660"/>
            <a:ext cx="27251978" cy="28251647"/>
          </a:xfrm>
          <a:prstGeom prst="rect">
            <a:avLst/>
          </a:prstGeom>
        </p:spPr>
        <p:txBody>
          <a:bodyPr vert="horz" lIns="407558" tIns="203777" rIns="407558" bIns="20377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39677176"/>
            <a:ext cx="7065328" cy="2279154"/>
          </a:xfrm>
          <a:prstGeom prst="rect">
            <a:avLst/>
          </a:prstGeom>
        </p:spPr>
        <p:txBody>
          <a:bodyPr vert="horz" lIns="407558" tIns="203777" rIns="407558" bIns="203777" rtlCol="0" anchor="ctr"/>
          <a:lstStyle>
            <a:lvl1pPr algn="l">
              <a:defRPr sz="5700">
                <a:solidFill>
                  <a:schemeClr val="tx1">
                    <a:tint val="75000"/>
                  </a:schemeClr>
                </a:solidFill>
              </a:defRPr>
            </a:lvl1pPr>
          </a:lstStyle>
          <a:p>
            <a:fld id="{ECB818AB-40F4-4588-8591-BE2EA94594B1}" type="datetimeFigureOut">
              <a:rPr lang="en-US" smtClean="0"/>
              <a:pPr/>
              <a:t>8/17/2009</a:t>
            </a:fld>
            <a:endParaRPr lang="en-GB"/>
          </a:p>
        </p:txBody>
      </p:sp>
      <p:sp>
        <p:nvSpPr>
          <p:cNvPr id="5" name="Footer Placeholder 4"/>
          <p:cNvSpPr>
            <a:spLocks noGrp="1"/>
          </p:cNvSpPr>
          <p:nvPr>
            <p:ph type="ftr" sz="quarter" idx="3"/>
          </p:nvPr>
        </p:nvSpPr>
        <p:spPr>
          <a:xfrm>
            <a:off x="10345658" y="39677176"/>
            <a:ext cx="9588659" cy="2279154"/>
          </a:xfrm>
          <a:prstGeom prst="rect">
            <a:avLst/>
          </a:prstGeom>
        </p:spPr>
        <p:txBody>
          <a:bodyPr vert="horz" lIns="407558" tIns="203777" rIns="407558" bIns="203777" rtlCol="0" anchor="ctr"/>
          <a:lstStyle>
            <a:lvl1pPr algn="ctr">
              <a:defRPr sz="57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53" y="39677176"/>
            <a:ext cx="7065328" cy="2279154"/>
          </a:xfrm>
          <a:prstGeom prst="rect">
            <a:avLst/>
          </a:prstGeom>
        </p:spPr>
        <p:txBody>
          <a:bodyPr vert="horz" lIns="407558" tIns="203777" rIns="407558" bIns="203777" rtlCol="0" anchor="ctr"/>
          <a:lstStyle>
            <a:lvl1pPr algn="r">
              <a:defRPr sz="5700">
                <a:solidFill>
                  <a:schemeClr val="tx1">
                    <a:tint val="75000"/>
                  </a:schemeClr>
                </a:solidFill>
              </a:defRPr>
            </a:lvl1pPr>
          </a:lstStyle>
          <a:p>
            <a:fld id="{57A26D7E-C5C4-4892-A13E-26BD0D63A25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63" rtl="0" eaLnBrk="1" latinLnBrk="0" hangingPunct="1">
        <a:spcBef>
          <a:spcPct val="0"/>
        </a:spcBef>
        <a:buNone/>
        <a:defRPr sz="19600" kern="1200">
          <a:solidFill>
            <a:schemeClr val="tx1"/>
          </a:solidFill>
          <a:latin typeface="+mj-lt"/>
          <a:ea typeface="+mj-ea"/>
          <a:cs typeface="+mj-cs"/>
        </a:defRPr>
      </a:lvl1pPr>
    </p:titleStyle>
    <p:bodyStyle>
      <a:lvl1pPr marL="1528337" indent="-1528337" algn="l" defTabSz="4075563"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11399" indent="-1273615" algn="l" defTabSz="4075563" rtl="0" eaLnBrk="1" latinLnBrk="0" hangingPunct="1">
        <a:spcBef>
          <a:spcPct val="20000"/>
        </a:spcBef>
        <a:buFont typeface="Arial" pitchFamily="34" charset="0"/>
        <a:buChar char="–"/>
        <a:defRPr sz="12600" kern="1200">
          <a:solidFill>
            <a:schemeClr val="tx1"/>
          </a:solidFill>
          <a:latin typeface="+mn-lt"/>
          <a:ea typeface="+mn-ea"/>
          <a:cs typeface="+mn-cs"/>
        </a:defRPr>
      </a:lvl2pPr>
      <a:lvl3pPr marL="5094452" indent="-1018890" algn="l" defTabSz="4075563" rtl="0" eaLnBrk="1" latinLnBrk="0" hangingPunct="1">
        <a:spcBef>
          <a:spcPct val="20000"/>
        </a:spcBef>
        <a:buFont typeface="Arial" pitchFamily="34" charset="0"/>
        <a:buChar char="•"/>
        <a:defRPr sz="10500" kern="1200">
          <a:solidFill>
            <a:schemeClr val="tx1"/>
          </a:solidFill>
          <a:latin typeface="+mn-lt"/>
          <a:ea typeface="+mn-ea"/>
          <a:cs typeface="+mn-cs"/>
        </a:defRPr>
      </a:lvl3pPr>
      <a:lvl4pPr marL="7132236" indent="-1018890" algn="l" defTabSz="4075563"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170020" indent="-1018890" algn="l" defTabSz="4075563"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207799" indent="-1018890" algn="l" defTabSz="4075563"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245582" indent="-1018890" algn="l" defTabSz="4075563"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283362" indent="-1018890" algn="l" defTabSz="4075563"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321145" indent="-1018890" algn="l" defTabSz="4075563"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075563" rtl="0" eaLnBrk="1" latinLnBrk="0" hangingPunct="1">
        <a:defRPr sz="7800" kern="1200">
          <a:solidFill>
            <a:schemeClr val="tx1"/>
          </a:solidFill>
          <a:latin typeface="+mn-lt"/>
          <a:ea typeface="+mn-ea"/>
          <a:cs typeface="+mn-cs"/>
        </a:defRPr>
      </a:lvl1pPr>
      <a:lvl2pPr marL="2037784" algn="l" defTabSz="4075563" rtl="0" eaLnBrk="1" latinLnBrk="0" hangingPunct="1">
        <a:defRPr sz="7800" kern="1200">
          <a:solidFill>
            <a:schemeClr val="tx1"/>
          </a:solidFill>
          <a:latin typeface="+mn-lt"/>
          <a:ea typeface="+mn-ea"/>
          <a:cs typeface="+mn-cs"/>
        </a:defRPr>
      </a:lvl2pPr>
      <a:lvl3pPr marL="4075563" algn="l" defTabSz="4075563" rtl="0" eaLnBrk="1" latinLnBrk="0" hangingPunct="1">
        <a:defRPr sz="7800" kern="1200">
          <a:solidFill>
            <a:schemeClr val="tx1"/>
          </a:solidFill>
          <a:latin typeface="+mn-lt"/>
          <a:ea typeface="+mn-ea"/>
          <a:cs typeface="+mn-cs"/>
        </a:defRPr>
      </a:lvl3pPr>
      <a:lvl4pPr marL="6113346" algn="l" defTabSz="4075563" rtl="0" eaLnBrk="1" latinLnBrk="0" hangingPunct="1">
        <a:defRPr sz="7800" kern="1200">
          <a:solidFill>
            <a:schemeClr val="tx1"/>
          </a:solidFill>
          <a:latin typeface="+mn-lt"/>
          <a:ea typeface="+mn-ea"/>
          <a:cs typeface="+mn-cs"/>
        </a:defRPr>
      </a:lvl4pPr>
      <a:lvl5pPr marL="8151126" algn="l" defTabSz="4075563" rtl="0" eaLnBrk="1" latinLnBrk="0" hangingPunct="1">
        <a:defRPr sz="7800" kern="1200">
          <a:solidFill>
            <a:schemeClr val="tx1"/>
          </a:solidFill>
          <a:latin typeface="+mn-lt"/>
          <a:ea typeface="+mn-ea"/>
          <a:cs typeface="+mn-cs"/>
        </a:defRPr>
      </a:lvl5pPr>
      <a:lvl6pPr marL="10188909" algn="l" defTabSz="4075563" rtl="0" eaLnBrk="1" latinLnBrk="0" hangingPunct="1">
        <a:defRPr sz="7800" kern="1200">
          <a:solidFill>
            <a:schemeClr val="tx1"/>
          </a:solidFill>
          <a:latin typeface="+mn-lt"/>
          <a:ea typeface="+mn-ea"/>
          <a:cs typeface="+mn-cs"/>
        </a:defRPr>
      </a:lvl6pPr>
      <a:lvl7pPr marL="12226689" algn="l" defTabSz="4075563" rtl="0" eaLnBrk="1" latinLnBrk="0" hangingPunct="1">
        <a:defRPr sz="7800" kern="1200">
          <a:solidFill>
            <a:schemeClr val="tx1"/>
          </a:solidFill>
          <a:latin typeface="+mn-lt"/>
          <a:ea typeface="+mn-ea"/>
          <a:cs typeface="+mn-cs"/>
        </a:defRPr>
      </a:lvl7pPr>
      <a:lvl8pPr marL="14264472" algn="l" defTabSz="4075563" rtl="0" eaLnBrk="1" latinLnBrk="0" hangingPunct="1">
        <a:defRPr sz="7800" kern="1200">
          <a:solidFill>
            <a:schemeClr val="tx1"/>
          </a:solidFill>
          <a:latin typeface="+mn-lt"/>
          <a:ea typeface="+mn-ea"/>
          <a:cs typeface="+mn-cs"/>
        </a:defRPr>
      </a:lvl8pPr>
      <a:lvl9pPr marL="16302256" algn="l" defTabSz="4075563"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30279975" cy="4973522"/>
          </a:xfrm>
          <a:prstGeom prst="rect">
            <a:avLst/>
          </a:prstGeom>
          <a:solidFill>
            <a:srgbClr val="003192"/>
          </a:solidFill>
        </p:spPr>
        <p:style>
          <a:lnRef idx="2">
            <a:schemeClr val="accent1">
              <a:shade val="50000"/>
            </a:schemeClr>
          </a:lnRef>
          <a:fillRef idx="1">
            <a:schemeClr val="accent1"/>
          </a:fillRef>
          <a:effectRef idx="0">
            <a:schemeClr val="accent1"/>
          </a:effectRef>
          <a:fontRef idx="minor">
            <a:schemeClr val="lt1"/>
          </a:fontRef>
        </p:style>
        <p:txBody>
          <a:bodyPr lIns="398660" tIns="199330" rIns="398660" bIns="199330" rtlCol="0" anchor="ctr"/>
          <a:lstStyle/>
          <a:p>
            <a:pPr algn="ctr"/>
            <a:endParaRPr lang="en-GB"/>
          </a:p>
        </p:txBody>
      </p:sp>
      <p:sp>
        <p:nvSpPr>
          <p:cNvPr id="6" name="TextBox 5"/>
          <p:cNvSpPr txBox="1"/>
          <p:nvPr/>
        </p:nvSpPr>
        <p:spPr>
          <a:xfrm>
            <a:off x="874785" y="351692"/>
            <a:ext cx="28387675" cy="3511096"/>
          </a:xfrm>
          <a:prstGeom prst="rect">
            <a:avLst/>
          </a:prstGeom>
          <a:noFill/>
        </p:spPr>
        <p:txBody>
          <a:bodyPr wrap="square" lIns="398660" tIns="199330" rIns="398660" bIns="199330" rtlCol="0">
            <a:spAutoFit/>
          </a:bodyPr>
          <a:lstStyle/>
          <a:p>
            <a:pPr algn="ctr"/>
            <a:r>
              <a:rPr lang="en-GB" sz="7200" b="1" dirty="0">
                <a:solidFill>
                  <a:srgbClr val="FFFF00"/>
                </a:solidFill>
                <a:latin typeface="Arial" pitchFamily="34" charset="0"/>
                <a:cs typeface="Arial" pitchFamily="34" charset="0"/>
              </a:rPr>
              <a:t>Acute response to Sarin in veterans tested  at Porton Down </a:t>
            </a:r>
          </a:p>
          <a:p>
            <a:pPr algn="ctr"/>
            <a:endParaRPr lang="en-GB" sz="5200" dirty="0"/>
          </a:p>
          <a:p>
            <a:pPr algn="ctr"/>
            <a:endParaRPr lang="en-GB" sz="4400" dirty="0">
              <a:solidFill>
                <a:srgbClr val="00B0F0"/>
              </a:solidFill>
            </a:endParaRPr>
          </a:p>
          <a:p>
            <a:pPr algn="ctr"/>
            <a:r>
              <a:rPr lang="en-GB" sz="3400" dirty="0"/>
              <a:t> </a:t>
            </a:r>
          </a:p>
        </p:txBody>
      </p:sp>
      <p:sp>
        <p:nvSpPr>
          <p:cNvPr id="8" name="Rectangle 7"/>
          <p:cNvSpPr/>
          <p:nvPr/>
        </p:nvSpPr>
        <p:spPr>
          <a:xfrm>
            <a:off x="0" y="40236029"/>
            <a:ext cx="30279975" cy="2572496"/>
          </a:xfrm>
          <a:prstGeom prst="rect">
            <a:avLst/>
          </a:prstGeom>
          <a:solidFill>
            <a:srgbClr val="003192"/>
          </a:solidFill>
        </p:spPr>
        <p:style>
          <a:lnRef idx="2">
            <a:schemeClr val="accent1">
              <a:shade val="50000"/>
            </a:schemeClr>
          </a:lnRef>
          <a:fillRef idx="1">
            <a:schemeClr val="accent1"/>
          </a:fillRef>
          <a:effectRef idx="0">
            <a:schemeClr val="accent1"/>
          </a:effectRef>
          <a:fontRef idx="minor">
            <a:schemeClr val="lt1"/>
          </a:fontRef>
        </p:style>
        <p:txBody>
          <a:bodyPr lIns="398660" tIns="199330" rIns="398660" bIns="199330" rtlCol="0" anchor="ctr"/>
          <a:lstStyle/>
          <a:p>
            <a:pPr algn="ctr"/>
            <a:endParaRPr lang="en-GB" dirty="0"/>
          </a:p>
        </p:txBody>
      </p:sp>
      <p:sp>
        <p:nvSpPr>
          <p:cNvPr id="9" name="TextBox 8"/>
          <p:cNvSpPr txBox="1"/>
          <p:nvPr/>
        </p:nvSpPr>
        <p:spPr>
          <a:xfrm>
            <a:off x="1" y="40263895"/>
            <a:ext cx="30279974" cy="2002991"/>
          </a:xfrm>
          <a:prstGeom prst="rect">
            <a:avLst/>
          </a:prstGeom>
          <a:noFill/>
        </p:spPr>
        <p:txBody>
          <a:bodyPr wrap="square" lIns="398660" tIns="199330" rIns="398660" bIns="199330" rtlCol="0">
            <a:spAutoFit/>
          </a:bodyPr>
          <a:lstStyle/>
          <a:p>
            <a:pPr algn="ctr" defTabSz="3218352"/>
            <a:r>
              <a:rPr lang="en-GB" sz="4000" b="1" dirty="0">
                <a:solidFill>
                  <a:srgbClr val="FFFF00"/>
                </a:solidFill>
              </a:rPr>
              <a:t>Acknowledgements</a:t>
            </a:r>
          </a:p>
          <a:p>
            <a:pPr algn="ctr" defTabSz="3218352"/>
            <a:r>
              <a:rPr lang="en-US" sz="3200" dirty="0">
                <a:solidFill>
                  <a:srgbClr val="00B0F0"/>
                </a:solidFill>
              </a:rPr>
              <a:t>Funding: Medical Research Council (G0200288, funds from the UK </a:t>
            </a:r>
            <a:r>
              <a:rPr lang="en-GB" sz="3200" dirty="0">
                <a:solidFill>
                  <a:srgbClr val="00B0F0"/>
                </a:solidFill>
              </a:rPr>
              <a:t>Ministry of Defence.  We thank the Ministry of Defence Veterans Policy Unit; </a:t>
            </a:r>
          </a:p>
          <a:p>
            <a:pPr algn="ctr" defTabSz="3218352"/>
            <a:r>
              <a:rPr lang="en-US" sz="3200" dirty="0" err="1">
                <a:solidFill>
                  <a:srgbClr val="00B0F0"/>
                </a:solidFill>
              </a:rPr>
              <a:t>Defence</a:t>
            </a:r>
            <a:r>
              <a:rPr lang="en-US" sz="3200" dirty="0">
                <a:solidFill>
                  <a:srgbClr val="00B0F0"/>
                </a:solidFill>
              </a:rPr>
              <a:t> Science and Technology Laboratory, </a:t>
            </a:r>
            <a:r>
              <a:rPr lang="en-US" sz="3200" dirty="0" err="1">
                <a:solidFill>
                  <a:srgbClr val="00B0F0"/>
                </a:solidFill>
              </a:rPr>
              <a:t>Porton</a:t>
            </a:r>
            <a:r>
              <a:rPr lang="en-US" sz="3200" dirty="0">
                <a:solidFill>
                  <a:srgbClr val="00B0F0"/>
                </a:solidFill>
              </a:rPr>
              <a:t> Down; </a:t>
            </a:r>
            <a:r>
              <a:rPr lang="en-US" sz="3200" dirty="0" err="1">
                <a:solidFill>
                  <a:srgbClr val="00B0F0"/>
                </a:solidFill>
              </a:rPr>
              <a:t>Porton</a:t>
            </a:r>
            <a:r>
              <a:rPr lang="en-US" sz="3200" dirty="0">
                <a:solidFill>
                  <a:srgbClr val="00B0F0"/>
                </a:solidFill>
              </a:rPr>
              <a:t> Down Veterans Support </a:t>
            </a:r>
            <a:r>
              <a:rPr lang="en-US" sz="3200" dirty="0" smtClean="0">
                <a:solidFill>
                  <a:srgbClr val="00B0F0"/>
                </a:solidFill>
              </a:rPr>
              <a:t>Group</a:t>
            </a:r>
            <a:endParaRPr lang="en-US" sz="3200" dirty="0">
              <a:solidFill>
                <a:srgbClr val="00B0F0"/>
              </a:solidFill>
            </a:endParaRPr>
          </a:p>
        </p:txBody>
      </p:sp>
      <p:sp>
        <p:nvSpPr>
          <p:cNvPr id="10" name="TextBox 9"/>
          <p:cNvSpPr txBox="1"/>
          <p:nvPr/>
        </p:nvSpPr>
        <p:spPr>
          <a:xfrm>
            <a:off x="1209577" y="2044564"/>
            <a:ext cx="27789382" cy="769441"/>
          </a:xfrm>
          <a:prstGeom prst="rect">
            <a:avLst/>
          </a:prstGeom>
          <a:noFill/>
        </p:spPr>
        <p:txBody>
          <a:bodyPr wrap="square" rtlCol="0">
            <a:spAutoFit/>
          </a:bodyPr>
          <a:lstStyle/>
          <a:p>
            <a:pPr algn="ctr"/>
            <a:r>
              <a:rPr lang="en-GB" sz="4400" dirty="0" smtClean="0">
                <a:solidFill>
                  <a:srgbClr val="00B0F0"/>
                </a:solidFill>
              </a:rPr>
              <a:t>Thomas Keegan</a:t>
            </a:r>
            <a:r>
              <a:rPr lang="en-GB" sz="4400" baseline="30000" dirty="0" smtClean="0">
                <a:solidFill>
                  <a:srgbClr val="00B0F0"/>
                </a:solidFill>
              </a:rPr>
              <a:t>1</a:t>
            </a:r>
            <a:r>
              <a:rPr lang="en-GB" sz="4400" dirty="0" smtClean="0">
                <a:solidFill>
                  <a:srgbClr val="00B0F0"/>
                </a:solidFill>
              </a:rPr>
              <a:t>, Claire Brooks</a:t>
            </a:r>
            <a:r>
              <a:rPr lang="en-GB" sz="4400" baseline="30000" dirty="0" smtClean="0">
                <a:solidFill>
                  <a:srgbClr val="00B0F0"/>
                </a:solidFill>
              </a:rPr>
              <a:t>2</a:t>
            </a:r>
            <a:r>
              <a:rPr lang="en-GB" sz="4400" dirty="0" smtClean="0">
                <a:solidFill>
                  <a:srgbClr val="00B0F0"/>
                </a:solidFill>
              </a:rPr>
              <a:t>, Toby Langdon</a:t>
            </a:r>
            <a:r>
              <a:rPr lang="en-GB" sz="4400" baseline="30000" dirty="0" smtClean="0">
                <a:solidFill>
                  <a:srgbClr val="00B0F0"/>
                </a:solidFill>
              </a:rPr>
              <a:t>2</a:t>
            </a:r>
            <a:r>
              <a:rPr lang="en-GB" sz="4400" dirty="0" smtClean="0">
                <a:solidFill>
                  <a:srgbClr val="00B0F0"/>
                </a:solidFill>
              </a:rPr>
              <a:t>, Sue Walker</a:t>
            </a:r>
            <a:r>
              <a:rPr lang="en-GB" sz="4400" baseline="30000" dirty="0" smtClean="0">
                <a:solidFill>
                  <a:srgbClr val="00B0F0"/>
                </a:solidFill>
              </a:rPr>
              <a:t>3</a:t>
            </a:r>
            <a:r>
              <a:rPr lang="en-GB" sz="4400" dirty="0" smtClean="0">
                <a:solidFill>
                  <a:srgbClr val="00B0F0"/>
                </a:solidFill>
              </a:rPr>
              <a:t>, Lucy Carpenter</a:t>
            </a:r>
            <a:r>
              <a:rPr lang="en-GB" sz="4400" baseline="30000" dirty="0" smtClean="0">
                <a:solidFill>
                  <a:srgbClr val="00B0F0"/>
                </a:solidFill>
              </a:rPr>
              <a:t>2</a:t>
            </a:r>
            <a:r>
              <a:rPr lang="en-GB" sz="4400" dirty="0" smtClean="0">
                <a:solidFill>
                  <a:srgbClr val="00B0F0"/>
                </a:solidFill>
              </a:rPr>
              <a:t>, Katherine Venables</a:t>
            </a:r>
            <a:r>
              <a:rPr lang="en-GB" sz="4400" baseline="30000" dirty="0" smtClean="0">
                <a:solidFill>
                  <a:srgbClr val="00B0F0"/>
                </a:solidFill>
              </a:rPr>
              <a:t>3</a:t>
            </a:r>
            <a:endParaRPr lang="en-GB" sz="4400" dirty="0"/>
          </a:p>
        </p:txBody>
      </p:sp>
      <p:sp>
        <p:nvSpPr>
          <p:cNvPr id="11" name="TextBox 10"/>
          <p:cNvSpPr txBox="1"/>
          <p:nvPr/>
        </p:nvSpPr>
        <p:spPr>
          <a:xfrm>
            <a:off x="2138271" y="2973258"/>
            <a:ext cx="26932126" cy="1569660"/>
          </a:xfrm>
          <a:prstGeom prst="rect">
            <a:avLst/>
          </a:prstGeom>
          <a:noFill/>
        </p:spPr>
        <p:txBody>
          <a:bodyPr wrap="square" rtlCol="0">
            <a:spAutoFit/>
          </a:bodyPr>
          <a:lstStyle/>
          <a:p>
            <a:pPr algn="ctr"/>
            <a:r>
              <a:rPr lang="en-GB" sz="3200" baseline="30000" dirty="0" smtClean="0">
                <a:solidFill>
                  <a:schemeClr val="bg2"/>
                </a:solidFill>
              </a:rPr>
              <a:t>1</a:t>
            </a:r>
            <a:r>
              <a:rPr lang="en-GB" sz="3200" dirty="0" smtClean="0">
                <a:solidFill>
                  <a:schemeClr val="bg2"/>
                </a:solidFill>
              </a:rPr>
              <a:t>Lancaster University LA1 4YD</a:t>
            </a:r>
          </a:p>
          <a:p>
            <a:pPr algn="ctr"/>
            <a:r>
              <a:rPr lang="en-GB" sz="3200" baseline="30000" dirty="0" smtClean="0">
                <a:solidFill>
                  <a:schemeClr val="bg2"/>
                </a:solidFill>
              </a:rPr>
              <a:t>2</a:t>
            </a:r>
            <a:r>
              <a:rPr lang="en-GB" sz="3200" dirty="0" smtClean="0">
                <a:solidFill>
                  <a:schemeClr val="bg2"/>
                </a:solidFill>
              </a:rPr>
              <a:t>Department of Public Health, University of Oxford, Oxford OX3 7LF</a:t>
            </a:r>
          </a:p>
          <a:p>
            <a:pPr algn="ctr"/>
            <a:r>
              <a:rPr lang="en-GB" sz="3200" baseline="30000" dirty="0" smtClean="0">
                <a:solidFill>
                  <a:schemeClr val="bg2"/>
                </a:solidFill>
              </a:rPr>
              <a:t>3</a:t>
            </a:r>
            <a:r>
              <a:rPr lang="en-GB" sz="3200" dirty="0" smtClean="0">
                <a:solidFill>
                  <a:schemeClr val="bg2"/>
                </a:solidFill>
              </a:rPr>
              <a:t>Dstl Porton Down, Salisbury, SP4 0JQ</a:t>
            </a:r>
            <a:endParaRPr lang="en-GB" sz="3200" dirty="0">
              <a:solidFill>
                <a:schemeClr val="bg2"/>
              </a:solidFill>
            </a:endParaRPr>
          </a:p>
        </p:txBody>
      </p:sp>
      <p:sp>
        <p:nvSpPr>
          <p:cNvPr id="12" name="TextBox 11"/>
          <p:cNvSpPr txBox="1"/>
          <p:nvPr/>
        </p:nvSpPr>
        <p:spPr>
          <a:xfrm>
            <a:off x="7638997" y="42100639"/>
            <a:ext cx="15502046" cy="707886"/>
          </a:xfrm>
          <a:prstGeom prst="rect">
            <a:avLst/>
          </a:prstGeom>
          <a:noFill/>
        </p:spPr>
        <p:txBody>
          <a:bodyPr wrap="square" rtlCol="0">
            <a:spAutoFit/>
          </a:bodyPr>
          <a:lstStyle/>
          <a:p>
            <a:pPr algn="ctr"/>
            <a:r>
              <a:rPr lang="en-GB" sz="4000" dirty="0" smtClean="0">
                <a:solidFill>
                  <a:schemeClr val="bg2"/>
                </a:solidFill>
              </a:rPr>
              <a:t>ISEE conference Dublin 2009</a:t>
            </a:r>
            <a:endParaRPr lang="en-GB" sz="4000" dirty="0">
              <a:solidFill>
                <a:schemeClr val="bg2"/>
              </a:solidFill>
            </a:endParaRPr>
          </a:p>
        </p:txBody>
      </p:sp>
      <p:sp>
        <p:nvSpPr>
          <p:cNvPr id="13" name="TextBox 12"/>
          <p:cNvSpPr txBox="1"/>
          <p:nvPr/>
        </p:nvSpPr>
        <p:spPr>
          <a:xfrm>
            <a:off x="995263" y="6187968"/>
            <a:ext cx="13430344" cy="6247864"/>
          </a:xfrm>
          <a:prstGeom prst="rect">
            <a:avLst/>
          </a:prstGeom>
          <a:noFill/>
        </p:spPr>
        <p:txBody>
          <a:bodyPr wrap="square" rtlCol="0">
            <a:spAutoFit/>
          </a:bodyPr>
          <a:lstStyle/>
          <a:p>
            <a:r>
              <a:rPr lang="en-GB" sz="4000" b="1" dirty="0" smtClean="0">
                <a:latin typeface="Century Gothic" pitchFamily="34" charset="0"/>
              </a:rPr>
              <a:t>Background</a:t>
            </a:r>
            <a:r>
              <a:rPr lang="en-GB" sz="4000" dirty="0" smtClean="0">
                <a:latin typeface="Century Gothic" pitchFamily="34" charset="0"/>
              </a:rPr>
              <a:t> </a:t>
            </a:r>
            <a:r>
              <a:rPr lang="en-GB" sz="4000" dirty="0">
                <a:latin typeface="Century Gothic" pitchFamily="34" charset="0"/>
              </a:rPr>
              <a:t>Porton Down is the UK’s centre for research into chemical defence. Up to 30,000 servicemen have been involved in tests at Porton Down since WWI.  Mortality and cancer incidence has been examined in over 18,000 Porton Down veterans who took part in tests between 1941 and 1989 (BMJ 2009). </a:t>
            </a:r>
            <a:r>
              <a:rPr lang="en-GB" sz="4000" i="1" dirty="0">
                <a:latin typeface="Century Gothic" pitchFamily="34" charset="0"/>
              </a:rPr>
              <a:t> </a:t>
            </a:r>
            <a:r>
              <a:rPr lang="en-GB" sz="4000" dirty="0">
                <a:latin typeface="Century Gothic" pitchFamily="34" charset="0"/>
              </a:rPr>
              <a:t>Here we draw on data from that </a:t>
            </a:r>
            <a:r>
              <a:rPr lang="en-GB" sz="4000">
                <a:latin typeface="Century Gothic" pitchFamily="34" charset="0"/>
              </a:rPr>
              <a:t>cohort </a:t>
            </a:r>
            <a:r>
              <a:rPr lang="en-GB" sz="4000" smtClean="0">
                <a:latin typeface="Century Gothic" pitchFamily="34" charset="0"/>
              </a:rPr>
              <a:t>to  </a:t>
            </a:r>
            <a:r>
              <a:rPr lang="en-GB" sz="4000" dirty="0">
                <a:latin typeface="Century Gothic" pitchFamily="34" charset="0"/>
              </a:rPr>
              <a:t>describe exposures to the nerve agent sarin and measures of associated acute biological effect</a:t>
            </a:r>
            <a:r>
              <a:rPr lang="en-GB" sz="4000" dirty="0" smtClean="0">
                <a:latin typeface="Century Gothic" pitchFamily="34" charset="0"/>
              </a:rPr>
              <a:t>.</a:t>
            </a:r>
            <a:endParaRPr lang="en-GB" sz="3900" b="1" dirty="0" smtClean="0">
              <a:latin typeface="Century Gothic" pitchFamily="34" charset="0"/>
            </a:endParaRPr>
          </a:p>
        </p:txBody>
      </p:sp>
      <p:sp>
        <p:nvSpPr>
          <p:cNvPr id="14" name="TextBox 13"/>
          <p:cNvSpPr txBox="1"/>
          <p:nvPr/>
        </p:nvSpPr>
        <p:spPr>
          <a:xfrm>
            <a:off x="995263" y="12760264"/>
            <a:ext cx="13430344" cy="5632311"/>
          </a:xfrm>
          <a:prstGeom prst="rect">
            <a:avLst/>
          </a:prstGeom>
          <a:noFill/>
        </p:spPr>
        <p:txBody>
          <a:bodyPr wrap="square" rtlCol="0">
            <a:spAutoFit/>
          </a:bodyPr>
          <a:lstStyle/>
          <a:p>
            <a:r>
              <a:rPr lang="en-GB" sz="4000" b="1" dirty="0" smtClean="0">
                <a:latin typeface="Century Gothic" pitchFamily="34" charset="0"/>
              </a:rPr>
              <a:t>Methods</a:t>
            </a:r>
            <a:r>
              <a:rPr lang="en-GB" sz="4000" dirty="0" smtClean="0">
                <a:latin typeface="Century Gothic" pitchFamily="34" charset="0"/>
              </a:rPr>
              <a:t> Data </a:t>
            </a:r>
            <a:r>
              <a:rPr lang="en-GB" sz="4000" dirty="0">
                <a:latin typeface="Century Gothic" pitchFamily="34" charset="0"/>
              </a:rPr>
              <a:t>on chemical and non-chemical exposures were manually abstracted from the Porton Down historical archive.  For every test, the name of the chemical(s) and date of test were abstracted.  For nerve agents and vesicants, additional data were abstracted: exposure intensity, duration, route, presence of exposure modifiers. Maximum change in cholinesterase (ChE) was calculated.  Data on pupil size change was also abstracted</a:t>
            </a:r>
            <a:r>
              <a:rPr lang="en-GB" sz="4000" dirty="0" smtClean="0">
                <a:latin typeface="Century Gothic" pitchFamily="34" charset="0"/>
              </a:rPr>
              <a:t>.</a:t>
            </a:r>
            <a:endParaRPr lang="en-GB" sz="4000" dirty="0">
              <a:latin typeface="Century Gothic" pitchFamily="34" charset="0"/>
            </a:endParaRPr>
          </a:p>
        </p:txBody>
      </p:sp>
      <p:sp>
        <p:nvSpPr>
          <p:cNvPr id="15" name="TextBox 14"/>
          <p:cNvSpPr txBox="1"/>
          <p:nvPr/>
        </p:nvSpPr>
        <p:spPr>
          <a:xfrm>
            <a:off x="995263" y="19403998"/>
            <a:ext cx="13287468" cy="10556736"/>
          </a:xfrm>
          <a:prstGeom prst="rect">
            <a:avLst/>
          </a:prstGeom>
          <a:noFill/>
        </p:spPr>
        <p:txBody>
          <a:bodyPr wrap="square" rtlCol="0">
            <a:spAutoFit/>
          </a:bodyPr>
          <a:lstStyle/>
          <a:p>
            <a:r>
              <a:rPr lang="en-GB" sz="4000" b="1" dirty="0" smtClean="0">
                <a:latin typeface="Century Gothic" pitchFamily="34" charset="0"/>
              </a:rPr>
              <a:t>Results</a:t>
            </a:r>
            <a:r>
              <a:rPr lang="en-GB" sz="4000" dirty="0" smtClean="0">
                <a:latin typeface="Century Gothic" pitchFamily="34" charset="0"/>
              </a:rPr>
              <a:t> Nerve </a:t>
            </a:r>
            <a:r>
              <a:rPr lang="en-GB" sz="4000" dirty="0">
                <a:latin typeface="Century Gothic" pitchFamily="34" charset="0"/>
              </a:rPr>
              <a:t>agent tests took place between 1945 and 1987, when 3597 veterans were involved in 4299 tests. The most commonly tested nerve agent was sarin (2980 veterans; 3511 tests).  Most sarin tests were by inhalation (85%) with 8% dermal and 3% ocular. Over half of sarin tests (53%) were unprotected.  </a:t>
            </a:r>
          </a:p>
          <a:p>
            <a:r>
              <a:rPr lang="en-GB" sz="4000" dirty="0">
                <a:latin typeface="Century Gothic" pitchFamily="34" charset="0"/>
              </a:rPr>
              <a:t> </a:t>
            </a:r>
          </a:p>
          <a:p>
            <a:r>
              <a:rPr lang="en-GB" sz="4000" dirty="0">
                <a:latin typeface="Century Gothic" pitchFamily="34" charset="0"/>
              </a:rPr>
              <a:t>Data on change in ChE were available for 712 inhalation and 273 dermal tests. For unprotected inhalation, median percentage RBC ChE activity decreased with increasing sarin exposure (Ct = concentration x time): for sarin Ct &lt;5 mg.min/m</a:t>
            </a:r>
            <a:r>
              <a:rPr lang="en-GB" sz="4000" baseline="30000" dirty="0">
                <a:latin typeface="Century Gothic" pitchFamily="34" charset="0"/>
              </a:rPr>
              <a:t>3</a:t>
            </a:r>
            <a:r>
              <a:rPr lang="en-GB" sz="4000" dirty="0">
                <a:latin typeface="Century Gothic" pitchFamily="34" charset="0"/>
              </a:rPr>
              <a:t>, median ∆ RBC ChE was -25%; for Ct </a:t>
            </a:r>
            <a:r>
              <a:rPr lang="en-GB" sz="4000" u="sng" dirty="0">
                <a:latin typeface="Century Gothic" pitchFamily="34" charset="0"/>
              </a:rPr>
              <a:t>&gt;</a:t>
            </a:r>
            <a:r>
              <a:rPr lang="en-GB" sz="4000" dirty="0">
                <a:latin typeface="Century Gothic" pitchFamily="34" charset="0"/>
              </a:rPr>
              <a:t>10 mg.min/m</a:t>
            </a:r>
            <a:r>
              <a:rPr lang="en-GB" sz="4000" baseline="30000" dirty="0">
                <a:latin typeface="Century Gothic" pitchFamily="34" charset="0"/>
              </a:rPr>
              <a:t>3</a:t>
            </a:r>
            <a:r>
              <a:rPr lang="en-GB" sz="4000" dirty="0">
                <a:latin typeface="Century Gothic" pitchFamily="34" charset="0"/>
              </a:rPr>
              <a:t>, median ∆ RBC ChE was -56%). For tests with chemical protection median RBC ChE activity also decreased with increasing sarin exposure. Change in pupil size was available for 744 sarin tests</a:t>
            </a:r>
            <a:r>
              <a:rPr lang="en-GB" sz="4000" dirty="0" smtClean="0">
                <a:latin typeface="Century Gothic" pitchFamily="34" charset="0"/>
              </a:rPr>
              <a:t>.</a:t>
            </a:r>
            <a:endParaRPr lang="en-GB" sz="4000" dirty="0">
              <a:latin typeface="Century Gothic" pitchFamily="34" charset="0"/>
            </a:endParaRPr>
          </a:p>
        </p:txBody>
      </p:sp>
      <p:sp>
        <p:nvSpPr>
          <p:cNvPr id="16" name="TextBox 15"/>
          <p:cNvSpPr txBox="1"/>
          <p:nvPr/>
        </p:nvSpPr>
        <p:spPr>
          <a:xfrm>
            <a:off x="15135119" y="29548194"/>
            <a:ext cx="15144856" cy="3170099"/>
          </a:xfrm>
          <a:prstGeom prst="rect">
            <a:avLst/>
          </a:prstGeom>
          <a:noFill/>
        </p:spPr>
        <p:txBody>
          <a:bodyPr wrap="square" rtlCol="0">
            <a:spAutoFit/>
          </a:bodyPr>
          <a:lstStyle/>
          <a:p>
            <a:r>
              <a:rPr lang="en-GB" sz="4000" b="1" dirty="0">
                <a:latin typeface="Century Gothic" pitchFamily="34" charset="0"/>
              </a:rPr>
              <a:t>Conclusions</a:t>
            </a:r>
            <a:r>
              <a:rPr lang="en-GB" sz="4000" dirty="0">
                <a:latin typeface="Century Gothic" pitchFamily="34" charset="0"/>
              </a:rPr>
              <a:t> Sarin was the nerve agent most frequently tested on veterans at Porton Down.  Availability of data on exposure intensity and acute effect has allowed quantitative assessment of the effect on exposure of physical and chemical modifiers. </a:t>
            </a:r>
          </a:p>
        </p:txBody>
      </p:sp>
      <p:sp>
        <p:nvSpPr>
          <p:cNvPr id="19" name="TextBox 18"/>
          <p:cNvSpPr txBox="1"/>
          <p:nvPr/>
        </p:nvSpPr>
        <p:spPr>
          <a:xfrm>
            <a:off x="15139988" y="17403734"/>
            <a:ext cx="14644789" cy="1323439"/>
          </a:xfrm>
          <a:prstGeom prst="rect">
            <a:avLst/>
          </a:prstGeom>
          <a:noFill/>
        </p:spPr>
        <p:txBody>
          <a:bodyPr wrap="square" rtlCol="0">
            <a:spAutoFit/>
          </a:bodyPr>
          <a:lstStyle/>
          <a:p>
            <a:r>
              <a:rPr lang="en-GB" sz="4000" b="1" i="1" dirty="0" smtClean="0">
                <a:latin typeface="Century Gothic" pitchFamily="34" charset="0"/>
              </a:rPr>
              <a:t>Table 2 (below) </a:t>
            </a:r>
            <a:r>
              <a:rPr lang="en-GB" sz="4000" i="1" dirty="0" smtClean="0">
                <a:latin typeface="Century Gothic" pitchFamily="34" charset="0"/>
              </a:rPr>
              <a:t>Number sarin tests by exposure route and nerve agent type. Porton Down 1945-1989.</a:t>
            </a:r>
            <a:endParaRPr lang="en-GB" sz="4000" i="1" dirty="0">
              <a:latin typeface="Century Gothic" pitchFamily="34" charset="0"/>
            </a:endParaRPr>
          </a:p>
        </p:txBody>
      </p:sp>
      <p:sp>
        <p:nvSpPr>
          <p:cNvPr id="21" name="TextBox 20"/>
          <p:cNvSpPr txBox="1"/>
          <p:nvPr/>
        </p:nvSpPr>
        <p:spPr>
          <a:xfrm>
            <a:off x="995263" y="30191136"/>
            <a:ext cx="13644659" cy="2554545"/>
          </a:xfrm>
          <a:prstGeom prst="rect">
            <a:avLst/>
          </a:prstGeom>
          <a:noFill/>
        </p:spPr>
        <p:txBody>
          <a:bodyPr wrap="square" rtlCol="0">
            <a:spAutoFit/>
          </a:bodyPr>
          <a:lstStyle/>
          <a:p>
            <a:r>
              <a:rPr lang="en-GB" sz="4000" b="1" i="1" dirty="0" smtClean="0">
                <a:latin typeface="Century Gothic" pitchFamily="34" charset="0"/>
              </a:rPr>
              <a:t>Table 2 (below) </a:t>
            </a:r>
            <a:r>
              <a:rPr lang="en-GB" sz="4000" i="1" dirty="0" smtClean="0">
                <a:latin typeface="Century Gothic" pitchFamily="34" charset="0"/>
              </a:rPr>
              <a:t>Percentage change in red blood cell cholinesterase activity after inhalation exposure to sarin, by protection status. Table shows tests for which data on both Ct and change in ChE were available.</a:t>
            </a:r>
            <a:endParaRPr lang="en-GB" sz="4000" i="1" dirty="0">
              <a:latin typeface="Century Gothic" pitchFamily="34" charset="0"/>
            </a:endParaRPr>
          </a:p>
        </p:txBody>
      </p:sp>
      <p:sp>
        <p:nvSpPr>
          <p:cNvPr id="23" name="TextBox 22"/>
          <p:cNvSpPr txBox="1"/>
          <p:nvPr/>
        </p:nvSpPr>
        <p:spPr>
          <a:xfrm>
            <a:off x="15139988" y="6116530"/>
            <a:ext cx="14930542" cy="1323439"/>
          </a:xfrm>
          <a:prstGeom prst="rect">
            <a:avLst/>
          </a:prstGeom>
          <a:noFill/>
        </p:spPr>
        <p:txBody>
          <a:bodyPr wrap="square" rtlCol="0">
            <a:spAutoFit/>
          </a:bodyPr>
          <a:lstStyle/>
          <a:p>
            <a:r>
              <a:rPr lang="en-GB" sz="4000" b="1" i="1" dirty="0" smtClean="0">
                <a:latin typeface="Century Gothic" pitchFamily="34" charset="0"/>
              </a:rPr>
              <a:t>Table 1 (below) </a:t>
            </a:r>
            <a:r>
              <a:rPr lang="en-GB" sz="4000" i="1" dirty="0" smtClean="0">
                <a:latin typeface="Century Gothic" pitchFamily="34" charset="0"/>
              </a:rPr>
              <a:t>Number of human nerve agent tests at Porton Down, by nerve agent type and decade.</a:t>
            </a:r>
            <a:endParaRPr lang="en-GB" sz="4000" i="1" dirty="0">
              <a:latin typeface="Century Gothic" pitchFamily="34" charset="0"/>
            </a:endParaRPr>
          </a:p>
        </p:txBody>
      </p:sp>
      <p:graphicFrame>
        <p:nvGraphicFramePr>
          <p:cNvPr id="24" name="Table 23"/>
          <p:cNvGraphicFramePr>
            <a:graphicFrameLocks noGrp="1"/>
          </p:cNvGraphicFramePr>
          <p:nvPr/>
        </p:nvGraphicFramePr>
        <p:xfrm>
          <a:off x="1066701" y="33048656"/>
          <a:ext cx="28718077" cy="6572297"/>
        </p:xfrm>
        <a:graphic>
          <a:graphicData uri="http://schemas.openxmlformats.org/drawingml/2006/table">
            <a:tbl>
              <a:tblPr/>
              <a:tblGrid>
                <a:gridCol w="2267318"/>
                <a:gridCol w="1056800"/>
                <a:gridCol w="1183616"/>
                <a:gridCol w="1886870"/>
                <a:gridCol w="1629394"/>
                <a:gridCol w="1056800"/>
                <a:gridCol w="1183616"/>
                <a:gridCol w="1715861"/>
                <a:gridCol w="1886870"/>
                <a:gridCol w="843520"/>
                <a:gridCol w="1200909"/>
                <a:gridCol w="1458386"/>
                <a:gridCol w="1646687"/>
                <a:gridCol w="651375"/>
                <a:gridCol w="1183616"/>
                <a:gridCol w="1099072"/>
                <a:gridCol w="1525636"/>
                <a:gridCol w="1056800"/>
                <a:gridCol w="1200909"/>
                <a:gridCol w="1458386"/>
                <a:gridCol w="1525636"/>
              </a:tblGrid>
              <a:tr h="1529951">
                <a:tc>
                  <a:txBody>
                    <a:bodyPr/>
                    <a:lstStyle/>
                    <a:p>
                      <a:pPr>
                        <a:spcAft>
                          <a:spcPts val="0"/>
                        </a:spcAft>
                      </a:pP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GB" sz="3200" b="1" dirty="0">
                          <a:latin typeface="Century Gothic" pitchFamily="34" charset="0"/>
                          <a:ea typeface="Times New Roman"/>
                          <a:cs typeface="Times New Roman"/>
                        </a:rPr>
                        <a:t>Unprotected</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spcAft>
                          <a:spcPts val="0"/>
                        </a:spcAft>
                      </a:pPr>
                      <a:r>
                        <a:rPr lang="en-GB" sz="3200" b="1">
                          <a:latin typeface="Century Gothic" pitchFamily="34" charset="0"/>
                          <a:ea typeface="Times New Roman"/>
                          <a:cs typeface="Times New Roman"/>
                        </a:rPr>
                        <a:t>Protected - chemical</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spcAft>
                          <a:spcPts val="0"/>
                        </a:spcAft>
                      </a:pPr>
                      <a:r>
                        <a:rPr lang="en-GB" sz="3200" b="1">
                          <a:latin typeface="Century Gothic" pitchFamily="34" charset="0"/>
                          <a:ea typeface="Times New Roman"/>
                          <a:cs typeface="Times New Roman"/>
                        </a:rPr>
                        <a:t>Protected - physical </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spcAft>
                          <a:spcPts val="0"/>
                        </a:spcAft>
                      </a:pPr>
                      <a:r>
                        <a:rPr lang="en-GB" sz="3200" b="1">
                          <a:latin typeface="Century Gothic" pitchFamily="34" charset="0"/>
                          <a:ea typeface="Times New Roman"/>
                          <a:cs typeface="Times New Roman"/>
                        </a:rPr>
                        <a:t>Protected - both</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a:spcAft>
                          <a:spcPts val="0"/>
                        </a:spcAft>
                      </a:pPr>
                      <a:r>
                        <a:rPr lang="en-GB" sz="3200" b="1">
                          <a:latin typeface="Century Gothic" pitchFamily="34" charset="0"/>
                          <a:ea typeface="Times New Roman"/>
                          <a:cs typeface="Times New Roman"/>
                        </a:rPr>
                        <a:t>All</a:t>
                      </a:r>
                      <a:endParaRPr lang="en-GB" sz="320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r>
              <a:tr h="860598">
                <a:tc>
                  <a:txBody>
                    <a:bodyPr/>
                    <a:lstStyle/>
                    <a:p>
                      <a:pPr algn="ctr">
                        <a:spcAft>
                          <a:spcPts val="0"/>
                        </a:spcAft>
                      </a:pP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3200" b="1">
                          <a:latin typeface="Century Gothic" pitchFamily="34" charset="0"/>
                          <a:ea typeface="Times New Roman"/>
                          <a:cs typeface="Times New Roman"/>
                        </a:rPr>
                        <a:t>n</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Med</a:t>
                      </a:r>
                      <a:endParaRPr lang="en-GB" sz="3200" dirty="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IQR</a:t>
                      </a:r>
                      <a:endParaRPr lang="en-GB" sz="3200" dirty="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Range</a:t>
                      </a:r>
                      <a:endParaRPr lang="en-GB" sz="3200" dirty="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n</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Med</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IQR</a:t>
                      </a:r>
                      <a:endParaRPr lang="en-GB" sz="3200" dirty="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Range</a:t>
                      </a:r>
                      <a:endParaRPr lang="en-GB" sz="3200" dirty="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n</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Med</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IQR</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Range</a:t>
                      </a:r>
                      <a:endParaRPr lang="en-GB" sz="320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n</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Med</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IQR</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Range</a:t>
                      </a:r>
                      <a:endParaRPr lang="en-GB" sz="320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n</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Med</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IQR</a:t>
                      </a: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Range</a:t>
                      </a:r>
                      <a:endParaRPr lang="en-GB" sz="320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3042">
                <a:tc>
                  <a:txBody>
                    <a:bodyPr/>
                    <a:lstStyle/>
                    <a:p>
                      <a:pPr>
                        <a:spcAft>
                          <a:spcPts val="0"/>
                        </a:spcAft>
                      </a:pPr>
                      <a:r>
                        <a:rPr lang="en-GB" sz="3200">
                          <a:latin typeface="Century Gothic" pitchFamily="34" charset="0"/>
                          <a:ea typeface="Times New Roman"/>
                          <a:cs typeface="Times New Roman"/>
                        </a:rPr>
                        <a:t>0-&lt;5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25</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12</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8-15.9</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3-18.75</a:t>
                      </a: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dirty="0">
                          <a:latin typeface="Century Gothic" pitchFamily="34" charset="0"/>
                          <a:ea typeface="Times New Roman"/>
                          <a:cs typeface="Times New Roman"/>
                        </a:rPr>
                        <a:t>2</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dirty="0">
                          <a:latin typeface="Century Gothic" pitchFamily="34" charset="0"/>
                          <a:ea typeface="Times New Roman"/>
                          <a:cs typeface="Times New Roman"/>
                        </a:rPr>
                        <a:t>n/a</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n/a</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34.1-58.9</a:t>
                      </a: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27</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12</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8-16.9</a:t>
                      </a: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a:latin typeface="Century Gothic" pitchFamily="34" charset="0"/>
                          <a:ea typeface="Times New Roman"/>
                          <a:cs typeface="Times New Roman"/>
                        </a:rPr>
                        <a:t>3-59</a:t>
                      </a: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163042">
                <a:tc>
                  <a:txBody>
                    <a:bodyPr/>
                    <a:lstStyle/>
                    <a:p>
                      <a:pPr>
                        <a:spcAft>
                          <a:spcPts val="0"/>
                        </a:spcAft>
                      </a:pPr>
                      <a:r>
                        <a:rPr lang="en-GB" sz="3200">
                          <a:latin typeface="Century Gothic" pitchFamily="34" charset="0"/>
                          <a:ea typeface="Times New Roman"/>
                          <a:cs typeface="Times New Roman"/>
                        </a:rPr>
                        <a:t>5&lt;10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68</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25</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16.4-32.4</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-.09-72</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31</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30</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16-46</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-11-73</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2</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n/a</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n/a</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-1.2-1.7</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a:noFill/>
                    </a:lnL>
                    <a:lnR>
                      <a:noFill/>
                    </a:lnR>
                    <a:lnT>
                      <a:noFill/>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a:noFill/>
                    </a:lnL>
                    <a:lnR>
                      <a:noFill/>
                    </a:lnR>
                    <a:lnT>
                      <a:noFill/>
                    </a:lnT>
                    <a:lnB>
                      <a:noFill/>
                    </a:lnB>
                  </a:tcPr>
                </a:tc>
                <a:tc>
                  <a:txBody>
                    <a:bodyPr/>
                    <a:lstStyle/>
                    <a:p>
                      <a:pPr algn="r">
                        <a:spcAft>
                          <a:spcPts val="0"/>
                        </a:spcAft>
                      </a:pPr>
                      <a:endParaRPr lang="en-GB" sz="320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101</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26</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16-33</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-11-73</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r>
              <a:tr h="1093677">
                <a:tc>
                  <a:txBody>
                    <a:bodyPr/>
                    <a:lstStyle/>
                    <a:p>
                      <a:pPr>
                        <a:spcAft>
                          <a:spcPts val="0"/>
                        </a:spcAft>
                      </a:pPr>
                      <a:r>
                        <a:rPr lang="en-GB" sz="3200">
                          <a:latin typeface="Century Gothic" pitchFamily="34" charset="0"/>
                          <a:ea typeface="Times New Roman"/>
                          <a:cs typeface="Times New Roman"/>
                        </a:rPr>
                        <a:t>10+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272</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45</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35-53.3</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5-68</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295</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49</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41-55</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-6-71</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15</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47</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3-52</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0-55</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2</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n/a</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n/a</a:t>
                      </a:r>
                    </a:p>
                  </a:txBody>
                  <a:tcPr marL="68580" marR="68580" marT="0" marB="0" anchor="b">
                    <a:lnL>
                      <a:noFill/>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40-54</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584</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48</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39-54</a:t>
                      </a:r>
                    </a:p>
                  </a:txBody>
                  <a:tcPr marL="68580" marR="68580" marT="0" marB="0" anchor="b">
                    <a:lnL>
                      <a:noFill/>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-6-71</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r>
              <a:tr h="761987">
                <a:tc>
                  <a:txBody>
                    <a:bodyPr/>
                    <a:lstStyle/>
                    <a:p>
                      <a:pPr>
                        <a:spcAft>
                          <a:spcPts val="0"/>
                        </a:spcAft>
                      </a:pPr>
                      <a:r>
                        <a:rPr lang="en-GB" sz="3200">
                          <a:latin typeface="Century Gothic" pitchFamily="34" charset="0"/>
                          <a:ea typeface="Times New Roman"/>
                          <a:cs typeface="Times New Roman"/>
                        </a:rPr>
                        <a:t>All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365</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27-51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-.09-72</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328</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49</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40-55</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-6-58.9</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17</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46</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1.7-49</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endParaRPr lang="en-GB" sz="3200" dirty="0">
                        <a:latin typeface="Century Gothic" pitchFamily="34" charset="0"/>
                        <a:ea typeface="Times New Roman"/>
                        <a:cs typeface="Times New Roman"/>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2</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n/a</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n/a</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40-54</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712</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45</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32-53</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3-71</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25" name="Table 24"/>
          <p:cNvGraphicFramePr>
            <a:graphicFrameLocks noGrp="1"/>
          </p:cNvGraphicFramePr>
          <p:nvPr/>
        </p:nvGraphicFramePr>
        <p:xfrm>
          <a:off x="15139988" y="8188232"/>
          <a:ext cx="14716227" cy="8643996"/>
        </p:xfrm>
        <a:graphic>
          <a:graphicData uri="http://schemas.openxmlformats.org/drawingml/2006/table">
            <a:tbl>
              <a:tblPr/>
              <a:tblGrid>
                <a:gridCol w="3050256"/>
                <a:gridCol w="1868714"/>
                <a:gridCol w="1868714"/>
                <a:gridCol w="1868714"/>
                <a:gridCol w="2209167"/>
                <a:gridCol w="1868714"/>
                <a:gridCol w="1981948"/>
              </a:tblGrid>
              <a:tr h="960444">
                <a:tc>
                  <a:txBody>
                    <a:bodyPr/>
                    <a:lstStyle/>
                    <a:p>
                      <a:pPr algn="ctr">
                        <a:spcAft>
                          <a:spcPts val="0"/>
                        </a:spcAft>
                      </a:pPr>
                      <a:r>
                        <a:rPr lang="en-GB" sz="3200" dirty="0">
                          <a:latin typeface="Century Gothic" pitchFamily="34" charset="0"/>
                          <a:ea typeface="Times New Roman"/>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algn="ctr">
                        <a:spcAft>
                          <a:spcPts val="0"/>
                        </a:spcAft>
                      </a:pPr>
                      <a:r>
                        <a:rPr lang="en-GB" sz="3200" dirty="0">
                          <a:latin typeface="Century Gothic" pitchFamily="34" charset="0"/>
                          <a:ea typeface="Times New Roman"/>
                          <a:cs typeface="Times New Roman"/>
                        </a:rPr>
                        <a:t>Decade of test</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spcAft>
                          <a:spcPts val="0"/>
                        </a:spcAft>
                      </a:pPr>
                      <a:r>
                        <a:rPr lang="en-GB" sz="3200">
                          <a:latin typeface="Century Gothic" pitchFamily="34" charset="0"/>
                          <a:ea typeface="Times New Roman"/>
                          <a:cs typeface="Times New Roman"/>
                        </a:rPr>
                        <a:t>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960444">
                <a:tc>
                  <a:txBody>
                    <a:bodyPr/>
                    <a:lstStyle/>
                    <a:p>
                      <a:pPr algn="ctr">
                        <a:spcAft>
                          <a:spcPts val="0"/>
                        </a:spcAft>
                      </a:pPr>
                      <a:r>
                        <a:rPr lang="en-GB" sz="3200" dirty="0">
                          <a:latin typeface="Century Gothic" pitchFamily="34" charset="0"/>
                          <a:ea typeface="Times New Roman"/>
                          <a:cs typeface="Times New Roman"/>
                        </a:rPr>
                        <a:t>Nerve agents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a:latin typeface="Century Gothic" pitchFamily="34" charset="0"/>
                          <a:ea typeface="Times New Roman"/>
                          <a:cs typeface="Times New Roman"/>
                        </a:rPr>
                        <a:t>1940s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a:latin typeface="Century Gothic" pitchFamily="34" charset="0"/>
                          <a:ea typeface="Times New Roman"/>
                          <a:cs typeface="Times New Roman"/>
                        </a:rPr>
                        <a:t>1950s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a:latin typeface="Century Gothic" pitchFamily="34" charset="0"/>
                          <a:ea typeface="Times New Roman"/>
                          <a:cs typeface="Times New Roman"/>
                        </a:rPr>
                        <a:t>1960s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dirty="0">
                          <a:latin typeface="Century Gothic" pitchFamily="34" charset="0"/>
                          <a:ea typeface="Times New Roman"/>
                          <a:cs typeface="Times New Roman"/>
                        </a:rPr>
                        <a:t>1970s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dirty="0">
                          <a:latin typeface="Century Gothic" pitchFamily="34" charset="0"/>
                          <a:ea typeface="Times New Roman"/>
                          <a:cs typeface="Times New Roman"/>
                        </a:rPr>
                        <a:t>1980s</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dirty="0">
                          <a:latin typeface="Century Gothic" pitchFamily="34" charset="0"/>
                          <a:ea typeface="Times New Roman"/>
                          <a:cs typeface="Times New Roman"/>
                        </a:rPr>
                        <a:t>Total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960444">
                <a:tc>
                  <a:txBody>
                    <a:bodyPr/>
                    <a:lstStyle/>
                    <a:p>
                      <a:pPr>
                        <a:spcAft>
                          <a:spcPts val="0"/>
                        </a:spcAft>
                      </a:pPr>
                      <a:r>
                        <a:rPr lang="en-GB" sz="3200" b="1" dirty="0">
                          <a:latin typeface="Century Gothic" pitchFamily="34" charset="0"/>
                          <a:ea typeface="Times New Roman"/>
                          <a:cs typeface="Times New Roman"/>
                        </a:rPr>
                        <a:t>GB Sarin</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173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2,573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372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278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115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3,511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960444">
                <a:tc>
                  <a:txBody>
                    <a:bodyPr/>
                    <a:lstStyle/>
                    <a:p>
                      <a:pPr>
                        <a:spcAft>
                          <a:spcPts val="0"/>
                        </a:spcAft>
                      </a:pPr>
                      <a:r>
                        <a:rPr lang="en-GB" sz="3200">
                          <a:latin typeface="Century Gothic" pitchFamily="34" charset="0"/>
                          <a:ea typeface="Times New Roman"/>
                          <a:cs typeface="Times New Roman"/>
                        </a:rPr>
                        <a:t>GA Tabun</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197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201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398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960444">
                <a:tc>
                  <a:txBody>
                    <a:bodyPr/>
                    <a:lstStyle/>
                    <a:p>
                      <a:pPr>
                        <a:spcAft>
                          <a:spcPts val="0"/>
                        </a:spcAft>
                      </a:pPr>
                      <a:r>
                        <a:rPr lang="en-GB" sz="3200" dirty="0">
                          <a:latin typeface="Century Gothic" pitchFamily="34" charset="0"/>
                          <a:ea typeface="Times New Roman"/>
                          <a:cs typeface="Times New Roman"/>
                        </a:rPr>
                        <a:t>GD </a:t>
                      </a:r>
                      <a:r>
                        <a:rPr lang="en-GB" sz="3200" dirty="0" err="1">
                          <a:latin typeface="Century Gothic" pitchFamily="34" charset="0"/>
                          <a:ea typeface="Times New Roman"/>
                          <a:cs typeface="Times New Roman"/>
                        </a:rPr>
                        <a:t>Soman</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142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149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960444">
                <a:tc>
                  <a:txBody>
                    <a:bodyPr/>
                    <a:lstStyle/>
                    <a:p>
                      <a:pPr>
                        <a:spcAft>
                          <a:spcPts val="0"/>
                        </a:spcAft>
                      </a:pPr>
                      <a:r>
                        <a:rPr lang="en-GB" sz="3200" dirty="0">
                          <a:latin typeface="Century Gothic" pitchFamily="34" charset="0"/>
                          <a:ea typeface="Times New Roman"/>
                          <a:cs typeface="Times New Roman"/>
                        </a:rPr>
                        <a:t>GE</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960444">
                <a:tc>
                  <a:txBody>
                    <a:bodyPr/>
                    <a:lstStyle/>
                    <a:p>
                      <a:pPr>
                        <a:spcAft>
                          <a:spcPts val="0"/>
                        </a:spcAft>
                      </a:pPr>
                      <a:r>
                        <a:rPr lang="en-GB" sz="3200">
                          <a:latin typeface="Century Gothic" pitchFamily="34" charset="0"/>
                          <a:ea typeface="Times New Roman"/>
                          <a:cs typeface="Times New Roman"/>
                        </a:rPr>
                        <a:t>GF Cyclosarin</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83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84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167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960444">
                <a:tc>
                  <a:txBody>
                    <a:bodyPr/>
                    <a:lstStyle/>
                    <a:p>
                      <a:pPr>
                        <a:spcAft>
                          <a:spcPts val="0"/>
                        </a:spcAft>
                      </a:pPr>
                      <a:r>
                        <a:rPr lang="en-GB" sz="3200" dirty="0">
                          <a:latin typeface="Century Gothic" pitchFamily="34" charset="0"/>
                          <a:ea typeface="Times New Roman"/>
                          <a:cs typeface="Times New Roman"/>
                        </a:rPr>
                        <a:t>VX</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49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960444">
                <a:tc>
                  <a:txBody>
                    <a:bodyPr/>
                    <a:lstStyle/>
                    <a:p>
                      <a:pPr>
                        <a:spcAft>
                          <a:spcPts val="0"/>
                        </a:spcAft>
                      </a:pPr>
                      <a:r>
                        <a:rPr lang="en-GB" sz="3200" dirty="0">
                          <a:latin typeface="Century Gothic" pitchFamily="34" charset="0"/>
                          <a:ea typeface="Times New Roman"/>
                          <a:cs typeface="Times New Roman"/>
                        </a:rPr>
                        <a:t>Total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374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3,020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512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278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115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4,299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8" name="Table 27"/>
          <p:cNvGraphicFramePr>
            <a:graphicFrameLocks noGrp="1"/>
          </p:cNvGraphicFramePr>
          <p:nvPr/>
        </p:nvGraphicFramePr>
        <p:xfrm>
          <a:off x="15139988" y="19261124"/>
          <a:ext cx="14716230" cy="9464963"/>
        </p:xfrm>
        <a:graphic>
          <a:graphicData uri="http://schemas.openxmlformats.org/drawingml/2006/table">
            <a:tbl>
              <a:tblPr/>
              <a:tblGrid>
                <a:gridCol w="2643208"/>
                <a:gridCol w="2071702"/>
                <a:gridCol w="926148"/>
                <a:gridCol w="1475462"/>
                <a:gridCol w="1456042"/>
                <a:gridCol w="1571636"/>
                <a:gridCol w="928694"/>
                <a:gridCol w="1214446"/>
                <a:gridCol w="1143008"/>
                <a:gridCol w="1285884"/>
              </a:tblGrid>
              <a:tr h="902191">
                <a:tc rowSpan="2">
                  <a:txBody>
                    <a:bodyPr/>
                    <a:lstStyle/>
                    <a:p>
                      <a:pPr algn="ctr">
                        <a:spcAft>
                          <a:spcPts val="0"/>
                        </a:spcAft>
                      </a:pPr>
                      <a:r>
                        <a:rPr lang="en-GB" sz="3200" b="1" dirty="0">
                          <a:latin typeface="Century Gothic" pitchFamily="34" charset="0"/>
                          <a:ea typeface="Times New Roman"/>
                          <a:cs typeface="Times New Roman"/>
                        </a:rPr>
                        <a:t>Chemical category</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GB" sz="3200" b="1" dirty="0">
                          <a:latin typeface="Century Gothic" pitchFamily="34" charset="0"/>
                          <a:ea typeface="Times New Roman"/>
                          <a:cs typeface="Times New Roman"/>
                        </a:rPr>
                        <a:t>Total chemical  tests by group</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en-GB" sz="3200" b="1" dirty="0">
                          <a:latin typeface="Century Gothic" pitchFamily="34" charset="0"/>
                          <a:ea typeface="Times New Roman"/>
                          <a:cs typeface="Times New Roman"/>
                        </a:rPr>
                        <a:t>Exposure route</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791595">
                <a:tc vMerge="1">
                  <a:txBody>
                    <a:bodyPr/>
                    <a:lstStyle/>
                    <a:p>
                      <a:endParaRPr lang="en-GB"/>
                    </a:p>
                  </a:txBody>
                  <a:tcPr/>
                </a:tc>
                <a:tc vMerge="1">
                  <a:txBody>
                    <a:bodyPr/>
                    <a:lstStyle/>
                    <a:p>
                      <a:endParaRPr lang="en-GB"/>
                    </a:p>
                  </a:txBody>
                  <a:tcPr/>
                </a:tc>
                <a:tc gridSpan="2">
                  <a:txBody>
                    <a:bodyPr/>
                    <a:lstStyle/>
                    <a:p>
                      <a:pPr algn="ctr">
                        <a:spcAft>
                          <a:spcPts val="0"/>
                        </a:spcAft>
                      </a:pPr>
                      <a:r>
                        <a:rPr lang="en-GB" sz="3200" b="1" dirty="0">
                          <a:latin typeface="Century Gothic" pitchFamily="34" charset="0"/>
                          <a:ea typeface="Times New Roman"/>
                          <a:cs typeface="Times New Roman"/>
                        </a:rPr>
                        <a:t>Dermal</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gridSpan="2">
                  <a:txBody>
                    <a:bodyPr/>
                    <a:lstStyle/>
                    <a:p>
                      <a:pPr algn="ctr">
                        <a:spcAft>
                          <a:spcPts val="0"/>
                        </a:spcAft>
                      </a:pPr>
                      <a:r>
                        <a:rPr lang="en-GB" sz="3200" b="1">
                          <a:latin typeface="Century Gothic" pitchFamily="34" charset="0"/>
                          <a:ea typeface="Times New Roman"/>
                          <a:cs typeface="Times New Roman"/>
                        </a:rPr>
                        <a:t>Inhalation and other routes</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gridSpan="2">
                  <a:txBody>
                    <a:bodyPr/>
                    <a:lstStyle/>
                    <a:p>
                      <a:pPr algn="ctr">
                        <a:spcAft>
                          <a:spcPts val="0"/>
                        </a:spcAft>
                      </a:pPr>
                      <a:r>
                        <a:rPr lang="en-GB" sz="3200" b="1">
                          <a:latin typeface="Century Gothic" pitchFamily="34" charset="0"/>
                          <a:ea typeface="Times New Roman"/>
                          <a:cs typeface="Times New Roman"/>
                        </a:rPr>
                        <a:t>Ocular</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gridSpan="2">
                  <a:txBody>
                    <a:bodyPr/>
                    <a:lstStyle/>
                    <a:p>
                      <a:pPr algn="ctr">
                        <a:spcAft>
                          <a:spcPts val="0"/>
                        </a:spcAft>
                      </a:pPr>
                      <a:r>
                        <a:rPr lang="en-GB" sz="3200" b="1">
                          <a:latin typeface="Century Gothic" pitchFamily="34" charset="0"/>
                          <a:ea typeface="Times New Roman"/>
                          <a:cs typeface="Times New Roman"/>
                        </a:rPr>
                        <a:t>Not recorded</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r>
              <a:tr h="840219">
                <a:tc>
                  <a:txBody>
                    <a:bodyPr/>
                    <a:lstStyle/>
                    <a:p>
                      <a:pPr algn="ctr">
                        <a:spcAft>
                          <a:spcPts val="0"/>
                        </a:spcAft>
                      </a:pPr>
                      <a:r>
                        <a:rPr lang="en-GB" sz="3200" b="1">
                          <a:latin typeface="Century Gothic" pitchFamily="34" charset="0"/>
                          <a:ea typeface="Times New Roman"/>
                          <a:cs typeface="Times New Roman"/>
                        </a:rPr>
                        <a:t> </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n</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n</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dirty="0">
                          <a:latin typeface="Century Gothic" pitchFamily="34" charset="0"/>
                          <a:ea typeface="Times New Roman"/>
                          <a:cs typeface="Times New Roman"/>
                        </a:rPr>
                        <a:t>n</a:t>
                      </a:r>
                      <a:endParaRPr lang="en-GB" sz="3200" dirty="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n</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n</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3200" b="1">
                          <a:latin typeface="Century Gothic" pitchFamily="34" charset="0"/>
                          <a:ea typeface="Times New Roman"/>
                          <a:cs typeface="Times New Roman"/>
                        </a:rPr>
                        <a:t>%</a:t>
                      </a:r>
                      <a:endParaRPr lang="en-GB" sz="3200">
                        <a:latin typeface="Century Gothic" pitchFamily="34" charset="0"/>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0219">
                <a:tc>
                  <a:txBody>
                    <a:bodyPr/>
                    <a:lstStyle/>
                    <a:p>
                      <a:pPr>
                        <a:spcAft>
                          <a:spcPts val="0"/>
                        </a:spcAft>
                      </a:pPr>
                      <a:r>
                        <a:rPr lang="en-GB" sz="3200" b="1" dirty="0">
                          <a:latin typeface="Century Gothic" pitchFamily="34" charset="0"/>
                          <a:ea typeface="Times New Roman"/>
                          <a:cs typeface="Times New Roman"/>
                        </a:rPr>
                        <a:t>Sarin (GB)</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3,511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288</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8.2</a:t>
                      </a: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2,972</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84.6</a:t>
                      </a: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110</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3.1</a:t>
                      </a: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141</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GB" sz="3200" b="1" dirty="0">
                          <a:latin typeface="Century Gothic" pitchFamily="34" charset="0"/>
                          <a:ea typeface="Times New Roman"/>
                          <a:cs typeface="Times New Roman"/>
                        </a:rPr>
                        <a:t>4.0</a:t>
                      </a: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840219">
                <a:tc>
                  <a:txBody>
                    <a:bodyPr/>
                    <a:lstStyle/>
                    <a:p>
                      <a:pPr>
                        <a:spcAft>
                          <a:spcPts val="0"/>
                        </a:spcAft>
                      </a:pPr>
                      <a:r>
                        <a:rPr lang="en-GB" sz="3200">
                          <a:latin typeface="Century Gothic" pitchFamily="34" charset="0"/>
                          <a:ea typeface="Times New Roman"/>
                          <a:cs typeface="Times New Roman"/>
                        </a:rPr>
                        <a:t>Tabun (GA)</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398</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19</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4.8</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338</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84.9</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41</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10.3</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r>
              <a:tr h="889644">
                <a:tc>
                  <a:txBody>
                    <a:bodyPr/>
                    <a:lstStyle/>
                    <a:p>
                      <a:pPr>
                        <a:spcAft>
                          <a:spcPts val="0"/>
                        </a:spcAft>
                      </a:pPr>
                      <a:r>
                        <a:rPr lang="en-GB" sz="3200">
                          <a:latin typeface="Century Gothic" pitchFamily="34" charset="0"/>
                          <a:ea typeface="Times New Roman"/>
                          <a:cs typeface="Times New Roman"/>
                        </a:rPr>
                        <a:t>Soman (GD)</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149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51</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34.2</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91</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61.1</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7</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4.7</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r>
              <a:tr h="840219">
                <a:tc>
                  <a:txBody>
                    <a:bodyPr/>
                    <a:lstStyle/>
                    <a:p>
                      <a:pPr>
                        <a:spcAft>
                          <a:spcPts val="0"/>
                        </a:spcAft>
                      </a:pPr>
                      <a:r>
                        <a:rPr lang="en-GB" sz="3200">
                          <a:latin typeface="Century Gothic" pitchFamily="34" charset="0"/>
                          <a:ea typeface="Times New Roman"/>
                          <a:cs typeface="Times New Roman"/>
                        </a:rPr>
                        <a:t>GE</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25</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100.0</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r>
              <a:tr h="840219">
                <a:tc>
                  <a:txBody>
                    <a:bodyPr/>
                    <a:lstStyle/>
                    <a:p>
                      <a:pPr>
                        <a:spcAft>
                          <a:spcPts val="0"/>
                        </a:spcAft>
                      </a:pPr>
                      <a:r>
                        <a:rPr lang="en-GB" sz="3200">
                          <a:latin typeface="Century Gothic" pitchFamily="34" charset="0"/>
                          <a:ea typeface="Times New Roman"/>
                          <a:cs typeface="Times New Roman"/>
                        </a:rPr>
                        <a:t>GF</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167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33</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19.8</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110</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65.9</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dirty="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dirty="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en-GB" sz="3200">
                          <a:latin typeface="Century Gothic" pitchFamily="34" charset="0"/>
                          <a:ea typeface="Times New Roman"/>
                          <a:cs typeface="Times New Roman"/>
                        </a:rPr>
                        <a:t>24</a:t>
                      </a: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a:spcAft>
                          <a:spcPts val="0"/>
                        </a:spcAft>
                      </a:pPr>
                      <a:r>
                        <a:rPr lang="en-GB" sz="3200">
                          <a:latin typeface="Century Gothic" pitchFamily="34" charset="0"/>
                          <a:ea typeface="Times New Roman"/>
                          <a:cs typeface="Times New Roman"/>
                        </a:rPr>
                        <a:t>14.4</a:t>
                      </a: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r>
              <a:tr h="840219">
                <a:tc>
                  <a:txBody>
                    <a:bodyPr/>
                    <a:lstStyle/>
                    <a:p>
                      <a:pPr>
                        <a:spcAft>
                          <a:spcPts val="0"/>
                        </a:spcAft>
                      </a:pPr>
                      <a:r>
                        <a:rPr lang="en-GB" sz="3200">
                          <a:latin typeface="Century Gothic" pitchFamily="34" charset="0"/>
                          <a:ea typeface="Times New Roman"/>
                          <a:cs typeface="Times New Roman"/>
                        </a:rPr>
                        <a:t>VX</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49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16</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32.7</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33</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67.3</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0</a:t>
                      </a: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0.0</a:t>
                      </a: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840219">
                <a:tc>
                  <a:txBody>
                    <a:bodyPr/>
                    <a:lstStyle/>
                    <a:p>
                      <a:pPr>
                        <a:spcAft>
                          <a:spcPts val="0"/>
                        </a:spcAft>
                      </a:pPr>
                      <a:r>
                        <a:rPr lang="en-GB" sz="3200">
                          <a:latin typeface="Century Gothic" pitchFamily="34" charset="0"/>
                          <a:ea typeface="Times New Roman"/>
                          <a:cs typeface="Times New Roman"/>
                        </a:rPr>
                        <a:t>Total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4,299</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407</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9.5</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3,536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82.3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143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a:latin typeface="Century Gothic" pitchFamily="34" charset="0"/>
                          <a:ea typeface="Times New Roman"/>
                          <a:cs typeface="Times New Roman"/>
                        </a:rPr>
                        <a:t>3.3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213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GB" sz="3200" dirty="0">
                          <a:latin typeface="Century Gothic" pitchFamily="34" charset="0"/>
                          <a:ea typeface="Times New Roman"/>
                          <a:cs typeface="Times New Roman"/>
                        </a:rPr>
                        <a:t>5.0</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721</Words>
  <Application>Microsoft Office PowerPoint</Application>
  <PresentationFormat>Custom</PresentationFormat>
  <Paragraphs>268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Lancaster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keegan</dc:creator>
  <cp:lastModifiedBy>keegan</cp:lastModifiedBy>
  <cp:revision>31</cp:revision>
  <dcterms:created xsi:type="dcterms:W3CDTF">2009-08-06T16:22:59Z</dcterms:created>
  <dcterms:modified xsi:type="dcterms:W3CDTF">2009-08-17T13:45:07Z</dcterms:modified>
</cp:coreProperties>
</file>