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70" r:id="rId7"/>
    <p:sldId id="307" r:id="rId8"/>
    <p:sldId id="298" r:id="rId9"/>
    <p:sldId id="287" r:id="rId10"/>
    <p:sldId id="299" r:id="rId11"/>
    <p:sldId id="300" r:id="rId12"/>
    <p:sldId id="301" r:id="rId13"/>
    <p:sldId id="264" r:id="rId14"/>
    <p:sldId id="302" r:id="rId15"/>
    <p:sldId id="303" r:id="rId16"/>
    <p:sldId id="304" r:id="rId17"/>
    <p:sldId id="305" r:id="rId18"/>
    <p:sldId id="306" r:id="rId19"/>
    <p:sldId id="308" r:id="rId20"/>
    <p:sldId id="311" r:id="rId21"/>
    <p:sldId id="312" r:id="rId22"/>
    <p:sldId id="309" r:id="rId23"/>
    <p:sldId id="31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21862-857F-407B-B89C-E4F50015390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77A4B9-B138-4D23-8D03-DCB794123230}">
      <dgm:prSet/>
      <dgm:spPr/>
      <dgm:t>
        <a:bodyPr/>
        <a:lstStyle/>
        <a:p>
          <a:r>
            <a:rPr lang="it-IT" dirty="0" err="1"/>
            <a:t>WorkFlow</a:t>
          </a:r>
          <a:endParaRPr lang="en-US" dirty="0"/>
        </a:p>
      </dgm:t>
    </dgm:pt>
    <dgm:pt modelId="{3081F47B-CAED-4F73-B9DD-C8729EC0B225}" type="parTrans" cxnId="{FA016CD5-AB69-45C7-90C1-306E48B99D3D}">
      <dgm:prSet/>
      <dgm:spPr/>
      <dgm:t>
        <a:bodyPr/>
        <a:lstStyle/>
        <a:p>
          <a:endParaRPr lang="en-US"/>
        </a:p>
      </dgm:t>
    </dgm:pt>
    <dgm:pt modelId="{1DE91287-8CEE-4CC4-800D-BDD08670BE9A}" type="sibTrans" cxnId="{FA016CD5-AB69-45C7-90C1-306E48B99D3D}">
      <dgm:prSet/>
      <dgm:spPr/>
      <dgm:t>
        <a:bodyPr/>
        <a:lstStyle/>
        <a:p>
          <a:endParaRPr lang="en-US"/>
        </a:p>
      </dgm:t>
    </dgm:pt>
    <dgm:pt modelId="{7F39ECE2-91F3-43D2-8DBF-24F441C8DE55}">
      <dgm:prSet/>
      <dgm:spPr/>
      <dgm:t>
        <a:bodyPr/>
        <a:lstStyle/>
        <a:p>
          <a:r>
            <a:rPr lang="it-IT" dirty="0"/>
            <a:t>Analisi del Dataset</a:t>
          </a:r>
          <a:endParaRPr lang="en-US" dirty="0"/>
        </a:p>
      </dgm:t>
    </dgm:pt>
    <dgm:pt modelId="{4516C3D3-3224-45B5-BBB4-8675DC9DE516}" type="parTrans" cxnId="{597FF64C-7F6D-44B9-82F3-614B5EEF69DC}">
      <dgm:prSet/>
      <dgm:spPr/>
      <dgm:t>
        <a:bodyPr/>
        <a:lstStyle/>
        <a:p>
          <a:endParaRPr lang="en-US"/>
        </a:p>
      </dgm:t>
    </dgm:pt>
    <dgm:pt modelId="{953C7F70-D3D8-4DE7-83A2-EEA3275704B7}" type="sibTrans" cxnId="{597FF64C-7F6D-44B9-82F3-614B5EEF69DC}">
      <dgm:prSet/>
      <dgm:spPr/>
      <dgm:t>
        <a:bodyPr/>
        <a:lstStyle/>
        <a:p>
          <a:endParaRPr lang="en-US"/>
        </a:p>
      </dgm:t>
    </dgm:pt>
    <dgm:pt modelId="{9A0005B8-1151-4772-A44B-235690DBB2AF}">
      <dgm:prSet/>
      <dgm:spPr/>
      <dgm:t>
        <a:bodyPr/>
        <a:lstStyle/>
        <a:p>
          <a:r>
            <a:rPr lang="en-GB" dirty="0"/>
            <a:t>Preprocessing e Data Augmentation</a:t>
          </a:r>
          <a:endParaRPr lang="en-US" dirty="0"/>
        </a:p>
      </dgm:t>
    </dgm:pt>
    <dgm:pt modelId="{3A507B62-5F35-43F3-8572-B53823C38159}" type="parTrans" cxnId="{15B18043-8080-44F5-9700-53258D855B6D}">
      <dgm:prSet/>
      <dgm:spPr/>
      <dgm:t>
        <a:bodyPr/>
        <a:lstStyle/>
        <a:p>
          <a:endParaRPr lang="en-US"/>
        </a:p>
      </dgm:t>
    </dgm:pt>
    <dgm:pt modelId="{9D953EDF-8965-437B-93BF-73F44F513AE8}" type="sibTrans" cxnId="{15B18043-8080-44F5-9700-53258D855B6D}">
      <dgm:prSet/>
      <dgm:spPr/>
      <dgm:t>
        <a:bodyPr/>
        <a:lstStyle/>
        <a:p>
          <a:endParaRPr lang="en-US"/>
        </a:p>
      </dgm:t>
    </dgm:pt>
    <dgm:pt modelId="{75D3C837-5A86-44E8-9033-122FA3481174}">
      <dgm:prSet/>
      <dgm:spPr/>
      <dgm:t>
        <a:bodyPr/>
        <a:lstStyle/>
        <a:p>
          <a:r>
            <a:rPr lang="it-IT" dirty="0"/>
            <a:t>Scelte progettuali ed </a:t>
          </a:r>
          <a:r>
            <a:rPr lang="it-IT" dirty="0" err="1"/>
            <a:t>iperparametri</a:t>
          </a:r>
          <a:endParaRPr lang="it-IT" dirty="0"/>
        </a:p>
      </dgm:t>
    </dgm:pt>
    <dgm:pt modelId="{83BE1A91-1E74-4D02-ABCE-FF2FB921F150}" type="parTrans" cxnId="{7CADF82D-9D9E-4585-819A-E0C62891A801}">
      <dgm:prSet/>
      <dgm:spPr/>
      <dgm:t>
        <a:bodyPr/>
        <a:lstStyle/>
        <a:p>
          <a:endParaRPr lang="en-US"/>
        </a:p>
      </dgm:t>
    </dgm:pt>
    <dgm:pt modelId="{8E9ABB8A-FFF4-4327-8B8F-720431A56500}" type="sibTrans" cxnId="{7CADF82D-9D9E-4585-819A-E0C62891A801}">
      <dgm:prSet/>
      <dgm:spPr/>
      <dgm:t>
        <a:bodyPr/>
        <a:lstStyle/>
        <a:p>
          <a:endParaRPr lang="en-US"/>
        </a:p>
      </dgm:t>
    </dgm:pt>
    <dgm:pt modelId="{A8518C4C-DE2B-4191-B937-1C5AB68DC4B8}">
      <dgm:prSet/>
      <dgm:spPr/>
      <dgm:t>
        <a:bodyPr/>
        <a:lstStyle/>
        <a:p>
          <a:r>
            <a:rPr lang="it-IT" dirty="0"/>
            <a:t>Analisi Risultati e Possibili sviluppi</a:t>
          </a:r>
        </a:p>
      </dgm:t>
    </dgm:pt>
    <dgm:pt modelId="{96689BF8-AFB4-4904-94B5-D941F091E9EE}" type="parTrans" cxnId="{5ED4A05A-8D1D-4CE4-9922-919615800654}">
      <dgm:prSet/>
      <dgm:spPr/>
    </dgm:pt>
    <dgm:pt modelId="{913692CE-EEF4-4E03-B39B-5370C55F1E51}" type="sibTrans" cxnId="{5ED4A05A-8D1D-4CE4-9922-919615800654}">
      <dgm:prSet/>
      <dgm:spPr/>
    </dgm:pt>
    <dgm:pt modelId="{070FE4E6-E25F-4E45-A268-3871004CF7CD}" type="pres">
      <dgm:prSet presAssocID="{7E121862-857F-407B-B89C-E4F5001539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CBB23D-813A-4D71-BEA9-D34C4B7F3F29}" type="pres">
      <dgm:prSet presAssocID="{1A77A4B9-B138-4D23-8D03-DCB794123230}" presName="hierRoot1" presStyleCnt="0"/>
      <dgm:spPr/>
    </dgm:pt>
    <dgm:pt modelId="{5D10AABE-7D8A-4C9C-9121-02D3A2331008}" type="pres">
      <dgm:prSet presAssocID="{1A77A4B9-B138-4D23-8D03-DCB794123230}" presName="composite" presStyleCnt="0"/>
      <dgm:spPr/>
    </dgm:pt>
    <dgm:pt modelId="{362AA4E5-174C-4464-A2E4-053BCA0DBD84}" type="pres">
      <dgm:prSet presAssocID="{1A77A4B9-B138-4D23-8D03-DCB794123230}" presName="background" presStyleLbl="node0" presStyleIdx="0" presStyleCnt="1"/>
      <dgm:spPr/>
    </dgm:pt>
    <dgm:pt modelId="{EBA071E0-ABC4-4015-A9E9-4633F8B1045A}" type="pres">
      <dgm:prSet presAssocID="{1A77A4B9-B138-4D23-8D03-DCB794123230}" presName="text" presStyleLbl="fgAcc0" presStyleIdx="0" presStyleCnt="1">
        <dgm:presLayoutVars>
          <dgm:chPref val="3"/>
        </dgm:presLayoutVars>
      </dgm:prSet>
      <dgm:spPr/>
    </dgm:pt>
    <dgm:pt modelId="{1CF825AA-45EE-4E0B-9A1D-9A67BD6A4798}" type="pres">
      <dgm:prSet presAssocID="{1A77A4B9-B138-4D23-8D03-DCB794123230}" presName="hierChild2" presStyleCnt="0"/>
      <dgm:spPr/>
    </dgm:pt>
    <dgm:pt modelId="{31CAC688-2F1D-4D8F-AFF4-23E75FDB91A1}" type="pres">
      <dgm:prSet presAssocID="{4516C3D3-3224-45B5-BBB4-8675DC9DE516}" presName="Name10" presStyleLbl="parChTrans1D2" presStyleIdx="0" presStyleCnt="4"/>
      <dgm:spPr/>
    </dgm:pt>
    <dgm:pt modelId="{B5C899CD-C0A7-4E9A-9510-58B5CEB29718}" type="pres">
      <dgm:prSet presAssocID="{7F39ECE2-91F3-43D2-8DBF-24F441C8DE55}" presName="hierRoot2" presStyleCnt="0"/>
      <dgm:spPr/>
    </dgm:pt>
    <dgm:pt modelId="{96451637-298D-4BA3-B370-2B9AF55B2272}" type="pres">
      <dgm:prSet presAssocID="{7F39ECE2-91F3-43D2-8DBF-24F441C8DE55}" presName="composite2" presStyleCnt="0"/>
      <dgm:spPr/>
    </dgm:pt>
    <dgm:pt modelId="{535E76E4-79C3-4037-826B-EBE14E509E0E}" type="pres">
      <dgm:prSet presAssocID="{7F39ECE2-91F3-43D2-8DBF-24F441C8DE55}" presName="background2" presStyleLbl="node2" presStyleIdx="0" presStyleCnt="4"/>
      <dgm:spPr/>
    </dgm:pt>
    <dgm:pt modelId="{4E9F74EE-55C6-451A-8E0B-354B4542517B}" type="pres">
      <dgm:prSet presAssocID="{7F39ECE2-91F3-43D2-8DBF-24F441C8DE55}" presName="text2" presStyleLbl="fgAcc2" presStyleIdx="0" presStyleCnt="4">
        <dgm:presLayoutVars>
          <dgm:chPref val="3"/>
        </dgm:presLayoutVars>
      </dgm:prSet>
      <dgm:spPr/>
    </dgm:pt>
    <dgm:pt modelId="{41CEACA7-E248-4D55-A2F8-3B0511934D9F}" type="pres">
      <dgm:prSet presAssocID="{7F39ECE2-91F3-43D2-8DBF-24F441C8DE55}" presName="hierChild3" presStyleCnt="0"/>
      <dgm:spPr/>
    </dgm:pt>
    <dgm:pt modelId="{7F963F16-5777-40F6-830C-EECDE49C095D}" type="pres">
      <dgm:prSet presAssocID="{3A507B62-5F35-43F3-8572-B53823C38159}" presName="Name10" presStyleLbl="parChTrans1D2" presStyleIdx="1" presStyleCnt="4"/>
      <dgm:spPr/>
    </dgm:pt>
    <dgm:pt modelId="{86F529E8-6918-454B-AD9E-B14A1CADB3E5}" type="pres">
      <dgm:prSet presAssocID="{9A0005B8-1151-4772-A44B-235690DBB2AF}" presName="hierRoot2" presStyleCnt="0"/>
      <dgm:spPr/>
    </dgm:pt>
    <dgm:pt modelId="{C9FB8AA8-CAC5-4B9B-A615-9C1107F3DDAC}" type="pres">
      <dgm:prSet presAssocID="{9A0005B8-1151-4772-A44B-235690DBB2AF}" presName="composite2" presStyleCnt="0"/>
      <dgm:spPr/>
    </dgm:pt>
    <dgm:pt modelId="{6DAAE432-90DC-4032-ACF5-8D9964635C77}" type="pres">
      <dgm:prSet presAssocID="{9A0005B8-1151-4772-A44B-235690DBB2AF}" presName="background2" presStyleLbl="node2" presStyleIdx="1" presStyleCnt="4"/>
      <dgm:spPr/>
    </dgm:pt>
    <dgm:pt modelId="{EC44C7A7-702C-4271-AEDC-C095FB521FC1}" type="pres">
      <dgm:prSet presAssocID="{9A0005B8-1151-4772-A44B-235690DBB2AF}" presName="text2" presStyleLbl="fgAcc2" presStyleIdx="1" presStyleCnt="4">
        <dgm:presLayoutVars>
          <dgm:chPref val="3"/>
        </dgm:presLayoutVars>
      </dgm:prSet>
      <dgm:spPr/>
    </dgm:pt>
    <dgm:pt modelId="{533BD8A2-3149-4B07-BF10-E89C717BCC4B}" type="pres">
      <dgm:prSet presAssocID="{9A0005B8-1151-4772-A44B-235690DBB2AF}" presName="hierChild3" presStyleCnt="0"/>
      <dgm:spPr/>
    </dgm:pt>
    <dgm:pt modelId="{6C77803A-DDFA-48BD-9338-FA6FF7C5B0E9}" type="pres">
      <dgm:prSet presAssocID="{83BE1A91-1E74-4D02-ABCE-FF2FB921F150}" presName="Name10" presStyleLbl="parChTrans1D2" presStyleIdx="2" presStyleCnt="4"/>
      <dgm:spPr/>
    </dgm:pt>
    <dgm:pt modelId="{B4A9F844-21C2-4B7A-A990-4CD7B44EF650}" type="pres">
      <dgm:prSet presAssocID="{75D3C837-5A86-44E8-9033-122FA3481174}" presName="hierRoot2" presStyleCnt="0"/>
      <dgm:spPr/>
    </dgm:pt>
    <dgm:pt modelId="{41E65D0F-EEF0-4011-AAB7-CDF5CEA61F1F}" type="pres">
      <dgm:prSet presAssocID="{75D3C837-5A86-44E8-9033-122FA3481174}" presName="composite2" presStyleCnt="0"/>
      <dgm:spPr/>
    </dgm:pt>
    <dgm:pt modelId="{F458F019-4EA4-40B7-A606-A468C17462C8}" type="pres">
      <dgm:prSet presAssocID="{75D3C837-5A86-44E8-9033-122FA3481174}" presName="background2" presStyleLbl="node2" presStyleIdx="2" presStyleCnt="4"/>
      <dgm:spPr/>
    </dgm:pt>
    <dgm:pt modelId="{9DE392E9-B214-46E7-B22F-6FF538DD98AC}" type="pres">
      <dgm:prSet presAssocID="{75D3C837-5A86-44E8-9033-122FA3481174}" presName="text2" presStyleLbl="fgAcc2" presStyleIdx="2" presStyleCnt="4">
        <dgm:presLayoutVars>
          <dgm:chPref val="3"/>
        </dgm:presLayoutVars>
      </dgm:prSet>
      <dgm:spPr/>
    </dgm:pt>
    <dgm:pt modelId="{FE5057C1-83D6-4214-8455-79A9FCAAB061}" type="pres">
      <dgm:prSet presAssocID="{75D3C837-5A86-44E8-9033-122FA3481174}" presName="hierChild3" presStyleCnt="0"/>
      <dgm:spPr/>
    </dgm:pt>
    <dgm:pt modelId="{4BB5D028-80B1-43FE-BF57-C2F536CCD84A}" type="pres">
      <dgm:prSet presAssocID="{96689BF8-AFB4-4904-94B5-D941F091E9EE}" presName="Name10" presStyleLbl="parChTrans1D2" presStyleIdx="3" presStyleCnt="4"/>
      <dgm:spPr/>
    </dgm:pt>
    <dgm:pt modelId="{05A3029E-BFDA-4308-A50F-59C8409A47FA}" type="pres">
      <dgm:prSet presAssocID="{A8518C4C-DE2B-4191-B937-1C5AB68DC4B8}" presName="hierRoot2" presStyleCnt="0"/>
      <dgm:spPr/>
    </dgm:pt>
    <dgm:pt modelId="{324E69CC-7C83-442D-96A7-337DA133E6BF}" type="pres">
      <dgm:prSet presAssocID="{A8518C4C-DE2B-4191-B937-1C5AB68DC4B8}" presName="composite2" presStyleCnt="0"/>
      <dgm:spPr/>
    </dgm:pt>
    <dgm:pt modelId="{CEAB5AD3-028F-4E85-B77D-BD130A67DAAC}" type="pres">
      <dgm:prSet presAssocID="{A8518C4C-DE2B-4191-B937-1C5AB68DC4B8}" presName="background2" presStyleLbl="node2" presStyleIdx="3" presStyleCnt="4"/>
      <dgm:spPr/>
    </dgm:pt>
    <dgm:pt modelId="{95147790-138B-411B-9A10-51A0AEA79C98}" type="pres">
      <dgm:prSet presAssocID="{A8518C4C-DE2B-4191-B937-1C5AB68DC4B8}" presName="text2" presStyleLbl="fgAcc2" presStyleIdx="3" presStyleCnt="4">
        <dgm:presLayoutVars>
          <dgm:chPref val="3"/>
        </dgm:presLayoutVars>
      </dgm:prSet>
      <dgm:spPr/>
    </dgm:pt>
    <dgm:pt modelId="{D5AAD616-57A3-4C94-A3D5-C6680D234EC7}" type="pres">
      <dgm:prSet presAssocID="{A8518C4C-DE2B-4191-B937-1C5AB68DC4B8}" presName="hierChild3" presStyleCnt="0"/>
      <dgm:spPr/>
    </dgm:pt>
  </dgm:ptLst>
  <dgm:cxnLst>
    <dgm:cxn modelId="{0B50BA0D-C0BF-4DE0-B2B3-6EE205B9FA06}" type="presOf" srcId="{4516C3D3-3224-45B5-BBB4-8675DC9DE516}" destId="{31CAC688-2F1D-4D8F-AFF4-23E75FDB91A1}" srcOrd="0" destOrd="0" presId="urn:microsoft.com/office/officeart/2005/8/layout/hierarchy1"/>
    <dgm:cxn modelId="{1DDC0E19-C9CC-4144-8CBF-6DA5903A00CF}" type="presOf" srcId="{A8518C4C-DE2B-4191-B937-1C5AB68DC4B8}" destId="{95147790-138B-411B-9A10-51A0AEA79C98}" srcOrd="0" destOrd="0" presId="urn:microsoft.com/office/officeart/2005/8/layout/hierarchy1"/>
    <dgm:cxn modelId="{8071CA1B-9574-4BDD-B25B-3E1645AF9DB3}" type="presOf" srcId="{83BE1A91-1E74-4D02-ABCE-FF2FB921F150}" destId="{6C77803A-DDFA-48BD-9338-FA6FF7C5B0E9}" srcOrd="0" destOrd="0" presId="urn:microsoft.com/office/officeart/2005/8/layout/hierarchy1"/>
    <dgm:cxn modelId="{EB84721E-046B-4E00-9A00-E650E925DD5D}" type="presOf" srcId="{9A0005B8-1151-4772-A44B-235690DBB2AF}" destId="{EC44C7A7-702C-4271-AEDC-C095FB521FC1}" srcOrd="0" destOrd="0" presId="urn:microsoft.com/office/officeart/2005/8/layout/hierarchy1"/>
    <dgm:cxn modelId="{397D582B-5B97-4E05-B607-4FAB45F4D6B3}" type="presOf" srcId="{96689BF8-AFB4-4904-94B5-D941F091E9EE}" destId="{4BB5D028-80B1-43FE-BF57-C2F536CCD84A}" srcOrd="0" destOrd="0" presId="urn:microsoft.com/office/officeart/2005/8/layout/hierarchy1"/>
    <dgm:cxn modelId="{7CADF82D-9D9E-4585-819A-E0C62891A801}" srcId="{1A77A4B9-B138-4D23-8D03-DCB794123230}" destId="{75D3C837-5A86-44E8-9033-122FA3481174}" srcOrd="2" destOrd="0" parTransId="{83BE1A91-1E74-4D02-ABCE-FF2FB921F150}" sibTransId="{8E9ABB8A-FFF4-4327-8B8F-720431A56500}"/>
    <dgm:cxn modelId="{15B18043-8080-44F5-9700-53258D855B6D}" srcId="{1A77A4B9-B138-4D23-8D03-DCB794123230}" destId="{9A0005B8-1151-4772-A44B-235690DBB2AF}" srcOrd="1" destOrd="0" parTransId="{3A507B62-5F35-43F3-8572-B53823C38159}" sibTransId="{9D953EDF-8965-437B-93BF-73F44F513AE8}"/>
    <dgm:cxn modelId="{597FF64C-7F6D-44B9-82F3-614B5EEF69DC}" srcId="{1A77A4B9-B138-4D23-8D03-DCB794123230}" destId="{7F39ECE2-91F3-43D2-8DBF-24F441C8DE55}" srcOrd="0" destOrd="0" parTransId="{4516C3D3-3224-45B5-BBB4-8675DC9DE516}" sibTransId="{953C7F70-D3D8-4DE7-83A2-EEA3275704B7}"/>
    <dgm:cxn modelId="{99D9BF59-663B-4B4F-BCE3-9F5026A6DC21}" type="presOf" srcId="{7E121862-857F-407B-B89C-E4F50015390B}" destId="{070FE4E6-E25F-4E45-A268-3871004CF7CD}" srcOrd="0" destOrd="0" presId="urn:microsoft.com/office/officeart/2005/8/layout/hierarchy1"/>
    <dgm:cxn modelId="{5ED4A05A-8D1D-4CE4-9922-919615800654}" srcId="{1A77A4B9-B138-4D23-8D03-DCB794123230}" destId="{A8518C4C-DE2B-4191-B937-1C5AB68DC4B8}" srcOrd="3" destOrd="0" parTransId="{96689BF8-AFB4-4904-94B5-D941F091E9EE}" sibTransId="{913692CE-EEF4-4E03-B39B-5370C55F1E51}"/>
    <dgm:cxn modelId="{10C509A9-E291-49FB-9216-63FB07010CD6}" type="presOf" srcId="{75D3C837-5A86-44E8-9033-122FA3481174}" destId="{9DE392E9-B214-46E7-B22F-6FF538DD98AC}" srcOrd="0" destOrd="0" presId="urn:microsoft.com/office/officeart/2005/8/layout/hierarchy1"/>
    <dgm:cxn modelId="{563D72BB-6EA2-4900-B8DA-23E22CD003B0}" type="presOf" srcId="{7F39ECE2-91F3-43D2-8DBF-24F441C8DE55}" destId="{4E9F74EE-55C6-451A-8E0B-354B4542517B}" srcOrd="0" destOrd="0" presId="urn:microsoft.com/office/officeart/2005/8/layout/hierarchy1"/>
    <dgm:cxn modelId="{FA83BABE-AE73-4204-B5F3-DC955AF3DAEB}" type="presOf" srcId="{3A507B62-5F35-43F3-8572-B53823C38159}" destId="{7F963F16-5777-40F6-830C-EECDE49C095D}" srcOrd="0" destOrd="0" presId="urn:microsoft.com/office/officeart/2005/8/layout/hierarchy1"/>
    <dgm:cxn modelId="{FA016CD5-AB69-45C7-90C1-306E48B99D3D}" srcId="{7E121862-857F-407B-B89C-E4F50015390B}" destId="{1A77A4B9-B138-4D23-8D03-DCB794123230}" srcOrd="0" destOrd="0" parTransId="{3081F47B-CAED-4F73-B9DD-C8729EC0B225}" sibTransId="{1DE91287-8CEE-4CC4-800D-BDD08670BE9A}"/>
    <dgm:cxn modelId="{A0C59CD6-3F71-4FEF-889E-877C25EBE7A9}" type="presOf" srcId="{1A77A4B9-B138-4D23-8D03-DCB794123230}" destId="{EBA071E0-ABC4-4015-A9E9-4633F8B1045A}" srcOrd="0" destOrd="0" presId="urn:microsoft.com/office/officeart/2005/8/layout/hierarchy1"/>
    <dgm:cxn modelId="{59EB56B5-3755-43C1-BD92-94AD9E205106}" type="presParOf" srcId="{070FE4E6-E25F-4E45-A268-3871004CF7CD}" destId="{16CBB23D-813A-4D71-BEA9-D34C4B7F3F29}" srcOrd="0" destOrd="0" presId="urn:microsoft.com/office/officeart/2005/8/layout/hierarchy1"/>
    <dgm:cxn modelId="{79C844F9-E3D5-4E4A-9A9F-C901EC4B2571}" type="presParOf" srcId="{16CBB23D-813A-4D71-BEA9-D34C4B7F3F29}" destId="{5D10AABE-7D8A-4C9C-9121-02D3A2331008}" srcOrd="0" destOrd="0" presId="urn:microsoft.com/office/officeart/2005/8/layout/hierarchy1"/>
    <dgm:cxn modelId="{5714C176-40FD-4DC4-8635-28E7F6E465F9}" type="presParOf" srcId="{5D10AABE-7D8A-4C9C-9121-02D3A2331008}" destId="{362AA4E5-174C-4464-A2E4-053BCA0DBD84}" srcOrd="0" destOrd="0" presId="urn:microsoft.com/office/officeart/2005/8/layout/hierarchy1"/>
    <dgm:cxn modelId="{76482BDF-9F4E-45C7-BB0C-AB51E26D72B7}" type="presParOf" srcId="{5D10AABE-7D8A-4C9C-9121-02D3A2331008}" destId="{EBA071E0-ABC4-4015-A9E9-4633F8B1045A}" srcOrd="1" destOrd="0" presId="urn:microsoft.com/office/officeart/2005/8/layout/hierarchy1"/>
    <dgm:cxn modelId="{52205256-5BC8-43F9-AB6E-9C54192812A4}" type="presParOf" srcId="{16CBB23D-813A-4D71-BEA9-D34C4B7F3F29}" destId="{1CF825AA-45EE-4E0B-9A1D-9A67BD6A4798}" srcOrd="1" destOrd="0" presId="urn:microsoft.com/office/officeart/2005/8/layout/hierarchy1"/>
    <dgm:cxn modelId="{EEEFCD52-5B59-41CA-8099-51555BAF5FB0}" type="presParOf" srcId="{1CF825AA-45EE-4E0B-9A1D-9A67BD6A4798}" destId="{31CAC688-2F1D-4D8F-AFF4-23E75FDB91A1}" srcOrd="0" destOrd="0" presId="urn:microsoft.com/office/officeart/2005/8/layout/hierarchy1"/>
    <dgm:cxn modelId="{C760A996-3BFB-4C53-877B-4EB31E452DB4}" type="presParOf" srcId="{1CF825AA-45EE-4E0B-9A1D-9A67BD6A4798}" destId="{B5C899CD-C0A7-4E9A-9510-58B5CEB29718}" srcOrd="1" destOrd="0" presId="urn:microsoft.com/office/officeart/2005/8/layout/hierarchy1"/>
    <dgm:cxn modelId="{C3BED00D-2199-49FA-A964-1E799BDC6462}" type="presParOf" srcId="{B5C899CD-C0A7-4E9A-9510-58B5CEB29718}" destId="{96451637-298D-4BA3-B370-2B9AF55B2272}" srcOrd="0" destOrd="0" presId="urn:microsoft.com/office/officeart/2005/8/layout/hierarchy1"/>
    <dgm:cxn modelId="{E29D40D8-8E2D-48F0-A485-CA8AB2FB18C6}" type="presParOf" srcId="{96451637-298D-4BA3-B370-2B9AF55B2272}" destId="{535E76E4-79C3-4037-826B-EBE14E509E0E}" srcOrd="0" destOrd="0" presId="urn:microsoft.com/office/officeart/2005/8/layout/hierarchy1"/>
    <dgm:cxn modelId="{B7510360-2562-4879-9CAF-2D60E39C8339}" type="presParOf" srcId="{96451637-298D-4BA3-B370-2B9AF55B2272}" destId="{4E9F74EE-55C6-451A-8E0B-354B4542517B}" srcOrd="1" destOrd="0" presId="urn:microsoft.com/office/officeart/2005/8/layout/hierarchy1"/>
    <dgm:cxn modelId="{4CE580EB-3E05-478F-BDFF-9BF4B4F0EC83}" type="presParOf" srcId="{B5C899CD-C0A7-4E9A-9510-58B5CEB29718}" destId="{41CEACA7-E248-4D55-A2F8-3B0511934D9F}" srcOrd="1" destOrd="0" presId="urn:microsoft.com/office/officeart/2005/8/layout/hierarchy1"/>
    <dgm:cxn modelId="{CB75580E-254B-405D-A11C-63254FED4F99}" type="presParOf" srcId="{1CF825AA-45EE-4E0B-9A1D-9A67BD6A4798}" destId="{7F963F16-5777-40F6-830C-EECDE49C095D}" srcOrd="2" destOrd="0" presId="urn:microsoft.com/office/officeart/2005/8/layout/hierarchy1"/>
    <dgm:cxn modelId="{5701E487-1CCA-4DE8-A9CA-885E83141028}" type="presParOf" srcId="{1CF825AA-45EE-4E0B-9A1D-9A67BD6A4798}" destId="{86F529E8-6918-454B-AD9E-B14A1CADB3E5}" srcOrd="3" destOrd="0" presId="urn:microsoft.com/office/officeart/2005/8/layout/hierarchy1"/>
    <dgm:cxn modelId="{9E58251E-21D6-4CD5-94CA-18C1D2D789C7}" type="presParOf" srcId="{86F529E8-6918-454B-AD9E-B14A1CADB3E5}" destId="{C9FB8AA8-CAC5-4B9B-A615-9C1107F3DDAC}" srcOrd="0" destOrd="0" presId="urn:microsoft.com/office/officeart/2005/8/layout/hierarchy1"/>
    <dgm:cxn modelId="{1D64C8AA-0681-4AA0-8C2A-B2BDC9CAAFEF}" type="presParOf" srcId="{C9FB8AA8-CAC5-4B9B-A615-9C1107F3DDAC}" destId="{6DAAE432-90DC-4032-ACF5-8D9964635C77}" srcOrd="0" destOrd="0" presId="urn:microsoft.com/office/officeart/2005/8/layout/hierarchy1"/>
    <dgm:cxn modelId="{DE4E008A-8F4B-406B-9D56-EFDA8D48F339}" type="presParOf" srcId="{C9FB8AA8-CAC5-4B9B-A615-9C1107F3DDAC}" destId="{EC44C7A7-702C-4271-AEDC-C095FB521FC1}" srcOrd="1" destOrd="0" presId="urn:microsoft.com/office/officeart/2005/8/layout/hierarchy1"/>
    <dgm:cxn modelId="{4F651E9F-B01A-4510-AA9D-EC5F9C499D60}" type="presParOf" srcId="{86F529E8-6918-454B-AD9E-B14A1CADB3E5}" destId="{533BD8A2-3149-4B07-BF10-E89C717BCC4B}" srcOrd="1" destOrd="0" presId="urn:microsoft.com/office/officeart/2005/8/layout/hierarchy1"/>
    <dgm:cxn modelId="{52B2704F-E0AF-4357-829B-F19664CE6812}" type="presParOf" srcId="{1CF825AA-45EE-4E0B-9A1D-9A67BD6A4798}" destId="{6C77803A-DDFA-48BD-9338-FA6FF7C5B0E9}" srcOrd="4" destOrd="0" presId="urn:microsoft.com/office/officeart/2005/8/layout/hierarchy1"/>
    <dgm:cxn modelId="{A93E0825-6A12-41FB-941C-9B2897B38FC5}" type="presParOf" srcId="{1CF825AA-45EE-4E0B-9A1D-9A67BD6A4798}" destId="{B4A9F844-21C2-4B7A-A990-4CD7B44EF650}" srcOrd="5" destOrd="0" presId="urn:microsoft.com/office/officeart/2005/8/layout/hierarchy1"/>
    <dgm:cxn modelId="{C7976A8A-E451-40B6-B2DC-720827DD7F19}" type="presParOf" srcId="{B4A9F844-21C2-4B7A-A990-4CD7B44EF650}" destId="{41E65D0F-EEF0-4011-AAB7-CDF5CEA61F1F}" srcOrd="0" destOrd="0" presId="urn:microsoft.com/office/officeart/2005/8/layout/hierarchy1"/>
    <dgm:cxn modelId="{3AF3A5CF-84F0-49B7-8454-AF0B95E3C110}" type="presParOf" srcId="{41E65D0F-EEF0-4011-AAB7-CDF5CEA61F1F}" destId="{F458F019-4EA4-40B7-A606-A468C17462C8}" srcOrd="0" destOrd="0" presId="urn:microsoft.com/office/officeart/2005/8/layout/hierarchy1"/>
    <dgm:cxn modelId="{CB6C4442-8713-498B-836D-6C33A33B684F}" type="presParOf" srcId="{41E65D0F-EEF0-4011-AAB7-CDF5CEA61F1F}" destId="{9DE392E9-B214-46E7-B22F-6FF538DD98AC}" srcOrd="1" destOrd="0" presId="urn:microsoft.com/office/officeart/2005/8/layout/hierarchy1"/>
    <dgm:cxn modelId="{8075E9FB-342D-476F-94EC-E3003F9C3123}" type="presParOf" srcId="{B4A9F844-21C2-4B7A-A990-4CD7B44EF650}" destId="{FE5057C1-83D6-4214-8455-79A9FCAAB061}" srcOrd="1" destOrd="0" presId="urn:microsoft.com/office/officeart/2005/8/layout/hierarchy1"/>
    <dgm:cxn modelId="{9AFC83E7-9123-48A5-B327-5C7FC9E2A5A7}" type="presParOf" srcId="{1CF825AA-45EE-4E0B-9A1D-9A67BD6A4798}" destId="{4BB5D028-80B1-43FE-BF57-C2F536CCD84A}" srcOrd="6" destOrd="0" presId="urn:microsoft.com/office/officeart/2005/8/layout/hierarchy1"/>
    <dgm:cxn modelId="{E325DAEA-9520-414B-A23D-7EA2E67F580F}" type="presParOf" srcId="{1CF825AA-45EE-4E0B-9A1D-9A67BD6A4798}" destId="{05A3029E-BFDA-4308-A50F-59C8409A47FA}" srcOrd="7" destOrd="0" presId="urn:microsoft.com/office/officeart/2005/8/layout/hierarchy1"/>
    <dgm:cxn modelId="{F9A7A709-44E6-4E0E-8CF3-5A8B69EC6FB8}" type="presParOf" srcId="{05A3029E-BFDA-4308-A50F-59C8409A47FA}" destId="{324E69CC-7C83-442D-96A7-337DA133E6BF}" srcOrd="0" destOrd="0" presId="urn:microsoft.com/office/officeart/2005/8/layout/hierarchy1"/>
    <dgm:cxn modelId="{A21806FE-49F5-43B1-A517-6096546E7C13}" type="presParOf" srcId="{324E69CC-7C83-442D-96A7-337DA133E6BF}" destId="{CEAB5AD3-028F-4E85-B77D-BD130A67DAAC}" srcOrd="0" destOrd="0" presId="urn:microsoft.com/office/officeart/2005/8/layout/hierarchy1"/>
    <dgm:cxn modelId="{A3A50542-8142-4334-AEA4-601801A0A922}" type="presParOf" srcId="{324E69CC-7C83-442D-96A7-337DA133E6BF}" destId="{95147790-138B-411B-9A10-51A0AEA79C98}" srcOrd="1" destOrd="0" presId="urn:microsoft.com/office/officeart/2005/8/layout/hierarchy1"/>
    <dgm:cxn modelId="{375C74E1-C30C-47A6-87DD-B174C5348518}" type="presParOf" srcId="{05A3029E-BFDA-4308-A50F-59C8409A47FA}" destId="{D5AAD616-57A3-4C94-A3D5-C6680D234EC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5D028-80B1-43FE-BF57-C2F536CCD84A}">
      <dsp:nvSpPr>
        <dsp:cNvPr id="0" name=""/>
        <dsp:cNvSpPr/>
      </dsp:nvSpPr>
      <dsp:spPr>
        <a:xfrm>
          <a:off x="4912310" y="1476036"/>
          <a:ext cx="3857357" cy="611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003"/>
              </a:lnTo>
              <a:lnTo>
                <a:pt x="3857357" y="417003"/>
              </a:lnTo>
              <a:lnTo>
                <a:pt x="3857357" y="61191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7803A-DDFA-48BD-9338-FA6FF7C5B0E9}">
      <dsp:nvSpPr>
        <dsp:cNvPr id="0" name=""/>
        <dsp:cNvSpPr/>
      </dsp:nvSpPr>
      <dsp:spPr>
        <a:xfrm>
          <a:off x="4912310" y="1476036"/>
          <a:ext cx="1285785" cy="611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003"/>
              </a:lnTo>
              <a:lnTo>
                <a:pt x="1285785" y="417003"/>
              </a:lnTo>
              <a:lnTo>
                <a:pt x="1285785" y="61191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63F16-5777-40F6-830C-EECDE49C095D}">
      <dsp:nvSpPr>
        <dsp:cNvPr id="0" name=""/>
        <dsp:cNvSpPr/>
      </dsp:nvSpPr>
      <dsp:spPr>
        <a:xfrm>
          <a:off x="3626524" y="1476036"/>
          <a:ext cx="1285785" cy="611917"/>
        </a:xfrm>
        <a:custGeom>
          <a:avLst/>
          <a:gdLst/>
          <a:ahLst/>
          <a:cxnLst/>
          <a:rect l="0" t="0" r="0" b="0"/>
          <a:pathLst>
            <a:path>
              <a:moveTo>
                <a:pt x="1285785" y="0"/>
              </a:moveTo>
              <a:lnTo>
                <a:pt x="1285785" y="417003"/>
              </a:lnTo>
              <a:lnTo>
                <a:pt x="0" y="417003"/>
              </a:lnTo>
              <a:lnTo>
                <a:pt x="0" y="61191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AC688-2F1D-4D8F-AFF4-23E75FDB91A1}">
      <dsp:nvSpPr>
        <dsp:cNvPr id="0" name=""/>
        <dsp:cNvSpPr/>
      </dsp:nvSpPr>
      <dsp:spPr>
        <a:xfrm>
          <a:off x="1054953" y="1476036"/>
          <a:ext cx="3857357" cy="611917"/>
        </a:xfrm>
        <a:custGeom>
          <a:avLst/>
          <a:gdLst/>
          <a:ahLst/>
          <a:cxnLst/>
          <a:rect l="0" t="0" r="0" b="0"/>
          <a:pathLst>
            <a:path>
              <a:moveTo>
                <a:pt x="3857357" y="0"/>
              </a:moveTo>
              <a:lnTo>
                <a:pt x="3857357" y="417003"/>
              </a:lnTo>
              <a:lnTo>
                <a:pt x="0" y="417003"/>
              </a:lnTo>
              <a:lnTo>
                <a:pt x="0" y="61191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AA4E5-174C-4464-A2E4-053BCA0DBD84}">
      <dsp:nvSpPr>
        <dsp:cNvPr id="0" name=""/>
        <dsp:cNvSpPr/>
      </dsp:nvSpPr>
      <dsp:spPr>
        <a:xfrm>
          <a:off x="3860303" y="139988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071E0-ABC4-4015-A9E9-4633F8B1045A}">
      <dsp:nvSpPr>
        <dsp:cNvPr id="0" name=""/>
        <dsp:cNvSpPr/>
      </dsp:nvSpPr>
      <dsp:spPr>
        <a:xfrm>
          <a:off x="4094083" y="362078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 err="1"/>
            <a:t>WorkFlow</a:t>
          </a:r>
          <a:endParaRPr lang="en-US" sz="2300" kern="1200" dirty="0"/>
        </a:p>
      </dsp:txBody>
      <dsp:txXfrm>
        <a:off x="4133215" y="401210"/>
        <a:ext cx="2025748" cy="1257784"/>
      </dsp:txXfrm>
    </dsp:sp>
    <dsp:sp modelId="{535E76E4-79C3-4037-826B-EBE14E509E0E}">
      <dsp:nvSpPr>
        <dsp:cNvPr id="0" name=""/>
        <dsp:cNvSpPr/>
      </dsp:nvSpPr>
      <dsp:spPr>
        <a:xfrm>
          <a:off x="2946" y="2087953"/>
          <a:ext cx="2104012" cy="13360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F74EE-55C6-451A-8E0B-354B4542517B}">
      <dsp:nvSpPr>
        <dsp:cNvPr id="0" name=""/>
        <dsp:cNvSpPr/>
      </dsp:nvSpPr>
      <dsp:spPr>
        <a:xfrm>
          <a:off x="236726" y="23100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Analisi del Dataset</a:t>
          </a:r>
          <a:endParaRPr lang="en-US" sz="2300" kern="1200" dirty="0"/>
        </a:p>
      </dsp:txBody>
      <dsp:txXfrm>
        <a:off x="275858" y="2349175"/>
        <a:ext cx="2025748" cy="1257784"/>
      </dsp:txXfrm>
    </dsp:sp>
    <dsp:sp modelId="{6DAAE432-90DC-4032-ACF5-8D9964635C77}">
      <dsp:nvSpPr>
        <dsp:cNvPr id="0" name=""/>
        <dsp:cNvSpPr/>
      </dsp:nvSpPr>
      <dsp:spPr>
        <a:xfrm>
          <a:off x="2574518" y="2087953"/>
          <a:ext cx="2104012" cy="13360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4C7A7-702C-4271-AEDC-C095FB521FC1}">
      <dsp:nvSpPr>
        <dsp:cNvPr id="0" name=""/>
        <dsp:cNvSpPr/>
      </dsp:nvSpPr>
      <dsp:spPr>
        <a:xfrm>
          <a:off x="2808297" y="23100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Preprocessing e Data Augmentation</a:t>
          </a:r>
          <a:endParaRPr lang="en-US" sz="2300" kern="1200" dirty="0"/>
        </a:p>
      </dsp:txBody>
      <dsp:txXfrm>
        <a:off x="2847429" y="2349175"/>
        <a:ext cx="2025748" cy="1257784"/>
      </dsp:txXfrm>
    </dsp:sp>
    <dsp:sp modelId="{F458F019-4EA4-40B7-A606-A468C17462C8}">
      <dsp:nvSpPr>
        <dsp:cNvPr id="0" name=""/>
        <dsp:cNvSpPr/>
      </dsp:nvSpPr>
      <dsp:spPr>
        <a:xfrm>
          <a:off x="5146089" y="2087953"/>
          <a:ext cx="2104012" cy="13360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392E9-B214-46E7-B22F-6FF538DD98AC}">
      <dsp:nvSpPr>
        <dsp:cNvPr id="0" name=""/>
        <dsp:cNvSpPr/>
      </dsp:nvSpPr>
      <dsp:spPr>
        <a:xfrm>
          <a:off x="5379868" y="23100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Scelte progettuali ed </a:t>
          </a:r>
          <a:r>
            <a:rPr lang="it-IT" sz="2300" kern="1200" dirty="0" err="1"/>
            <a:t>iperparametri</a:t>
          </a:r>
          <a:endParaRPr lang="it-IT" sz="2300" kern="1200" dirty="0"/>
        </a:p>
      </dsp:txBody>
      <dsp:txXfrm>
        <a:off x="5419000" y="2349175"/>
        <a:ext cx="2025748" cy="1257784"/>
      </dsp:txXfrm>
    </dsp:sp>
    <dsp:sp modelId="{CEAB5AD3-028F-4E85-B77D-BD130A67DAAC}">
      <dsp:nvSpPr>
        <dsp:cNvPr id="0" name=""/>
        <dsp:cNvSpPr/>
      </dsp:nvSpPr>
      <dsp:spPr>
        <a:xfrm>
          <a:off x="7717661" y="2087953"/>
          <a:ext cx="2104012" cy="13360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47790-138B-411B-9A10-51A0AEA79C98}">
      <dsp:nvSpPr>
        <dsp:cNvPr id="0" name=""/>
        <dsp:cNvSpPr/>
      </dsp:nvSpPr>
      <dsp:spPr>
        <a:xfrm>
          <a:off x="7951440" y="23100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Analisi Risultati e Possibili sviluppi</a:t>
          </a:r>
        </a:p>
      </dsp:txBody>
      <dsp:txXfrm>
        <a:off x="7990572" y="2349175"/>
        <a:ext cx="2025748" cy="1257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4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6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6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8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7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1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8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4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3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8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3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iasorriso.blogspot.com/2019/02/scelte-sbagliate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ltralytics.com/usage/cfg/#train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flow.com/industries/aerospace-and-defen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D1D4EA-E5EB-AED0-4180-EA02B2F83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709" y="1464773"/>
            <a:ext cx="7950698" cy="22126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t-IT" sz="4800" b="1" dirty="0"/>
              <a:t>Costruzione di un modello per </a:t>
            </a:r>
            <a:r>
              <a:rPr lang="it-IT" sz="4800" b="1" dirty="0" err="1"/>
              <a:t>Instance</a:t>
            </a:r>
            <a:r>
              <a:rPr lang="it-IT" sz="4800" b="1" dirty="0"/>
              <a:t> </a:t>
            </a:r>
            <a:r>
              <a:rPr lang="it-IT" sz="4800" b="1" dirty="0" err="1"/>
              <a:t>Segmentation</a:t>
            </a:r>
            <a:endParaRPr lang="it-IT" sz="48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0AFA0-D18A-323E-E466-65DC50864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218" y="446704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1"/>
                </a:solidFill>
                <a:latin typeface="_Satoshi_Variable"/>
              </a:rPr>
              <a:t>Studenti:</a:t>
            </a:r>
          </a:p>
          <a:p>
            <a:pPr algn="l"/>
            <a:r>
              <a:rPr lang="it-IT" b="1" dirty="0">
                <a:solidFill>
                  <a:schemeClr val="tx1"/>
                </a:solidFill>
                <a:latin typeface="_Satoshi_Variable"/>
              </a:rPr>
              <a:t>Mario Saccomanno </a:t>
            </a:r>
            <a:r>
              <a:rPr lang="it-IT" b="1" dirty="0" err="1">
                <a:solidFill>
                  <a:schemeClr val="tx1"/>
                </a:solidFill>
                <a:latin typeface="_Satoshi_Variable"/>
              </a:rPr>
              <a:t>mat</a:t>
            </a:r>
            <a:r>
              <a:rPr lang="it-IT" b="1" dirty="0">
                <a:solidFill>
                  <a:schemeClr val="tx1"/>
                </a:solidFill>
                <a:latin typeface="_Satoshi_Variable"/>
              </a:rPr>
              <a:t>. 248124</a:t>
            </a:r>
          </a:p>
          <a:p>
            <a:pPr algn="l"/>
            <a:r>
              <a:rPr lang="it-IT" b="1" dirty="0">
                <a:solidFill>
                  <a:schemeClr val="tx1"/>
                </a:solidFill>
                <a:latin typeface="_Satoshi_Variable"/>
              </a:rPr>
              <a:t>Francesco Zumpano </a:t>
            </a:r>
            <a:r>
              <a:rPr lang="it-IT" b="1" dirty="0" err="1">
                <a:solidFill>
                  <a:schemeClr val="tx1"/>
                </a:solidFill>
                <a:latin typeface="_Satoshi_Variable"/>
              </a:rPr>
              <a:t>mat</a:t>
            </a:r>
            <a:r>
              <a:rPr lang="it-IT" b="1" dirty="0">
                <a:solidFill>
                  <a:schemeClr val="tx1"/>
                </a:solidFill>
                <a:latin typeface="_Satoshi_Variable"/>
              </a:rPr>
              <a:t>. 248188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982EFAE-C7EE-E415-B68A-6D4C4D528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527" y="350990"/>
            <a:ext cx="2789382" cy="6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7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4CAA7F-9D74-69AA-D41E-F0D1D186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it-IT" sz="5400" b="1" dirty="0"/>
              <a:t>Scelte progettuali ed </a:t>
            </a:r>
            <a:r>
              <a:rPr lang="it-IT" sz="5400" b="1" dirty="0" err="1"/>
              <a:t>iperparametri</a:t>
            </a:r>
            <a:endParaRPr lang="it-IT" sz="5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7F2096-22F5-2524-0A69-F971DCB58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044" r="1604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4A45AF-258D-E0B8-00D9-5375723E564C}"/>
              </a:ext>
            </a:extLst>
          </p:cNvPr>
          <p:cNvSpPr txBox="1"/>
          <p:nvPr/>
        </p:nvSpPr>
        <p:spPr>
          <a:xfrm>
            <a:off x="1" y="6858000"/>
            <a:ext cx="4657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>
                <a:hlinkClick r:id="rId3" tooltip="https://miasorriso.blogspot.com/2019/02/scelte-sbagliate.html"/>
              </a:rPr>
              <a:t>Questa foto</a:t>
            </a:r>
            <a:r>
              <a:rPr lang="it-IT" sz="900"/>
              <a:t> di Autore sconosciuto è concesso in licenza da </a:t>
            </a:r>
            <a:r>
              <a:rPr lang="it-IT" sz="900">
                <a:hlinkClick r:id="rId4" tooltip="https://creativecommons.org/licenses/by-nc-nd/3.0/"/>
              </a:rPr>
              <a:t>CC BY-NC-ND</a:t>
            </a:r>
            <a:endParaRPr lang="it-IT" sz="900"/>
          </a:p>
        </p:txBody>
      </p:sp>
    </p:spTree>
    <p:extLst>
      <p:ext uri="{BB962C8B-B14F-4D97-AF65-F5344CB8AC3E}">
        <p14:creationId xmlns:p14="http://schemas.microsoft.com/office/powerpoint/2010/main" val="36870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8DEA74-BCD6-6A9E-E375-7FF7F06C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it-IT" sz="4000"/>
              <a:t>Scelta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B08EC-04B0-2878-E2FE-15919D20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In quanto alla scelta del modello si è immediatamente virato sul modello YOLOv8, dovuto ai risultati promettenti ottenuti in test preliminari.</a:t>
            </a:r>
          </a:p>
          <a:p>
            <a:r>
              <a:rPr lang="it-IT" sz="2000" dirty="0"/>
              <a:t>Tale scelta è stata avallata anche dalla semplicità d’utilizzo, in quanto tale modello è facilmente implementabile tramite API Python o CLI.</a:t>
            </a:r>
          </a:p>
          <a:p>
            <a:r>
              <a:rPr lang="it-IT" sz="2000" dirty="0"/>
              <a:t>Presenta inoltre una elevata </a:t>
            </a:r>
            <a:r>
              <a:rPr lang="it-IT" sz="2000" dirty="0" err="1"/>
              <a:t>customizzabilità</a:t>
            </a:r>
            <a:r>
              <a:rPr lang="it-IT" sz="2000" dirty="0"/>
              <a:t>, grazie alla moltitudine di parametri su cui fare fine tuning.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22" name="Picture 21" descr="Lampadina su sfondo giallo con cavo e fasci di luce disegnati">
            <a:extLst>
              <a:ext uri="{FF2B5EF4-FFF2-40B4-BE49-F238E27FC236}">
                <a16:creationId xmlns:a16="http://schemas.microsoft.com/office/drawing/2014/main" id="{697008DD-AD1F-711B-9C71-59266961E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65" r="50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94AB8D-840A-1C70-297E-C66F260C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Architettura del Modello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B90D041-7508-F2D1-59A3-ECAA35395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3126" y="557360"/>
            <a:ext cx="5463722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11873E-C8C7-43B9-1124-630DFCD8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pPr algn="ctr"/>
            <a:r>
              <a:rPr lang="it-IT" sz="4800" dirty="0"/>
              <a:t>Conversione delle annotazioni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1E3D60-683F-0525-C0D7-2A7A81C73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2929579"/>
            <a:ext cx="5150277" cy="290451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DBB8B5-D024-CD91-4CEA-B4A51A314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Il dataset fornito presenta le annotazioni in formato COCO.</a:t>
            </a:r>
          </a:p>
          <a:p>
            <a:r>
              <a:rPr lang="it-IT" sz="2000" dirty="0"/>
              <a:t>Il modello YOLOv8 accetta i dati in un formato proprietario, con le annotazioni non in un unico JSON ma in 1 file di testo per ogni immagine.</a:t>
            </a:r>
          </a:p>
          <a:p>
            <a:r>
              <a:rPr lang="it-IT" sz="2000" dirty="0"/>
              <a:t>Per la conversione da formato COCO a formato YOLO si è sfruttato l’apposito tool di </a:t>
            </a:r>
            <a:r>
              <a:rPr lang="it-IT" sz="2000" dirty="0" err="1"/>
              <a:t>Roboflow</a:t>
            </a:r>
            <a:r>
              <a:rPr lang="it-IT" sz="2000" dirty="0"/>
              <a:t>.</a:t>
            </a:r>
          </a:p>
          <a:p>
            <a:r>
              <a:rPr lang="it-IT" sz="2000" dirty="0"/>
              <a:t>Per il passaggio opposto si è scritto uno script Python ad hoc.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D3A37E-B15D-AEBC-FFA6-B2305055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it-IT" sz="5400"/>
              <a:t>Scelta iperparametri</a:t>
            </a:r>
          </a:p>
        </p:txBody>
      </p:sp>
      <p:pic>
        <p:nvPicPr>
          <p:cNvPr id="14" name="Picture 4" descr="Punto esclamativo su uno sfondo giallo">
            <a:extLst>
              <a:ext uri="{FF2B5EF4-FFF2-40B4-BE49-F238E27FC236}">
                <a16:creationId xmlns:a16="http://schemas.microsoft.com/office/drawing/2014/main" id="{183621C1-B80B-2E7C-7926-6E0DC94A0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D88433-6C13-886A-518A-CF9CF0F3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it-IT" sz="2200"/>
              <a:t>A seguito di alcuni esperimenti si è scelto di modificare i seguenti parametri dai valori di default di YOLO, consultabili presso: </a:t>
            </a:r>
            <a:r>
              <a:rPr lang="it-IT" sz="2200">
                <a:hlinkClick r:id="rId3"/>
              </a:rPr>
              <a:t>https://docs.ultralytics.com/usage/cfg/#train</a:t>
            </a:r>
            <a:endParaRPr lang="it-IT" sz="2200"/>
          </a:p>
          <a:p>
            <a:r>
              <a:rPr lang="it-IT" sz="2200"/>
              <a:t>Batch-Size: -1(AutoBatch)</a:t>
            </a:r>
          </a:p>
          <a:p>
            <a:r>
              <a:rPr lang="it-IT" sz="2200"/>
              <a:t>Close-Mosaic: 50</a:t>
            </a:r>
          </a:p>
          <a:p>
            <a:r>
              <a:rPr lang="it-IT" sz="2200"/>
              <a:t>Copy-Paste: 0,5</a:t>
            </a:r>
          </a:p>
          <a:p>
            <a:r>
              <a:rPr lang="it-IT" sz="2200"/>
              <a:t>Box: 10 (Peso associato alla componente della loss delle Box).</a:t>
            </a:r>
          </a:p>
        </p:txBody>
      </p:sp>
    </p:spTree>
    <p:extLst>
      <p:ext uri="{BB962C8B-B14F-4D97-AF65-F5344CB8AC3E}">
        <p14:creationId xmlns:p14="http://schemas.microsoft.com/office/powerpoint/2010/main" val="55064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0D6E3D-3177-D9D7-3C15-8EDCD501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02400"/>
            <a:ext cx="3367171" cy="1818064"/>
          </a:xfrm>
        </p:spPr>
        <p:txBody>
          <a:bodyPr>
            <a:normAutofit/>
          </a:bodyPr>
          <a:lstStyle/>
          <a:p>
            <a:pPr algn="ctr"/>
            <a:r>
              <a:rPr lang="it-IT" sz="4800" dirty="0" err="1"/>
              <a:t>Pre</a:t>
            </a:r>
            <a:r>
              <a:rPr lang="it-IT" sz="4800" dirty="0"/>
              <a:t>-Training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FB31AB9-1386-31EF-4474-BA86D6747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" t="191" r="-691" b="37436"/>
          <a:stretch/>
        </p:blipFill>
        <p:spPr>
          <a:xfrm>
            <a:off x="4555236" y="6"/>
            <a:ext cx="7636763" cy="276272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Immagine 4" descr="Immagine che contiene aria aperta, strada, infrastruttura, Corridoio di trasporto&#10;&#10;Descrizione generata automaticamente">
            <a:extLst>
              <a:ext uri="{FF2B5EF4-FFF2-40B4-BE49-F238E27FC236}">
                <a16:creationId xmlns:a16="http://schemas.microsoft.com/office/drawing/2014/main" id="{547AA142-0390-BAE2-ABA4-AA40D78912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4" r="-4" b="5850"/>
          <a:stretch/>
        </p:blipFill>
        <p:spPr>
          <a:xfrm>
            <a:off x="-1" y="2826737"/>
            <a:ext cx="4565779" cy="403126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9BCAF0-5807-F4D2-4B66-ACE54A426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633" y="3455208"/>
            <a:ext cx="5742432" cy="23447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900" dirty="0"/>
              <a:t>A seguito dei Test Iniziali si è riscontrata una difficoltà del modello nella segmentazione di cavi aventi </a:t>
            </a:r>
            <a:r>
              <a:rPr lang="it-IT" sz="1900" dirty="0" err="1"/>
              <a:t>Bounding</a:t>
            </a:r>
            <a:r>
              <a:rPr lang="it-IT" sz="1900" dirty="0"/>
              <a:t> Boxes grandi.</a:t>
            </a:r>
          </a:p>
          <a:p>
            <a:pPr marL="0" indent="0">
              <a:buNone/>
            </a:pPr>
            <a:r>
              <a:rPr lang="it-IT" sz="1900" dirty="0"/>
              <a:t>Si è cercato di ovviare a tale fenomeno mediante un </a:t>
            </a:r>
            <a:r>
              <a:rPr lang="it-IT" sz="1900" dirty="0" err="1"/>
              <a:t>preaddestramento</a:t>
            </a:r>
            <a:r>
              <a:rPr lang="it-IT" sz="1900" dirty="0"/>
              <a:t> su un sottoinsieme rappresentativo del Training Set contenente molti esempi «difficili».</a:t>
            </a:r>
          </a:p>
          <a:p>
            <a:pPr marL="0" indent="0">
              <a:buNone/>
            </a:pPr>
            <a:r>
              <a:rPr lang="it-IT" sz="1900" dirty="0"/>
              <a:t>Tale tecnica non ha però apportato i risultati sperati.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3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FCF005-E1BD-C317-2B46-5E3020441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/>
              <a:t>Analisi Risultati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0FF670-2ED0-3D9B-2935-005AD7EA5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65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8A7C6-2907-1508-14CB-EA777377D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74523"/>
            <a:ext cx="5157787" cy="823912"/>
          </a:xfrm>
        </p:spPr>
        <p:txBody>
          <a:bodyPr/>
          <a:lstStyle/>
          <a:p>
            <a:pPr algn="ctr"/>
            <a:r>
              <a:rPr lang="it-IT" dirty="0"/>
              <a:t>Ground Truth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C862A80-CEA0-58FC-1A7C-4503BFE5FC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1934" y="1681163"/>
            <a:ext cx="4905467" cy="4781452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70DF74-F0CB-3E9E-6F3C-B33D133FB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74523"/>
            <a:ext cx="5183188" cy="823912"/>
          </a:xfrm>
        </p:spPr>
        <p:txBody>
          <a:bodyPr/>
          <a:lstStyle/>
          <a:p>
            <a:pPr algn="ctr"/>
            <a:r>
              <a:rPr lang="it-IT" dirty="0"/>
              <a:t>Predizione Modello</a:t>
            </a:r>
          </a:p>
        </p:txBody>
      </p:sp>
      <p:pic>
        <p:nvPicPr>
          <p:cNvPr id="10" name="Segnaposto contenuto 9" descr="Immagine che contiene pianta, aria aperta, schermata, albero&#10;&#10;Descrizione generata automaticamente">
            <a:extLst>
              <a:ext uri="{FF2B5EF4-FFF2-40B4-BE49-F238E27FC236}">
                <a16:creationId xmlns:a16="http://schemas.microsoft.com/office/drawing/2014/main" id="{8A8CB142-A08D-933D-45A0-6F706B041A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149" y="1681163"/>
            <a:ext cx="5040663" cy="4781452"/>
          </a:xfrm>
        </p:spPr>
      </p:pic>
    </p:spTree>
    <p:extLst>
      <p:ext uri="{BB962C8B-B14F-4D97-AF65-F5344CB8AC3E}">
        <p14:creationId xmlns:p14="http://schemas.microsoft.com/office/powerpoint/2010/main" val="3168650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CFC41-CAE3-DD3A-6976-1A4B30F1D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87F6A3-EC90-59B5-D834-0D827391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74523"/>
            <a:ext cx="5157787" cy="823912"/>
          </a:xfrm>
        </p:spPr>
        <p:txBody>
          <a:bodyPr/>
          <a:lstStyle/>
          <a:p>
            <a:pPr algn="ctr"/>
            <a:r>
              <a:rPr lang="it-IT" dirty="0"/>
              <a:t>Ground Truth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076C17-30B3-AC85-C958-79675E863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74523"/>
            <a:ext cx="5183188" cy="823912"/>
          </a:xfrm>
        </p:spPr>
        <p:txBody>
          <a:bodyPr/>
          <a:lstStyle/>
          <a:p>
            <a:pPr algn="ctr"/>
            <a:r>
              <a:rPr lang="it-IT" dirty="0"/>
              <a:t>Predizione Modello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92856630-D2C2-CCF1-6BAC-9CA0054367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2149" y="1681163"/>
            <a:ext cx="5040663" cy="478145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06DCC45-B5BA-A444-D1D3-1F08F530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57" y="1684130"/>
            <a:ext cx="4738217" cy="47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6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24561C-7641-CA5A-5A5A-37A41A9B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it-IT" sz="7200"/>
              <a:t>Sviluppi Futuri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9DCB89-25FC-1CA3-798D-DD0F1BC2E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it-IT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53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asellaDiTesto 2">
            <a:extLst>
              <a:ext uri="{FF2B5EF4-FFF2-40B4-BE49-F238E27FC236}">
                <a16:creationId xmlns:a16="http://schemas.microsoft.com/office/drawing/2014/main" id="{B24B018C-BE53-B499-AA88-CEA993C6D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28267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" name="Immagine 29">
            <a:extLst>
              <a:ext uri="{FF2B5EF4-FFF2-40B4-BE49-F238E27FC236}">
                <a16:creationId xmlns:a16="http://schemas.microsoft.com/office/drawing/2014/main" id="{D8142958-D27E-71F7-9571-8DAB4D397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961" y="6407934"/>
            <a:ext cx="1813780" cy="421562"/>
          </a:xfrm>
          <a:prstGeom prst="rect">
            <a:avLst/>
          </a:prstGeom>
        </p:spPr>
      </p:pic>
      <p:sp>
        <p:nvSpPr>
          <p:cNvPr id="31" name="Titolo 1">
            <a:extLst>
              <a:ext uri="{FF2B5EF4-FFF2-40B4-BE49-F238E27FC236}">
                <a16:creationId xmlns:a16="http://schemas.microsoft.com/office/drawing/2014/main" id="{298344D7-A906-D499-BDAF-4D95AB048355}"/>
              </a:ext>
            </a:extLst>
          </p:cNvPr>
          <p:cNvSpPr txBox="1">
            <a:spLocks/>
          </p:cNvSpPr>
          <p:nvPr/>
        </p:nvSpPr>
        <p:spPr>
          <a:xfrm>
            <a:off x="1144068" y="889176"/>
            <a:ext cx="5974579" cy="9776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600" b="1"/>
              <a:t>Introduzione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392793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30B3341-726B-19DC-4442-0FE6D579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650" y="741391"/>
            <a:ext cx="5219307" cy="1616203"/>
          </a:xfrm>
        </p:spPr>
        <p:txBody>
          <a:bodyPr anchor="b">
            <a:normAutofit/>
          </a:bodyPr>
          <a:lstStyle/>
          <a:p>
            <a:pPr algn="ctr"/>
            <a:r>
              <a:rPr lang="it-IT" sz="3200" b="1" dirty="0"/>
              <a:t>Integrazione con SAM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3C2FC81D-C43B-D6D3-660A-B463918C2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923" cy="68580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BDDB3F1B-9976-8542-B149-C66F2061F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1" y="0"/>
            <a:ext cx="123362" cy="6858000"/>
            <a:chOff x="12068638" y="0"/>
            <a:chExt cx="12336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3A3929-30D6-0483-783F-8C676BF1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0AF78C-8B49-5B80-2FA4-B815E7506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magine 7" descr="Immagine che contiene aria aperta, mappa, schermata, pianta&#10;&#10;Descrizione generata automaticamente">
            <a:extLst>
              <a:ext uri="{FF2B5EF4-FFF2-40B4-BE49-F238E27FC236}">
                <a16:creationId xmlns:a16="http://schemas.microsoft.com/office/drawing/2014/main" id="{0C46DFBA-68AA-A663-D548-99FA3E5AF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63" y="314324"/>
            <a:ext cx="3171817" cy="3021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0E557-41E6-3047-BEBF-3291BAB5C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6" r="10546"/>
          <a:stretch/>
        </p:blipFill>
        <p:spPr>
          <a:xfrm>
            <a:off x="1377050" y="3522519"/>
            <a:ext cx="2586955" cy="3441936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2C21C84-0CBB-CABD-B293-0F048DD2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650" y="2533476"/>
            <a:ext cx="5219308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1900" dirty="0"/>
              <a:t>Un possibile sviluppo del progetto potrebbe comprendere l’uso combinato della YOLO per il solo task di Object </a:t>
            </a:r>
            <a:r>
              <a:rPr lang="it-IT" sz="1900" dirty="0" err="1"/>
              <a:t>Detection</a:t>
            </a:r>
            <a:r>
              <a:rPr lang="it-IT" sz="1900" dirty="0"/>
              <a:t> ed affidare la </a:t>
            </a:r>
            <a:r>
              <a:rPr lang="it-IT" sz="1900" dirty="0" err="1"/>
              <a:t>segmentation</a:t>
            </a:r>
            <a:r>
              <a:rPr lang="it-IT" sz="1900" dirty="0"/>
              <a:t> al modello di Meta SAM (</a:t>
            </a:r>
            <a:r>
              <a:rPr lang="it-IT" sz="1900" dirty="0" err="1"/>
              <a:t>Segment</a:t>
            </a:r>
            <a:r>
              <a:rPr lang="it-IT" sz="1900" dirty="0"/>
              <a:t> </a:t>
            </a:r>
            <a:r>
              <a:rPr lang="it-IT" sz="1900" dirty="0" err="1"/>
              <a:t>Anything</a:t>
            </a:r>
            <a:r>
              <a:rPr lang="it-IT" sz="1900" dirty="0"/>
              <a:t> Model).</a:t>
            </a:r>
          </a:p>
          <a:p>
            <a:pPr marL="0" indent="0">
              <a:buNone/>
            </a:pPr>
            <a:r>
              <a:rPr lang="it-IT" sz="1900" dirty="0"/>
              <a:t>SAM consente di specificare manualmente le regioni di interesse all'interno di un box tramite punti per includere o escludere determinate aree. Questa funzionalità consente agli utenti di guidare il modello nell'individuazione e nella segmentazione di oggetti specifici in base alle loro esigenze.</a:t>
            </a:r>
          </a:p>
        </p:txBody>
      </p:sp>
    </p:spTree>
    <p:extLst>
      <p:ext uri="{BB962C8B-B14F-4D97-AF65-F5344CB8AC3E}">
        <p14:creationId xmlns:p14="http://schemas.microsoft.com/office/powerpoint/2010/main" val="51111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4CAA7F-9D74-69AA-D41E-F0D1D186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 b="1"/>
              <a:t>Analisi del Dataset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5ADBBA-0B8D-5AF3-F81E-894D2EFE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>
                <a:ea typeface="MS PGothic"/>
                <a:cs typeface="Times New Roman"/>
              </a:rPr>
              <a:t>Il dataset in esame, TTPLA è costituito da immagini aeree contenenti </a:t>
            </a:r>
            <a:r>
              <a:rPr lang="it-IT" sz="2000" b="1">
                <a:ea typeface="MS PGothic"/>
                <a:cs typeface="Times New Roman"/>
              </a:rPr>
              <a:t>torri di trasmissione</a:t>
            </a:r>
            <a:r>
              <a:rPr lang="it-IT" sz="2000">
                <a:ea typeface="MS PGothic"/>
                <a:cs typeface="Times New Roman"/>
              </a:rPr>
              <a:t> e </a:t>
            </a:r>
            <a:r>
              <a:rPr lang="it-IT" sz="2000" b="1">
                <a:ea typeface="MS PGothic"/>
                <a:cs typeface="Times New Roman"/>
              </a:rPr>
              <a:t>cavi elettrici</a:t>
            </a:r>
            <a:r>
              <a:rPr lang="it-IT" sz="2000">
                <a:ea typeface="MS PGothic"/>
                <a:cs typeface="Times New Roman"/>
              </a:rPr>
              <a:t>. Le immagini sono scattate da diverse angolazioni e raccolte in tempi, luoghi e sfondi diversi.</a:t>
            </a:r>
          </a:p>
        </p:txBody>
      </p:sp>
      <p:pic>
        <p:nvPicPr>
          <p:cNvPr id="10" name="Immagine 9" descr="Immagine che contiene aria aperta, strada, infrastruttura, Autostrada&#10;&#10;Descrizione generata automaticamente">
            <a:extLst>
              <a:ext uri="{FF2B5EF4-FFF2-40B4-BE49-F238E27FC236}">
                <a16:creationId xmlns:a16="http://schemas.microsoft.com/office/drawing/2014/main" id="{563A378A-2D1A-BA58-B097-F1C8EDC79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7" r="16541" b="4"/>
          <a:stretch/>
        </p:blipFill>
        <p:spPr>
          <a:xfrm>
            <a:off x="5418759" y="2559047"/>
            <a:ext cx="2741805" cy="3639451"/>
          </a:xfrm>
          <a:prstGeom prst="rect">
            <a:avLst/>
          </a:prstGeom>
        </p:spPr>
      </p:pic>
      <p:pic>
        <p:nvPicPr>
          <p:cNvPr id="8" name="Immagine 7" descr="Immagine che contiene schermata, linea, arte, Policromia&#10;&#10;Descrizione generata automaticamente">
            <a:extLst>
              <a:ext uri="{FF2B5EF4-FFF2-40B4-BE49-F238E27FC236}">
                <a16:creationId xmlns:a16="http://schemas.microsoft.com/office/drawing/2014/main" id="{5F4331C6-D132-F667-4091-07B0CE8B3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13" r="5138" b="3"/>
          <a:stretch/>
        </p:blipFill>
        <p:spPr>
          <a:xfrm>
            <a:off x="8412616" y="2559047"/>
            <a:ext cx="2743620" cy="363945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2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7B46EF-ABB3-EF7A-1F48-E22FCA99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Analisi Dataset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66C8977-B004-EB10-88BA-35FB7180E6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4734" y="2000765"/>
            <a:ext cx="3448531" cy="4001058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161CB54-A65F-037E-98C4-5A3827C7CC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0629" y="1996001"/>
            <a:ext cx="352474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16BCC-D134-9B6D-AEF9-7036DF177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r>
              <a:rPr lang="it-IT" dirty="0"/>
              <a:t> e Data </a:t>
            </a:r>
            <a:r>
              <a:rPr lang="it-IT" dirty="0" err="1"/>
              <a:t>Augmentation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B27F8D-4065-0164-2670-D517009C9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093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2D41B038-A52F-2E02-455F-09F9C6F73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541053" y="2088583"/>
            <a:ext cx="4777381" cy="250812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3" name="Arc 3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01F8A0-F4CA-1338-054A-1849A2C9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93"/>
            <a:ext cx="5881381" cy="1325563"/>
          </a:xfrm>
        </p:spPr>
        <p:txBody>
          <a:bodyPr>
            <a:normAutofit/>
          </a:bodyPr>
          <a:lstStyle/>
          <a:p>
            <a:r>
              <a:rPr lang="it-IT" dirty="0" err="1"/>
              <a:t>Preprocessing</a:t>
            </a:r>
            <a:r>
              <a:rPr lang="it-IT" dirty="0"/>
              <a:t> e</a:t>
            </a:r>
            <a:br>
              <a:rPr lang="it-IT" dirty="0"/>
            </a:br>
            <a:r>
              <a:rPr lang="it-IT" dirty="0"/>
              <a:t>Data </a:t>
            </a:r>
            <a:r>
              <a:rPr lang="it-IT" dirty="0" err="1"/>
              <a:t>Augmentation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E10CC8-74BC-33AA-0933-3B140D5B4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84549"/>
            <a:ext cx="5257800" cy="3523830"/>
          </a:xfrm>
        </p:spPr>
        <p:txBody>
          <a:bodyPr>
            <a:noAutofit/>
          </a:bodyPr>
          <a:lstStyle/>
          <a:p>
            <a:r>
              <a:rPr lang="it-IT" dirty="0"/>
              <a:t>Per gli step di </a:t>
            </a:r>
            <a:r>
              <a:rPr lang="it-IT" dirty="0" err="1"/>
              <a:t>preprocessing</a:t>
            </a:r>
            <a:r>
              <a:rPr lang="it-IT" dirty="0"/>
              <a:t> e Data </a:t>
            </a:r>
            <a:r>
              <a:rPr lang="it-IT" dirty="0" err="1"/>
              <a:t>Augmentation</a:t>
            </a:r>
            <a:r>
              <a:rPr lang="it-IT" dirty="0"/>
              <a:t> si è fatto uso del tool </a:t>
            </a:r>
            <a:r>
              <a:rPr lang="it-IT" dirty="0" err="1"/>
              <a:t>Ultralytics</a:t>
            </a:r>
            <a:r>
              <a:rPr lang="it-IT" dirty="0"/>
              <a:t> </a:t>
            </a:r>
            <a:r>
              <a:rPr lang="it-IT" dirty="0" err="1"/>
              <a:t>Roboflow</a:t>
            </a:r>
            <a:r>
              <a:rPr lang="it-IT" dirty="0"/>
              <a:t>.</a:t>
            </a:r>
          </a:p>
          <a:p>
            <a:r>
              <a:rPr lang="it-IT" dirty="0"/>
              <a:t>La web app permette di performare tali step senza aumento della </a:t>
            </a:r>
            <a:r>
              <a:rPr lang="it-IT" dirty="0" err="1"/>
              <a:t>codebase</a:t>
            </a:r>
            <a:r>
              <a:rPr lang="it-IT" dirty="0"/>
              <a:t>.</a:t>
            </a:r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6675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9B0068-E643-C48C-9E4F-EF8E263D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it-IT" sz="4000"/>
              <a:t>Data Preprocessing</a:t>
            </a:r>
          </a:p>
        </p:txBody>
      </p:sp>
      <p:grpSp>
        <p:nvGrpSpPr>
          <p:cNvPr id="30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D9639-031D-3CBE-834A-96156A2F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Gli step di </a:t>
            </a:r>
            <a:r>
              <a:rPr lang="it-IT" sz="2000" dirty="0" err="1"/>
              <a:t>Preprocessing</a:t>
            </a:r>
            <a:r>
              <a:rPr lang="it-IT" sz="2000" dirty="0"/>
              <a:t> adottati sono stati:</a:t>
            </a:r>
          </a:p>
          <a:p>
            <a:r>
              <a:rPr lang="it-IT" sz="2000" dirty="0"/>
              <a:t>Auto-</a:t>
            </a:r>
            <a:r>
              <a:rPr lang="it-IT" sz="2000" dirty="0" err="1"/>
              <a:t>Adjust</a:t>
            </a:r>
            <a:r>
              <a:rPr lang="it-IT" sz="2000" dirty="0"/>
              <a:t> </a:t>
            </a:r>
            <a:r>
              <a:rPr lang="it-IT" sz="2000" dirty="0" err="1"/>
              <a:t>Constrast</a:t>
            </a:r>
            <a:r>
              <a:rPr lang="it-IT" sz="2000" dirty="0"/>
              <a:t> equalizzando l’istogramma delle intensità</a:t>
            </a:r>
          </a:p>
          <a:p>
            <a:r>
              <a:rPr lang="it-IT" sz="2000" dirty="0" err="1"/>
              <a:t>Tiling</a:t>
            </a:r>
            <a:r>
              <a:rPr lang="it-IT" sz="2000" dirty="0"/>
              <a:t> delle immagini (in seguito scartato)</a:t>
            </a:r>
          </a:p>
          <a:p>
            <a:r>
              <a:rPr lang="it-IT" sz="2000" dirty="0" err="1"/>
              <a:t>Resize</a:t>
            </a:r>
            <a:r>
              <a:rPr lang="it-IT" sz="2000" dirty="0"/>
              <a:t> delle foto a 736*736.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schermata, Parallelo, design&#10;&#10;Descrizione generata automaticamente">
            <a:extLst>
              <a:ext uri="{FF2B5EF4-FFF2-40B4-BE49-F238E27FC236}">
                <a16:creationId xmlns:a16="http://schemas.microsoft.com/office/drawing/2014/main" id="{F96EE8BA-2707-F4F2-8DA5-88FD191E0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8" y="49713"/>
            <a:ext cx="3325270" cy="3050935"/>
          </a:xfrm>
          <a:prstGeom prst="rect">
            <a:avLst/>
          </a:prstGeom>
        </p:spPr>
      </p:pic>
      <p:sp>
        <p:nvSpPr>
          <p:cNvPr id="36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Sito Web&#10;&#10;Descrizione generata automaticamente">
            <a:extLst>
              <a:ext uri="{FF2B5EF4-FFF2-40B4-BE49-F238E27FC236}">
                <a16:creationId xmlns:a16="http://schemas.microsoft.com/office/drawing/2014/main" id="{B9B7575F-DBEE-055C-6869-4B0C0387C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8" y="3505479"/>
            <a:ext cx="3313209" cy="30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0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B1C139-DE3A-2433-9593-24E49ACE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it-IT" sz="3600" b="1"/>
              <a:t>Data Augmentation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0C0E0E-440C-FAF5-7E50-02BC10D8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it-IT" sz="1800" dirty="0"/>
              <a:t>Come step di </a:t>
            </a:r>
            <a:r>
              <a:rPr lang="it-IT" sz="1800" dirty="0" err="1"/>
              <a:t>Augmentation</a:t>
            </a:r>
            <a:r>
              <a:rPr lang="it-IT" sz="1800" dirty="0"/>
              <a:t> si poteva scegliere tra la pletora di </a:t>
            </a:r>
            <a:r>
              <a:rPr lang="it-IT" sz="1800" dirty="0" err="1"/>
              <a:t>Augment</a:t>
            </a:r>
            <a:r>
              <a:rPr lang="it-IT" sz="1800" dirty="0"/>
              <a:t> offerti da </a:t>
            </a:r>
            <a:r>
              <a:rPr lang="it-IT" sz="1800" dirty="0" err="1"/>
              <a:t>Roboflow</a:t>
            </a:r>
            <a:r>
              <a:rPr lang="it-IT" sz="1800" dirty="0"/>
              <a:t> ed quelle offerte dal package </a:t>
            </a:r>
            <a:r>
              <a:rPr lang="it-IT" sz="1800" dirty="0" err="1"/>
              <a:t>Albumentation</a:t>
            </a:r>
            <a:r>
              <a:rPr lang="it-IT" sz="1800" dirty="0"/>
              <a:t>.</a:t>
            </a:r>
          </a:p>
          <a:p>
            <a:r>
              <a:rPr lang="it-IT" sz="1800" dirty="0"/>
              <a:t>Gli </a:t>
            </a:r>
            <a:r>
              <a:rPr lang="it-IT" sz="1800" dirty="0" err="1"/>
              <a:t>augment</a:t>
            </a:r>
            <a:r>
              <a:rPr lang="it-IT" sz="1800" dirty="0"/>
              <a:t> offerti in foto generavano un nuovo esempio per </a:t>
            </a:r>
            <a:r>
              <a:rPr lang="it-IT" sz="1800" dirty="0" err="1"/>
              <a:t>augment</a:t>
            </a:r>
            <a:r>
              <a:rPr lang="it-IT" sz="1800" dirty="0"/>
              <a:t> scelto, e si è scelto di non usarli.</a:t>
            </a:r>
          </a:p>
          <a:p>
            <a:endParaRPr lang="it-IT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grafica, Elementi grafici&#10;&#10;Descrizione generata automaticamente">
            <a:extLst>
              <a:ext uri="{FF2B5EF4-FFF2-40B4-BE49-F238E27FC236}">
                <a16:creationId xmlns:a16="http://schemas.microsoft.com/office/drawing/2014/main" id="{A138F53E-FA0E-F30E-FFE5-937530C60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08" y="901032"/>
            <a:ext cx="4029022" cy="51162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1BA750-BD6A-27F7-CB0E-84D9788F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D4670E-11E6-C03D-AC9B-C90F8499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 b="1"/>
              <a:t>Data Augmentation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AD1B04-A2E8-DEAE-4495-6B9F766B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Si è voluto adottare un approccio all’</a:t>
            </a:r>
            <a:r>
              <a:rPr lang="it-IT" sz="2000" dirty="0" err="1"/>
              <a:t>augmentation</a:t>
            </a:r>
            <a:r>
              <a:rPr lang="it-IT" sz="2000" dirty="0"/>
              <a:t> on the </a:t>
            </a:r>
            <a:r>
              <a:rPr lang="it-IT" sz="2000" dirty="0" err="1"/>
              <a:t>fly</a:t>
            </a:r>
            <a:r>
              <a:rPr lang="it-IT" sz="2000" dirty="0"/>
              <a:t>, scegliendo di usare (alcuni) degli </a:t>
            </a:r>
            <a:r>
              <a:rPr lang="it-IT" sz="2000" dirty="0" err="1"/>
              <a:t>augment</a:t>
            </a:r>
            <a:r>
              <a:rPr lang="it-IT" sz="2000" dirty="0"/>
              <a:t> offerti dal package </a:t>
            </a:r>
            <a:r>
              <a:rPr lang="it-IT" sz="2000" dirty="0" err="1"/>
              <a:t>Albumentation</a:t>
            </a:r>
            <a:endParaRPr lang="it-IT" sz="2000" dirty="0"/>
          </a:p>
          <a:p>
            <a:r>
              <a:rPr lang="it-IT" sz="2000" dirty="0"/>
              <a:t>Essi sono facilmente utilizzabili mediante le API per il modello YOLO attraverso il settaggio di alcuni parametri.</a:t>
            </a:r>
          </a:p>
          <a:p>
            <a:r>
              <a:rPr lang="it-IT" sz="2000" dirty="0"/>
              <a:t>Ai parametri di default si è voluto aggiungere una probabilità di </a:t>
            </a:r>
            <a:r>
              <a:rPr lang="it-IT" sz="2000" dirty="0" err="1"/>
              <a:t>copy_paste</a:t>
            </a:r>
            <a:r>
              <a:rPr lang="it-IT" sz="2000" dirty="0"/>
              <a:t> di 0,5.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8EDC99-48B3-1D0B-0767-CB65F426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11532" y="2513028"/>
            <a:ext cx="5150277" cy="36566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37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E0A749C21484F9F9F079B96C66AE2" ma:contentTypeVersion="7" ma:contentTypeDescription="Create a new document." ma:contentTypeScope="" ma:versionID="2493f8acbd1b0caa47d8fb84626ebe5a">
  <xsd:schema xmlns:xsd="http://www.w3.org/2001/XMLSchema" xmlns:xs="http://www.w3.org/2001/XMLSchema" xmlns:p="http://schemas.microsoft.com/office/2006/metadata/properties" xmlns:ns3="3cca975f-39c3-447c-bbd8-7b5cb16ba101" xmlns:ns4="9308b708-138f-4f8d-98f2-f65b2e5c94ac" targetNamespace="http://schemas.microsoft.com/office/2006/metadata/properties" ma:root="true" ma:fieldsID="72450ce36311ff3f5c6887f3c524999d" ns3:_="" ns4:_="">
    <xsd:import namespace="3cca975f-39c3-447c-bbd8-7b5cb16ba101"/>
    <xsd:import namespace="9308b708-138f-4f8d-98f2-f65b2e5c94a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ca975f-39c3-447c-bbd8-7b5cb16ba1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08b708-138f-4f8d-98f2-f65b2e5c94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308b708-138f-4f8d-98f2-f65b2e5c94ac" xsi:nil="true"/>
  </documentManagement>
</p:properties>
</file>

<file path=customXml/itemProps1.xml><?xml version="1.0" encoding="utf-8"?>
<ds:datastoreItem xmlns:ds="http://schemas.openxmlformats.org/officeDocument/2006/customXml" ds:itemID="{5635CD5C-2731-4FCB-B36D-7C80E01BAE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FB7B30-CBCB-429E-B1CC-8EE049B3A5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ca975f-39c3-447c-bbd8-7b5cb16ba101"/>
    <ds:schemaRef ds:uri="9308b708-138f-4f8d-98f2-f65b2e5c94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DB8ECB-576B-49BA-ADBD-F00614D2EEDA}">
  <ds:schemaRefs>
    <ds:schemaRef ds:uri="http://schemas.microsoft.com/office/2006/metadata/properties"/>
    <ds:schemaRef ds:uri="3cca975f-39c3-447c-bbd8-7b5cb16ba101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9308b708-138f-4f8d-98f2-f65b2e5c94a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620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MS PGothic</vt:lpstr>
      <vt:lpstr>_Satoshi_Variable</vt:lpstr>
      <vt:lpstr>Arial</vt:lpstr>
      <vt:lpstr>Calibri</vt:lpstr>
      <vt:lpstr>Calibri Light</vt:lpstr>
      <vt:lpstr>Tema di Office</vt:lpstr>
      <vt:lpstr>Costruzione di un modello per Instance Segmentation</vt:lpstr>
      <vt:lpstr>Presentazione standard di PowerPoint</vt:lpstr>
      <vt:lpstr>Analisi del Dataset</vt:lpstr>
      <vt:lpstr>Analisi Dataset</vt:lpstr>
      <vt:lpstr>Preprocessing e Data Augmentation</vt:lpstr>
      <vt:lpstr>Preprocessing e Data Augmentation</vt:lpstr>
      <vt:lpstr>Data Preprocessing</vt:lpstr>
      <vt:lpstr>Data Augmentation</vt:lpstr>
      <vt:lpstr>Data Augmentation</vt:lpstr>
      <vt:lpstr>Scelte progettuali ed iperparametri</vt:lpstr>
      <vt:lpstr>Scelta del Modello</vt:lpstr>
      <vt:lpstr>Architettura del Modello</vt:lpstr>
      <vt:lpstr>Conversione delle annotazioni</vt:lpstr>
      <vt:lpstr>Scelta iperparametri</vt:lpstr>
      <vt:lpstr>Pre-Training</vt:lpstr>
      <vt:lpstr>Analisi Risultati</vt:lpstr>
      <vt:lpstr>Presentazione standard di PowerPoint</vt:lpstr>
      <vt:lpstr>Presentazione standard di PowerPoint</vt:lpstr>
      <vt:lpstr>Sviluppi Futuri</vt:lpstr>
      <vt:lpstr>Integrazione con SAM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Realizzazione di un applicativo per l’analisi del carello della spesa di un e-store</dc:title>
  <dc:creator>Francesco Zumpano</dc:creator>
  <cp:lastModifiedBy>FRANCESCO ZUMPANO</cp:lastModifiedBy>
  <cp:revision>16</cp:revision>
  <dcterms:created xsi:type="dcterms:W3CDTF">2023-02-12T12:07:20Z</dcterms:created>
  <dcterms:modified xsi:type="dcterms:W3CDTF">2024-07-14T13:30:19Z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0x01010006BE0A749C21484F9F9F079B96C66AE2</vt:lpwstr>
  </property>
</Properties>
</file>