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1" r:id="rId5"/>
  </p:sldMasterIdLst>
  <p:notesMasterIdLst>
    <p:notesMasterId r:id="rId21"/>
  </p:notesMasterIdLst>
  <p:handoutMasterIdLst>
    <p:handoutMasterId r:id="rId22"/>
  </p:handoutMasterIdLst>
  <p:sldIdLst>
    <p:sldId id="256" r:id="rId6"/>
    <p:sldId id="269" r:id="rId7"/>
    <p:sldId id="287" r:id="rId8"/>
    <p:sldId id="288" r:id="rId9"/>
    <p:sldId id="297" r:id="rId10"/>
    <p:sldId id="296" r:id="rId11"/>
    <p:sldId id="289" r:id="rId12"/>
    <p:sldId id="290" r:id="rId13"/>
    <p:sldId id="291" r:id="rId14"/>
    <p:sldId id="298" r:id="rId15"/>
    <p:sldId id="292" r:id="rId16"/>
    <p:sldId id="293" r:id="rId17"/>
    <p:sldId id="294" r:id="rId18"/>
    <p:sldId id="295" r:id="rId19"/>
    <p:sldId id="275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yl M. Lange" initials="CML" lastIdx="12" clrIdx="0">
    <p:extLst>
      <p:ext uri="{19B8F6BF-5375-455C-9EA6-DF929625EA0E}">
        <p15:presenceInfo xmlns:p15="http://schemas.microsoft.com/office/powerpoint/2012/main" userId="S-1-5-21-3536130441-3257375965-2130629362-521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5" d="100"/>
          <a:sy n="35" d="100"/>
        </p:scale>
        <p:origin x="238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922FB40-3166-4AE3-A2E4-B20072494FB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9A1726-4285-4C7A-B0B5-1F502D00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0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61D257E-CC2A-433F-8909-C12C0C7E155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E55870-BCD9-4E81-8540-07947048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, Title &amp;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01602" y="105770"/>
            <a:ext cx="11992861" cy="651410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476521" y="2720015"/>
            <a:ext cx="11780607" cy="26087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02096" y="2776946"/>
            <a:ext cx="9321800" cy="6052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4000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02096" y="3593910"/>
            <a:ext cx="9321800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sp>
        <p:nvSpPr>
          <p:cNvPr id="21" name="Pentagon 20"/>
          <p:cNvSpPr/>
          <p:nvPr/>
        </p:nvSpPr>
        <p:spPr bwMode="auto">
          <a:xfrm>
            <a:off x="0" y="2713893"/>
            <a:ext cx="808522" cy="2608709"/>
          </a:xfrm>
          <a:prstGeom prst="homePlate">
            <a:avLst>
              <a:gd name="adj" fmla="val 2641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 dirty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8" name="Picture 17" descr="CompanyConfidential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1" y="5735958"/>
            <a:ext cx="898336" cy="549391"/>
          </a:xfrm>
          <a:prstGeom prst="rect">
            <a:avLst/>
          </a:prstGeom>
        </p:spPr>
      </p:pic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232612" y="5663254"/>
            <a:ext cx="4673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1219170">
              <a:lnSpc>
                <a:spcPts val="2107"/>
              </a:lnSpc>
              <a:defRPr/>
            </a:pPr>
            <a:r>
              <a:rPr lang="en-US" sz="1867" b="1" cap="all" dirty="0">
                <a:solidFill>
                  <a:schemeClr val="bg1">
                    <a:lumMod val="65000"/>
                  </a:schemeClr>
                </a:solidFill>
              </a:rPr>
              <a:t>Company Confidential </a:t>
            </a:r>
            <a:br>
              <a:rPr lang="en-US" sz="1867" b="1" cap="al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Unauthorized Use and Disclosure Prohibited</a:t>
            </a:r>
          </a:p>
        </p:txBody>
      </p:sp>
    </p:spTree>
    <p:extLst>
      <p:ext uri="{BB962C8B-B14F-4D97-AF65-F5344CB8AC3E}">
        <p14:creationId xmlns:p14="http://schemas.microsoft.com/office/powerpoint/2010/main" val="41963195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1"/>
          </p:nvPr>
        </p:nvSpPr>
        <p:spPr>
          <a:xfrm>
            <a:off x="203200" y="1295399"/>
            <a:ext cx="5791200" cy="4967817"/>
          </a:xfrm>
          <a:prstGeom prst="rect">
            <a:avLst/>
          </a:prstGeom>
        </p:spPr>
        <p:txBody>
          <a:bodyPr/>
          <a:lstStyle>
            <a:lvl4pPr>
              <a:buClrTx/>
              <a:buFont typeface="Wingdings" charset="2"/>
              <a:buChar char="§"/>
              <a:defRPr sz="2133" cap="none"/>
            </a:lvl4pPr>
            <a:lvl5pPr>
              <a:buClrTx/>
              <a:buFont typeface="Wingdings" charset="2"/>
              <a:buChar char="§"/>
              <a:defRPr sz="1867" cap="none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9"/>
          <p:cNvSpPr>
            <a:spLocks noGrp="1"/>
          </p:cNvSpPr>
          <p:nvPr>
            <p:ph sz="quarter" idx="13"/>
          </p:nvPr>
        </p:nvSpPr>
        <p:spPr>
          <a:xfrm>
            <a:off x="6189472" y="1295400"/>
            <a:ext cx="5791200" cy="4967816"/>
          </a:xfrm>
          <a:prstGeom prst="rect">
            <a:avLst/>
          </a:prstGeom>
        </p:spPr>
        <p:txBody>
          <a:bodyPr/>
          <a:lstStyle>
            <a:lvl4pPr>
              <a:buClr>
                <a:schemeClr val="tx1"/>
              </a:buClr>
              <a:buFont typeface="Wingdings" charset="2"/>
              <a:buChar char="§"/>
              <a:defRPr sz="2133"/>
            </a:lvl4pPr>
            <a:lvl5pPr>
              <a:buClr>
                <a:schemeClr val="tx1"/>
              </a:buClr>
              <a:buFont typeface="Wingdings" charset="2"/>
              <a:buChar char="§"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182882"/>
            <a:ext cx="9448800" cy="9143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5371286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44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, Title Only - 1 or 2 Line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92546" y="85347"/>
            <a:ext cx="11997855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03200" y="2379132"/>
            <a:ext cx="11879072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719004" y="442063"/>
            <a:ext cx="1041400" cy="1041400"/>
            <a:chOff x="8039253" y="331547"/>
            <a:chExt cx="781050" cy="78105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8039253" y="331547"/>
              <a:ext cx="781050" cy="78105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24" name="Picture 23" descr="LTS_WhiteTextFromRedBox.png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0331" y="440292"/>
              <a:ext cx="591515" cy="575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" name="Picture 28" descr="RA_Brands_CoolGr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161" y="5858695"/>
            <a:ext cx="4376505" cy="419131"/>
          </a:xfrm>
          <a:prstGeom prst="rect">
            <a:avLst/>
          </a:prstGeom>
        </p:spPr>
      </p:pic>
      <p:sp>
        <p:nvSpPr>
          <p:cNvPr id="3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17600" y="2379134"/>
            <a:ext cx="9321800" cy="1371599"/>
          </a:xfrm>
        </p:spPr>
        <p:txBody>
          <a:bodyPr wrap="square" tIns="0" rIns="0" bIns="0" anchor="ctr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2 Lines (Optional)</a:t>
            </a:r>
          </a:p>
        </p:txBody>
      </p:sp>
      <p:sp>
        <p:nvSpPr>
          <p:cNvPr id="32" name="Pentagon 31"/>
          <p:cNvSpPr/>
          <p:nvPr/>
        </p:nvSpPr>
        <p:spPr bwMode="auto">
          <a:xfrm>
            <a:off x="11289" y="2286000"/>
            <a:ext cx="9144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Right Triangle 32"/>
          <p:cNvSpPr/>
          <p:nvPr/>
        </p:nvSpPr>
        <p:spPr bwMode="auto">
          <a:xfrm rot="10800000">
            <a:off x="11289" y="3810000"/>
            <a:ext cx="7702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232822" y="6619879"/>
            <a:ext cx="5861641" cy="2358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933" kern="0" spc="27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933" kern="0" spc="27" baseline="0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    </a:t>
            </a:r>
            <a:fld id="{C41E6217-FD4A-4698-ADE0-B72F602A1308}" type="slidenum">
              <a:rPr lang="en-US" sz="933" kern="0" spc="27" smtClean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933" kern="0" spc="27" dirty="0">
              <a:solidFill>
                <a:schemeClr val="bg2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23" name="Picture 22" descr="CompanyConfidential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74956" y="5198335"/>
            <a:ext cx="898336" cy="549391"/>
          </a:xfrm>
          <a:prstGeom prst="rect">
            <a:avLst/>
          </a:prstGeom>
        </p:spPr>
      </p:pic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713875" y="5155499"/>
            <a:ext cx="4673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1219170">
              <a:lnSpc>
                <a:spcPts val="2107"/>
              </a:lnSpc>
              <a:defRPr/>
            </a:pPr>
            <a: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  <a:t>Company Confidential </a:t>
            </a:r>
            <a:b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Unauthorized Use and Disclosure Prohibited</a:t>
            </a:r>
          </a:p>
        </p:txBody>
      </p:sp>
    </p:spTree>
    <p:extLst>
      <p:ext uri="{BB962C8B-B14F-4D97-AF65-F5344CB8AC3E}">
        <p14:creationId xmlns:p14="http://schemas.microsoft.com/office/powerpoint/2010/main" val="231286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, Title Only - 1 or 2 Lines_GP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92546" y="85347"/>
            <a:ext cx="11997855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719004" y="442063"/>
            <a:ext cx="1041400" cy="1041400"/>
            <a:chOff x="8039253" y="331547"/>
            <a:chExt cx="781050" cy="78105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8039253" y="331547"/>
              <a:ext cx="781050" cy="78105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24" name="Picture 23" descr="LTS_WhiteTextFromRedBox.png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0331" y="440292"/>
              <a:ext cx="591515" cy="575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" name="Picture 28" descr="RA_Brands_CoolGr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161" y="5858695"/>
            <a:ext cx="4376505" cy="41913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03200" y="2379132"/>
            <a:ext cx="11879072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17600" y="2379134"/>
            <a:ext cx="9321800" cy="1371599"/>
          </a:xfrm>
        </p:spPr>
        <p:txBody>
          <a:bodyPr wrap="square" tIns="0" rIns="0" bIns="0" anchor="ctr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2 Lines (Optional)</a:t>
            </a:r>
          </a:p>
        </p:txBody>
      </p:sp>
      <p:sp>
        <p:nvSpPr>
          <p:cNvPr id="31" name="Pentagon 30"/>
          <p:cNvSpPr/>
          <p:nvPr/>
        </p:nvSpPr>
        <p:spPr bwMode="auto">
          <a:xfrm>
            <a:off x="11289" y="2286000"/>
            <a:ext cx="9144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Right Triangle 31"/>
          <p:cNvSpPr/>
          <p:nvPr/>
        </p:nvSpPr>
        <p:spPr bwMode="auto">
          <a:xfrm rot="10800000">
            <a:off x="11289" y="3810000"/>
            <a:ext cx="7702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3" name="Picture 3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89" y="1863092"/>
            <a:ext cx="3002280" cy="2498249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232822" y="6619879"/>
            <a:ext cx="5861641" cy="2358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933" kern="0" spc="27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933" kern="0" spc="27" baseline="0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    </a:t>
            </a:r>
            <a:fld id="{C41E6217-FD4A-4698-ADE0-B72F602A1308}" type="slidenum">
              <a:rPr lang="en-US" sz="933" kern="0" spc="27" smtClean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933" kern="0" spc="27" dirty="0">
              <a:solidFill>
                <a:schemeClr val="bg2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22" name="Picture 21" descr="CompanyConfidential.pn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74956" y="5198335"/>
            <a:ext cx="898336" cy="549391"/>
          </a:xfrm>
          <a:prstGeom prst="rect">
            <a:avLst/>
          </a:prstGeom>
        </p:spPr>
      </p:pic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1713875" y="5155499"/>
            <a:ext cx="4673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1219170">
              <a:lnSpc>
                <a:spcPts val="2107"/>
              </a:lnSpc>
              <a:defRPr/>
            </a:pPr>
            <a: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  <a:t>Company Confidential </a:t>
            </a:r>
            <a:b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Unauthorized Use and Disclosure Prohibited</a:t>
            </a:r>
          </a:p>
        </p:txBody>
      </p:sp>
    </p:spTree>
    <p:extLst>
      <p:ext uri="{BB962C8B-B14F-4D97-AF65-F5344CB8AC3E}">
        <p14:creationId xmlns:p14="http://schemas.microsoft.com/office/powerpoint/2010/main" val="1223026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, Title &amp; Sub-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92546" y="85347"/>
            <a:ext cx="11997855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03200" y="2379132"/>
            <a:ext cx="11879072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719004" y="442063"/>
            <a:ext cx="1041400" cy="1041400"/>
            <a:chOff x="8039253" y="331547"/>
            <a:chExt cx="781050" cy="78105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8039253" y="331547"/>
              <a:ext cx="781050" cy="78105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26" name="Picture 25" descr="LTS_WhiteTextFromRedBox.png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0331" y="440292"/>
              <a:ext cx="591515" cy="575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" name="Picture 31" descr="RA_Brands_CoolGr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161" y="5858695"/>
            <a:ext cx="4376505" cy="419131"/>
          </a:xfrm>
          <a:prstGeom prst="rect">
            <a:avLst/>
          </a:prstGeom>
        </p:spPr>
      </p:pic>
      <p:sp>
        <p:nvSpPr>
          <p:cNvPr id="20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17600" y="2636242"/>
            <a:ext cx="9321800" cy="553998"/>
          </a:xfrm>
        </p:spPr>
        <p:txBody>
          <a:bodyPr wrap="square">
            <a:spAutoFit/>
          </a:bodyPr>
          <a:lstStyle>
            <a:lvl1pPr>
              <a:defRPr sz="4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17600" y="3044615"/>
            <a:ext cx="9321800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sp>
        <p:nvSpPr>
          <p:cNvPr id="30" name="Pentagon 29"/>
          <p:cNvSpPr/>
          <p:nvPr/>
        </p:nvSpPr>
        <p:spPr bwMode="auto">
          <a:xfrm>
            <a:off x="11289" y="2286000"/>
            <a:ext cx="9144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Right Triangle 30"/>
          <p:cNvSpPr/>
          <p:nvPr/>
        </p:nvSpPr>
        <p:spPr bwMode="auto">
          <a:xfrm rot="10800000">
            <a:off x="11289" y="3810000"/>
            <a:ext cx="7702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232822" y="6619879"/>
            <a:ext cx="5861641" cy="2358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933" kern="0" spc="27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933" kern="0" spc="27" baseline="0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    </a:t>
            </a:r>
            <a:fld id="{C41E6217-FD4A-4698-ADE0-B72F602A1308}" type="slidenum">
              <a:rPr lang="en-US" sz="933" kern="0" spc="27" smtClean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933" kern="0" spc="27" dirty="0">
              <a:solidFill>
                <a:schemeClr val="bg2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23" name="Picture 22" descr="CompanyConfidential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74956" y="5198335"/>
            <a:ext cx="898336" cy="549391"/>
          </a:xfrm>
          <a:prstGeom prst="rect">
            <a:avLst/>
          </a:prstGeom>
        </p:spPr>
      </p:pic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713875" y="5155499"/>
            <a:ext cx="4673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1219170">
              <a:lnSpc>
                <a:spcPts val="2107"/>
              </a:lnSpc>
              <a:defRPr/>
            </a:pPr>
            <a: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  <a:t>Company Confidential </a:t>
            </a:r>
            <a:b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Unauthorized Use and Disclosure Prohibited</a:t>
            </a:r>
          </a:p>
        </p:txBody>
      </p:sp>
    </p:spTree>
    <p:extLst>
      <p:ext uri="{BB962C8B-B14F-4D97-AF65-F5344CB8AC3E}">
        <p14:creationId xmlns:p14="http://schemas.microsoft.com/office/powerpoint/2010/main" val="243482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, Title &amp; Sub-title_GP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92546" y="85347"/>
            <a:ext cx="11997855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0719004" y="442063"/>
            <a:ext cx="1041400" cy="1041400"/>
            <a:chOff x="8039253" y="331547"/>
            <a:chExt cx="781050" cy="78105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039253" y="331547"/>
              <a:ext cx="781050" cy="78105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26" name="Picture 25" descr="LTS_WhiteTextFromRedBox.png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0331" y="440292"/>
              <a:ext cx="591515" cy="575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" name="Picture 30" descr="RA_Brands_CoolGr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161" y="5858695"/>
            <a:ext cx="4376505" cy="41913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203200" y="2379132"/>
            <a:ext cx="11879072" cy="13716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17600" y="2636242"/>
            <a:ext cx="9321800" cy="553998"/>
          </a:xfrm>
        </p:spPr>
        <p:txBody>
          <a:bodyPr wrap="square">
            <a:spAutoFit/>
          </a:bodyPr>
          <a:lstStyle>
            <a:lvl1pPr>
              <a:defRPr sz="4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17600" y="3044615"/>
            <a:ext cx="9321800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sp>
        <p:nvSpPr>
          <p:cNvPr id="33" name="Pentagon 32"/>
          <p:cNvSpPr/>
          <p:nvPr/>
        </p:nvSpPr>
        <p:spPr bwMode="auto">
          <a:xfrm>
            <a:off x="11289" y="2286000"/>
            <a:ext cx="914400" cy="15240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Right Triangle 33"/>
          <p:cNvSpPr/>
          <p:nvPr/>
        </p:nvSpPr>
        <p:spPr bwMode="auto">
          <a:xfrm rot="10800000">
            <a:off x="11289" y="3810000"/>
            <a:ext cx="77023" cy="76200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89" y="1863092"/>
            <a:ext cx="3002280" cy="2498249"/>
          </a:xfrm>
          <a:prstGeom prst="rect">
            <a:avLst/>
          </a:prstGeom>
        </p:spPr>
      </p:pic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32822" y="6619879"/>
            <a:ext cx="5861641" cy="2358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933" kern="0" spc="27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933" kern="0" spc="27" baseline="0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    </a:t>
            </a:r>
            <a:fld id="{C41E6217-FD4A-4698-ADE0-B72F602A1308}" type="slidenum">
              <a:rPr lang="en-US" sz="933" kern="0" spc="27" smtClean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933" kern="0" spc="27" dirty="0">
              <a:solidFill>
                <a:schemeClr val="bg2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24" name="Picture 23" descr="CompanyConfidential.pn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74956" y="5198335"/>
            <a:ext cx="898336" cy="549391"/>
          </a:xfrm>
          <a:prstGeom prst="rect">
            <a:avLst/>
          </a:prstGeom>
        </p:spPr>
      </p:pic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713875" y="5155499"/>
            <a:ext cx="4673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1219170">
              <a:lnSpc>
                <a:spcPts val="2107"/>
              </a:lnSpc>
              <a:defRPr/>
            </a:pPr>
            <a: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  <a:t>Company Confidential </a:t>
            </a:r>
            <a:b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Unauthorized Use and Disclosure Prohibited</a:t>
            </a:r>
          </a:p>
        </p:txBody>
      </p:sp>
    </p:spTree>
    <p:extLst>
      <p:ext uri="{BB962C8B-B14F-4D97-AF65-F5344CB8AC3E}">
        <p14:creationId xmlns:p14="http://schemas.microsoft.com/office/powerpoint/2010/main" val="1193422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182882"/>
            <a:ext cx="94488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1"/>
          </p:nvPr>
        </p:nvSpPr>
        <p:spPr>
          <a:xfrm>
            <a:off x="203200" y="1295401"/>
            <a:ext cx="11785600" cy="4967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5043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200" y="321738"/>
            <a:ext cx="9448800" cy="4910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645165"/>
            <a:ext cx="9448800" cy="253996"/>
          </a:xfrm>
        </p:spPr>
        <p:txBody>
          <a:bodyPr anchor="t">
            <a:noAutofit/>
          </a:bodyPr>
          <a:lstStyle>
            <a:lvl1pPr algn="l">
              <a:spcAft>
                <a:spcPts val="0"/>
              </a:spcAft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Sub-Title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2"/>
          </p:nvPr>
        </p:nvSpPr>
        <p:spPr>
          <a:xfrm>
            <a:off x="203200" y="1295401"/>
            <a:ext cx="11785600" cy="4967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2715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182882"/>
            <a:ext cx="94488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</a:t>
            </a:r>
          </a:p>
        </p:txBody>
      </p:sp>
    </p:spTree>
    <p:extLst>
      <p:ext uri="{BB962C8B-B14F-4D97-AF65-F5344CB8AC3E}">
        <p14:creationId xmlns:p14="http://schemas.microsoft.com/office/powerpoint/2010/main" val="29756476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203200" y="1282702"/>
            <a:ext cx="11785600" cy="498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1440" bIns="91440" anchor="ctr"/>
          <a:lstStyle>
            <a:lvl1pPr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182882"/>
            <a:ext cx="94488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947707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3200" y="279135"/>
            <a:ext cx="9448800" cy="914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51171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2546" y="85346"/>
            <a:ext cx="11992861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38964" y="4452168"/>
            <a:ext cx="11480800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38964" y="5214170"/>
            <a:ext cx="11480800" cy="1054100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bg1"/>
                </a:solidFill>
              </a:defRPr>
            </a:lvl1pPr>
            <a:lvl2pPr marL="1073124" indent="-304792">
              <a:defRPr>
                <a:solidFill>
                  <a:srgbClr val="FFFFFF"/>
                </a:solidFill>
              </a:defRPr>
            </a:lvl2pPr>
            <a:lvl3pPr marL="1602277" indent="-304792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92232044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546" y="85346"/>
            <a:ext cx="11992861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101601" y="99420"/>
            <a:ext cx="11988799" cy="65000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831335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46" y="85346"/>
            <a:ext cx="11992861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501217"/>
            <a:ext cx="11480800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101601" y="99420"/>
            <a:ext cx="11988799" cy="65000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01438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Title &amp;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546" y="85346"/>
            <a:ext cx="11992861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222875"/>
            <a:ext cx="11480800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half" idx="11" hasCustomPrompt="1"/>
          </p:nvPr>
        </p:nvSpPr>
        <p:spPr>
          <a:xfrm>
            <a:off x="457200" y="5984876"/>
            <a:ext cx="11480800" cy="593725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bg1"/>
                </a:solidFill>
              </a:defRPr>
            </a:lvl1pPr>
            <a:lvl2pPr marL="1073124" indent="-304792">
              <a:defRPr>
                <a:solidFill>
                  <a:srgbClr val="FFFFFF"/>
                </a:solidFill>
              </a:defRPr>
            </a:lvl2pPr>
            <a:lvl3pPr marL="1602277" indent="-304792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01601" y="99420"/>
            <a:ext cx="11988799" cy="64791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54598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203200" y="1295399"/>
            <a:ext cx="5791200" cy="4967817"/>
          </a:xfrm>
          <a:prstGeom prst="rect">
            <a:avLst/>
          </a:prstGeom>
        </p:spPr>
        <p:txBody>
          <a:bodyPr/>
          <a:lstStyle>
            <a:lvl4pPr>
              <a:buClrTx/>
              <a:buFont typeface="Wingdings" charset="2"/>
              <a:buChar char="§"/>
              <a:defRPr sz="2133" cap="none"/>
            </a:lvl4pPr>
            <a:lvl5pPr>
              <a:buClrTx/>
              <a:buFont typeface="Wingdings" charset="2"/>
              <a:buChar char="§"/>
              <a:defRPr sz="1867" cap="none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/>
          </p:nvPr>
        </p:nvSpPr>
        <p:spPr>
          <a:xfrm>
            <a:off x="6189472" y="1295400"/>
            <a:ext cx="5791200" cy="4967816"/>
          </a:xfrm>
          <a:prstGeom prst="rect">
            <a:avLst/>
          </a:prstGeom>
        </p:spPr>
        <p:txBody>
          <a:bodyPr/>
          <a:lstStyle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buFont typeface="Wingdings" charset="2"/>
              <a:buChar char="§"/>
              <a:defRPr sz="2133"/>
            </a:lvl4pPr>
            <a:lvl5pPr>
              <a:buClr>
                <a:schemeClr val="bg1"/>
              </a:buClr>
              <a:buFont typeface="Wingdings" charset="2"/>
              <a:buChar char="§"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182882"/>
            <a:ext cx="9448800" cy="914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6736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ing Slide, Title Only - 1 or 2 Line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92546" y="85347"/>
            <a:ext cx="11997855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899" y="2371431"/>
            <a:ext cx="12001500" cy="13793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87813" y="2379134"/>
            <a:ext cx="9321800" cy="1371599"/>
          </a:xfrm>
        </p:spPr>
        <p:txBody>
          <a:bodyPr wrap="square" tIns="0" rIns="0" bIns="0" anchor="ctr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2 Lines (Optional)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501360" y="6064210"/>
            <a:ext cx="19899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www.rockwellautomation.com</a:t>
            </a:r>
            <a:endParaRPr lang="en-US" sz="1333" b="1" i="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29" name="Picture 28" descr="Social_Media_Standard_70K_Nov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5" y="5579073"/>
            <a:ext cx="3421888" cy="63398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719004" y="442063"/>
            <a:ext cx="1041400" cy="1041400"/>
            <a:chOff x="8039253" y="331547"/>
            <a:chExt cx="781050" cy="78105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8039253" y="331547"/>
              <a:ext cx="781050" cy="78105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33" name="Picture 32" descr="LTS_WhiteTextFromRedBox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0331" y="440292"/>
              <a:ext cx="591515" cy="575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" name="Picture 35" descr="RA_Brands_CoolGra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161" y="5858695"/>
            <a:ext cx="4376505" cy="419131"/>
          </a:xfrm>
          <a:prstGeom prst="rect">
            <a:avLst/>
          </a:prstGeom>
        </p:spPr>
      </p:pic>
      <p:sp>
        <p:nvSpPr>
          <p:cNvPr id="37" name="Right Triangle 36"/>
          <p:cNvSpPr/>
          <p:nvPr/>
        </p:nvSpPr>
        <p:spPr bwMode="auto">
          <a:xfrm rot="10800000">
            <a:off x="11291" y="6158543"/>
            <a:ext cx="80208" cy="7873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Pentagon 37"/>
          <p:cNvSpPr/>
          <p:nvPr/>
        </p:nvSpPr>
        <p:spPr bwMode="auto">
          <a:xfrm>
            <a:off x="11291" y="5701343"/>
            <a:ext cx="496709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32822" y="6619879"/>
            <a:ext cx="5861641" cy="2358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933" kern="0" spc="27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933" kern="0" spc="27" baseline="0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    </a:t>
            </a:r>
            <a:fld id="{C41E6217-FD4A-4698-ADE0-B72F602A1308}" type="slidenum">
              <a:rPr lang="en-US" sz="933" kern="0" spc="27" smtClean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933" kern="0" spc="27" dirty="0">
              <a:solidFill>
                <a:schemeClr val="bg2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24" name="Picture 23" descr="CompanyConfidential.pn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5369" y="4631038"/>
            <a:ext cx="898336" cy="549391"/>
          </a:xfrm>
          <a:prstGeom prst="rect">
            <a:avLst/>
          </a:prstGeom>
        </p:spPr>
      </p:pic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1084288" y="4588202"/>
            <a:ext cx="4673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1219170">
              <a:lnSpc>
                <a:spcPts val="2107"/>
              </a:lnSpc>
              <a:defRPr/>
            </a:pPr>
            <a: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  <a:t>Company Confidential </a:t>
            </a:r>
            <a:b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Unauthorized Use and Disclosure Prohibited</a:t>
            </a:r>
          </a:p>
        </p:txBody>
      </p:sp>
    </p:spTree>
    <p:extLst>
      <p:ext uri="{BB962C8B-B14F-4D97-AF65-F5344CB8AC3E}">
        <p14:creationId xmlns:p14="http://schemas.microsoft.com/office/powerpoint/2010/main" val="2349981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ing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92546" y="85347"/>
            <a:ext cx="11997855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8899" y="2371431"/>
            <a:ext cx="12001500" cy="13793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87813" y="2379134"/>
            <a:ext cx="9321800" cy="1371599"/>
          </a:xfrm>
        </p:spPr>
        <p:txBody>
          <a:bodyPr wrap="square" tIns="0" rIns="0" bIns="0" anchor="ctr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>
                <a:solidFill>
                  <a:srgbClr val="C41230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2 Lines (Optional)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501360" y="6064210"/>
            <a:ext cx="19899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www.rockwellautomation.com</a:t>
            </a:r>
            <a:endParaRPr lang="en-US" sz="1333" b="1" i="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29" name="Picture 28" descr="Social_Media_Standard_70K_Nov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5" y="5579073"/>
            <a:ext cx="3421888" cy="63398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719004" y="442063"/>
            <a:ext cx="1041400" cy="1041400"/>
            <a:chOff x="8039253" y="331547"/>
            <a:chExt cx="781050" cy="78105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8039253" y="331547"/>
              <a:ext cx="781050" cy="78105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33" name="Picture 32" descr="LTS_WhiteTextFromRedBox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0331" y="440292"/>
              <a:ext cx="591515" cy="575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" name="Picture 35" descr="RA_Brands_CoolGra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161" y="5858695"/>
            <a:ext cx="4376505" cy="419131"/>
          </a:xfrm>
          <a:prstGeom prst="rect">
            <a:avLst/>
          </a:prstGeom>
        </p:spPr>
      </p:pic>
      <p:sp>
        <p:nvSpPr>
          <p:cNvPr id="37" name="Right Triangle 36"/>
          <p:cNvSpPr/>
          <p:nvPr/>
        </p:nvSpPr>
        <p:spPr bwMode="auto">
          <a:xfrm rot="10800000">
            <a:off x="11291" y="6158543"/>
            <a:ext cx="80208" cy="7873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Pentagon 37"/>
          <p:cNvSpPr/>
          <p:nvPr/>
        </p:nvSpPr>
        <p:spPr bwMode="auto">
          <a:xfrm>
            <a:off x="11291" y="5701343"/>
            <a:ext cx="496709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3" y="304800"/>
            <a:ext cx="1848997" cy="1651125"/>
          </a:xfrm>
          <a:prstGeom prst="rect">
            <a:avLst/>
          </a:prstGeom>
        </p:spPr>
      </p:pic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232822" y="6619879"/>
            <a:ext cx="5861641" cy="2358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933" kern="0" spc="27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933" kern="0" spc="27" baseline="0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    </a:t>
            </a:r>
            <a:fld id="{C41E6217-FD4A-4698-ADE0-B72F602A1308}" type="slidenum">
              <a:rPr lang="en-US" sz="933" kern="0" spc="27" smtClean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933" kern="0" spc="27" dirty="0">
              <a:solidFill>
                <a:schemeClr val="bg2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23" name="Picture 22" descr="CompanyConfidential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45369" y="4631038"/>
            <a:ext cx="898336" cy="549391"/>
          </a:xfrm>
          <a:prstGeom prst="rect">
            <a:avLst/>
          </a:prstGeom>
        </p:spPr>
      </p:pic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1084288" y="4588202"/>
            <a:ext cx="4673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1219170">
              <a:lnSpc>
                <a:spcPts val="2107"/>
              </a:lnSpc>
              <a:defRPr/>
            </a:pPr>
            <a: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  <a:t>Company Confidential </a:t>
            </a:r>
            <a:b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Unauthorized Use and Disclosure Prohibited</a:t>
            </a:r>
          </a:p>
        </p:txBody>
      </p:sp>
    </p:spTree>
    <p:extLst>
      <p:ext uri="{BB962C8B-B14F-4D97-AF65-F5344CB8AC3E}">
        <p14:creationId xmlns:p14="http://schemas.microsoft.com/office/powerpoint/2010/main" val="3491582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ing Slide - 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92546" y="85347"/>
            <a:ext cx="11997855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501360" y="6064210"/>
            <a:ext cx="19899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www.rockwellautomation.com</a:t>
            </a:r>
            <a:endParaRPr lang="en-US" sz="1333" b="1" i="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30" name="Picture 29" descr="Social_Media_Standard_70K_Nov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5" y="5579073"/>
            <a:ext cx="3421888" cy="63398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0719004" y="442063"/>
            <a:ext cx="1041400" cy="1041400"/>
            <a:chOff x="8039253" y="331547"/>
            <a:chExt cx="781050" cy="78105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8039253" y="331547"/>
              <a:ext cx="781050" cy="78105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35" name="Picture 34" descr="LTS_WhiteTextFromRedBox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0331" y="440292"/>
              <a:ext cx="591515" cy="575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" name="Picture 36" descr="RA_Brands_CoolGra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161" y="5858695"/>
            <a:ext cx="4376505" cy="419131"/>
          </a:xfrm>
          <a:prstGeom prst="rect">
            <a:avLst/>
          </a:prstGeom>
        </p:spPr>
      </p:pic>
      <p:sp>
        <p:nvSpPr>
          <p:cNvPr id="38" name="Right Triangle 37"/>
          <p:cNvSpPr/>
          <p:nvPr/>
        </p:nvSpPr>
        <p:spPr bwMode="auto">
          <a:xfrm rot="10800000">
            <a:off x="11291" y="6158543"/>
            <a:ext cx="80208" cy="7873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Pentagon 38"/>
          <p:cNvSpPr/>
          <p:nvPr/>
        </p:nvSpPr>
        <p:spPr bwMode="auto">
          <a:xfrm>
            <a:off x="11291" y="5701343"/>
            <a:ext cx="496709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8899" y="2819400"/>
            <a:ext cx="120015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4517" y="2922760"/>
            <a:ext cx="10464800" cy="707886"/>
          </a:xfrm>
        </p:spPr>
        <p:txBody>
          <a:bodyPr wrap="square" anchor="ctr">
            <a:spAutoFit/>
          </a:bodyPr>
          <a:lstStyle>
            <a:lvl1pPr marL="0">
              <a:lnSpc>
                <a:spcPct val="100000"/>
              </a:lnSpc>
              <a:spcBef>
                <a:spcPts val="3200"/>
              </a:spcBef>
              <a:spcAft>
                <a:spcPts val="4000"/>
              </a:spcAft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232822" y="6619879"/>
            <a:ext cx="5861641" cy="2358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933" kern="0" spc="27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933" kern="0" spc="27" baseline="0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    </a:t>
            </a:r>
            <a:fld id="{C41E6217-FD4A-4698-ADE0-B72F602A1308}" type="slidenum">
              <a:rPr lang="en-US" sz="933" kern="0" spc="27" smtClean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933" kern="0" spc="27" dirty="0">
              <a:solidFill>
                <a:schemeClr val="bg2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23" name="Picture 22" descr="CompanyConfidential.pn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5369" y="4631038"/>
            <a:ext cx="898336" cy="549391"/>
          </a:xfrm>
          <a:prstGeom prst="rect">
            <a:avLst/>
          </a:prstGeom>
        </p:spPr>
      </p:pic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084288" y="4588202"/>
            <a:ext cx="4673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1219170">
              <a:lnSpc>
                <a:spcPts val="2107"/>
              </a:lnSpc>
              <a:defRPr/>
            </a:pPr>
            <a: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  <a:t>Company Confidential </a:t>
            </a:r>
            <a:b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Unauthorized Use and Disclosure Prohibited</a:t>
            </a:r>
          </a:p>
        </p:txBody>
      </p:sp>
    </p:spTree>
    <p:extLst>
      <p:ext uri="{BB962C8B-B14F-4D97-AF65-F5344CB8AC3E}">
        <p14:creationId xmlns:p14="http://schemas.microsoft.com/office/powerpoint/2010/main" val="2103937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ing Slide - Title Only_GP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92546" y="85347"/>
            <a:ext cx="11997855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501360" y="6064210"/>
            <a:ext cx="19899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www.rockwellautomation.com</a:t>
            </a:r>
            <a:endParaRPr lang="en-US" sz="1333" b="1" i="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30" name="Picture 29" descr="Social_Media_Standard_70K_Nov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5" y="5579073"/>
            <a:ext cx="3421888" cy="63398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0719004" y="442063"/>
            <a:ext cx="1041400" cy="1041400"/>
            <a:chOff x="8039253" y="331547"/>
            <a:chExt cx="781050" cy="78105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8039253" y="331547"/>
              <a:ext cx="781050" cy="78105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35" name="Picture 34" descr="LTS_WhiteTextFromRedBox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0331" y="440292"/>
              <a:ext cx="591515" cy="575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" name="Picture 36" descr="RA_Brands_CoolGra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161" y="5858695"/>
            <a:ext cx="4376505" cy="419131"/>
          </a:xfrm>
          <a:prstGeom prst="rect">
            <a:avLst/>
          </a:prstGeom>
        </p:spPr>
      </p:pic>
      <p:sp>
        <p:nvSpPr>
          <p:cNvPr id="38" name="Right Triangle 37"/>
          <p:cNvSpPr/>
          <p:nvPr/>
        </p:nvSpPr>
        <p:spPr bwMode="auto">
          <a:xfrm rot="10800000">
            <a:off x="11291" y="6158543"/>
            <a:ext cx="80208" cy="7873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Pentagon 38"/>
          <p:cNvSpPr/>
          <p:nvPr/>
        </p:nvSpPr>
        <p:spPr bwMode="auto">
          <a:xfrm>
            <a:off x="11291" y="5701343"/>
            <a:ext cx="496709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8899" y="2819400"/>
            <a:ext cx="12001500" cy="9144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4517" y="2922760"/>
            <a:ext cx="10464800" cy="707886"/>
          </a:xfrm>
        </p:spPr>
        <p:txBody>
          <a:bodyPr wrap="square" anchor="ctr">
            <a:spAutoFit/>
          </a:bodyPr>
          <a:lstStyle>
            <a:lvl1pPr marL="0">
              <a:lnSpc>
                <a:spcPct val="100000"/>
              </a:lnSpc>
              <a:spcBef>
                <a:spcPts val="3200"/>
              </a:spcBef>
              <a:spcAft>
                <a:spcPts val="4000"/>
              </a:spcAft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3" y="304800"/>
            <a:ext cx="1848997" cy="1651125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232822" y="6619879"/>
            <a:ext cx="5861641" cy="2358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933" kern="0" spc="27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933" kern="0" spc="27" baseline="0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    </a:t>
            </a:r>
            <a:fld id="{C41E6217-FD4A-4698-ADE0-B72F602A1308}" type="slidenum">
              <a:rPr lang="en-US" sz="933" kern="0" spc="27" smtClean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933" kern="0" spc="27" dirty="0">
              <a:solidFill>
                <a:schemeClr val="bg2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24" name="Picture 23" descr="CompanyConfidential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45369" y="4631038"/>
            <a:ext cx="898336" cy="549391"/>
          </a:xfrm>
          <a:prstGeom prst="rect">
            <a:avLst/>
          </a:prstGeom>
        </p:spPr>
      </p:pic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084288" y="4588202"/>
            <a:ext cx="4673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1219170">
              <a:lnSpc>
                <a:spcPts val="2107"/>
              </a:lnSpc>
              <a:defRPr/>
            </a:pPr>
            <a: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  <a:t>Company Confidential </a:t>
            </a:r>
            <a:b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Unauthorized Use and Disclosure Prohibited</a:t>
            </a:r>
          </a:p>
        </p:txBody>
      </p:sp>
    </p:spTree>
    <p:extLst>
      <p:ext uri="{BB962C8B-B14F-4D97-AF65-F5344CB8AC3E}">
        <p14:creationId xmlns:p14="http://schemas.microsoft.com/office/powerpoint/2010/main" val="4034738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ing Slide - Title &amp; Sub-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92546" y="85347"/>
            <a:ext cx="11997855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88899" y="2371431"/>
            <a:ext cx="12001500" cy="13793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01360" y="6064210"/>
            <a:ext cx="19899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www.rockwellautomation.com</a:t>
            </a:r>
            <a:endParaRPr lang="en-US" sz="1333" b="1" i="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32" name="Picture 31" descr="Social_Media_Standard_70K_Nov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5" y="5579073"/>
            <a:ext cx="3421888" cy="63398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719004" y="442063"/>
            <a:ext cx="1041400" cy="1041400"/>
            <a:chOff x="8039253" y="331547"/>
            <a:chExt cx="781050" cy="78105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8039253" y="331547"/>
              <a:ext cx="781050" cy="78105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36" name="Picture 35" descr="LTS_WhiteTextFromRedBox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0331" y="440292"/>
              <a:ext cx="591515" cy="575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" name="Picture 36" descr="RA_Brands_CoolGra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161" y="5858695"/>
            <a:ext cx="4376505" cy="419131"/>
          </a:xfrm>
          <a:prstGeom prst="rect">
            <a:avLst/>
          </a:prstGeom>
        </p:spPr>
      </p:pic>
      <p:sp>
        <p:nvSpPr>
          <p:cNvPr id="39" name="Right Triangle 38"/>
          <p:cNvSpPr/>
          <p:nvPr/>
        </p:nvSpPr>
        <p:spPr bwMode="auto">
          <a:xfrm rot="10800000">
            <a:off x="11291" y="6158543"/>
            <a:ext cx="80208" cy="7873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" name="Pentagon 39"/>
          <p:cNvSpPr/>
          <p:nvPr/>
        </p:nvSpPr>
        <p:spPr bwMode="auto">
          <a:xfrm>
            <a:off x="11291" y="5701343"/>
            <a:ext cx="496709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92928" y="3042733"/>
            <a:ext cx="9321800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sp>
        <p:nvSpPr>
          <p:cNvPr id="2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92928" y="2634361"/>
            <a:ext cx="9321800" cy="553998"/>
          </a:xfrm>
        </p:spPr>
        <p:txBody>
          <a:bodyPr wrap="square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32822" y="6619879"/>
            <a:ext cx="5861641" cy="2358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933" kern="0" spc="27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933" kern="0" spc="27" baseline="0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    </a:t>
            </a:r>
            <a:fld id="{C41E6217-FD4A-4698-ADE0-B72F602A1308}" type="slidenum">
              <a:rPr lang="en-US" sz="933" kern="0" spc="27" smtClean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933" kern="0" spc="27" dirty="0">
              <a:solidFill>
                <a:schemeClr val="bg2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22" name="Picture 21" descr="CompanyConfidential.pn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45369" y="4631038"/>
            <a:ext cx="898336" cy="549391"/>
          </a:xfrm>
          <a:prstGeom prst="rect">
            <a:avLst/>
          </a:prstGeom>
        </p:spPr>
      </p:pic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084288" y="4588202"/>
            <a:ext cx="4673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1219170">
              <a:lnSpc>
                <a:spcPts val="2107"/>
              </a:lnSpc>
              <a:defRPr/>
            </a:pPr>
            <a: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  <a:t>Company Confidential </a:t>
            </a:r>
            <a:b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Unauthorized Use and Disclosure Prohibited</a:t>
            </a:r>
          </a:p>
        </p:txBody>
      </p:sp>
    </p:spTree>
    <p:extLst>
      <p:ext uri="{BB962C8B-B14F-4D97-AF65-F5344CB8AC3E}">
        <p14:creationId xmlns:p14="http://schemas.microsoft.com/office/powerpoint/2010/main" val="2765941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200" y="321738"/>
            <a:ext cx="9448800" cy="4910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645165"/>
            <a:ext cx="9448800" cy="2539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spcAft>
                <a:spcPts val="0"/>
              </a:spcAft>
              <a:buNone/>
              <a:defRPr sz="2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Sub-Title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2"/>
          </p:nvPr>
        </p:nvSpPr>
        <p:spPr>
          <a:xfrm>
            <a:off x="203200" y="1295401"/>
            <a:ext cx="11785600" cy="4967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5156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ing Slide - Title &amp; Sub-title_GP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92546" y="85347"/>
            <a:ext cx="11997855" cy="651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501360" y="6064210"/>
            <a:ext cx="19899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prstTxWarp prst="textNoShape">
              <a:avLst/>
            </a:prstTxWarp>
            <a:spAutoFit/>
          </a:bodyPr>
          <a:lstStyle/>
          <a:p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www.rockwellautomation.com</a:t>
            </a:r>
            <a:endParaRPr lang="en-US" sz="1333" b="1" i="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27" name="Picture 26" descr="Social_Media_Standard_70K_Nov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5" y="5579073"/>
            <a:ext cx="3421888" cy="63398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0719004" y="442063"/>
            <a:ext cx="1041400" cy="1041400"/>
            <a:chOff x="8039253" y="331547"/>
            <a:chExt cx="781050" cy="78105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8039253" y="331547"/>
              <a:ext cx="781050" cy="781050"/>
            </a:xfrm>
            <a:prstGeom prst="rect">
              <a:avLst/>
            </a:prstGeom>
            <a:gradFill flip="none" rotWithShape="1">
              <a:gsLst>
                <a:gs pos="25000">
                  <a:srgbClr val="E60F34"/>
                </a:gs>
                <a:gs pos="100000">
                  <a:srgbClr val="80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headEnd/>
              <a:tailEnd/>
            </a:ln>
            <a:effectLst/>
            <a:scene3d>
              <a:camera prst="obliqueTopRigh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indent="0" algn="ctr" defTabSz="6095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32" name="Picture 31" descr="LTS_WhiteTextFromRedBox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0331" y="440292"/>
              <a:ext cx="591515" cy="575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" name="Picture 32" descr="RA_Brands_CoolGra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161" y="5858695"/>
            <a:ext cx="4376505" cy="419131"/>
          </a:xfrm>
          <a:prstGeom prst="rect">
            <a:avLst/>
          </a:prstGeom>
        </p:spPr>
      </p:pic>
      <p:sp>
        <p:nvSpPr>
          <p:cNvPr id="40" name="Right Triangle 39"/>
          <p:cNvSpPr/>
          <p:nvPr/>
        </p:nvSpPr>
        <p:spPr bwMode="auto">
          <a:xfrm rot="10800000">
            <a:off x="11291" y="6158543"/>
            <a:ext cx="80208" cy="78739"/>
          </a:xfrm>
          <a:prstGeom prst="rtTriangle">
            <a:avLst/>
          </a:prstGeom>
          <a:solidFill>
            <a:srgbClr val="3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Pentagon 40"/>
          <p:cNvSpPr/>
          <p:nvPr/>
        </p:nvSpPr>
        <p:spPr bwMode="auto">
          <a:xfrm>
            <a:off x="11291" y="5701343"/>
            <a:ext cx="496709" cy="457200"/>
          </a:xfrm>
          <a:prstGeom prst="homePlate">
            <a:avLst>
              <a:gd name="adj" fmla="val 26410"/>
            </a:avLst>
          </a:prstGeom>
          <a:gradFill>
            <a:gsLst>
              <a:gs pos="74000">
                <a:srgbClr val="E60A3D"/>
              </a:gs>
              <a:gs pos="0">
                <a:srgbClr val="800000"/>
              </a:gs>
            </a:gsLst>
            <a:lin ang="0" scaled="0"/>
          </a:gra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8899" y="2371431"/>
            <a:ext cx="12001500" cy="1379300"/>
          </a:xfrm>
          <a:prstGeom prst="rect">
            <a:avLst/>
          </a:prstGeom>
          <a:gradFill flip="none" rotWithShape="1">
            <a:gsLst>
              <a:gs pos="5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121920" tIns="60960" rIns="121920" bIns="6096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92928" y="3042733"/>
            <a:ext cx="9321800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charset="2"/>
              <a:buNone/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92928" y="2634361"/>
            <a:ext cx="9321800" cy="553998"/>
          </a:xfrm>
        </p:spPr>
        <p:txBody>
          <a:bodyPr wrap="square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89" y="1863092"/>
            <a:ext cx="3002280" cy="2498249"/>
          </a:xfrm>
          <a:prstGeom prst="rect">
            <a:avLst/>
          </a:prstGeom>
        </p:spPr>
      </p:pic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32822" y="6619879"/>
            <a:ext cx="5861641" cy="2358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933" kern="0" spc="27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933" kern="0" spc="27" baseline="0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    </a:t>
            </a:r>
            <a:fld id="{C41E6217-FD4A-4698-ADE0-B72F602A1308}" type="slidenum">
              <a:rPr lang="en-US" sz="933" kern="0" spc="27" smtClean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933" kern="0" spc="27" dirty="0">
              <a:solidFill>
                <a:schemeClr val="bg2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34" name="Picture 33" descr="CompanyConfidential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45369" y="4631038"/>
            <a:ext cx="898336" cy="549391"/>
          </a:xfrm>
          <a:prstGeom prst="rect">
            <a:avLst/>
          </a:prstGeom>
        </p:spPr>
      </p:pic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084288" y="4588202"/>
            <a:ext cx="4673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1219170">
              <a:lnSpc>
                <a:spcPts val="2107"/>
              </a:lnSpc>
              <a:defRPr/>
            </a:pPr>
            <a: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  <a:t>Company Confidential </a:t>
            </a:r>
            <a:br>
              <a:rPr lang="en-US" sz="1867" b="1" cap="al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Unauthorized Use and Disclosure Prohibited</a:t>
            </a:r>
          </a:p>
        </p:txBody>
      </p:sp>
    </p:spTree>
    <p:extLst>
      <p:ext uri="{BB962C8B-B14F-4D97-AF65-F5344CB8AC3E}">
        <p14:creationId xmlns:p14="http://schemas.microsoft.com/office/powerpoint/2010/main" val="3041187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182882"/>
            <a:ext cx="9448800" cy="9143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</a:t>
            </a:r>
          </a:p>
        </p:txBody>
      </p:sp>
    </p:spTree>
    <p:extLst>
      <p:ext uri="{BB962C8B-B14F-4D97-AF65-F5344CB8AC3E}">
        <p14:creationId xmlns:p14="http://schemas.microsoft.com/office/powerpoint/2010/main" val="10287819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182882"/>
            <a:ext cx="9448800" cy="9143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203200" y="1422401"/>
            <a:ext cx="11684000" cy="484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1440" bIns="91440" anchor="ctr"/>
          <a:lstStyle>
            <a:lvl1pPr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277712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546" y="85346"/>
            <a:ext cx="11992861" cy="651410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8964" y="4452168"/>
            <a:ext cx="11480800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38964" y="5214170"/>
            <a:ext cx="11480800" cy="1054100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1073124" indent="-304792">
              <a:defRPr>
                <a:solidFill>
                  <a:srgbClr val="FFFFFF"/>
                </a:solidFill>
              </a:defRPr>
            </a:lvl2pPr>
            <a:lvl3pPr marL="1602277" indent="-304792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75455678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546" y="85346"/>
            <a:ext cx="11992861" cy="651410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01601" y="99420"/>
            <a:ext cx="11988799" cy="65000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90925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546" y="85346"/>
            <a:ext cx="11992861" cy="651410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101601" y="99420"/>
            <a:ext cx="11988799" cy="65000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80743"/>
            <a:ext cx="11480800" cy="582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259768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Title &amp;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01601" y="99420"/>
            <a:ext cx="11988799" cy="64791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546" y="85346"/>
            <a:ext cx="11992861" cy="651410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222875"/>
            <a:ext cx="11480800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0" hasCustomPrompt="1"/>
          </p:nvPr>
        </p:nvSpPr>
        <p:spPr>
          <a:xfrm>
            <a:off x="457200" y="5984876"/>
            <a:ext cx="11480800" cy="593725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1073124" indent="-304792">
              <a:defRPr>
                <a:solidFill>
                  <a:srgbClr val="FFFFFF"/>
                </a:solidFill>
              </a:defRPr>
            </a:lvl2pPr>
            <a:lvl3pPr marL="1602277" indent="-304792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191182650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92545" y="85344"/>
            <a:ext cx="12019379" cy="1069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9877652" y="85344"/>
            <a:ext cx="2234272" cy="1039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58" y="6598200"/>
            <a:ext cx="257407" cy="258264"/>
          </a:xfrm>
          <a:prstGeom prst="rect">
            <a:avLst/>
          </a:prstGeom>
          <a:solidFill>
            <a:srgbClr val="C8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7" name="Picture 16" descr="Lock2-white.png"/>
          <p:cNvPicPr>
            <a:picLocks/>
          </p:cNvPicPr>
          <p:nvPr/>
        </p:nvPicPr>
        <p:blipFill>
          <a:blip r:embed="rId13">
            <a:clrChange>
              <a:clrFrom>
                <a:srgbClr val="170405">
                  <a:alpha val="13333"/>
                </a:srgbClr>
              </a:clrFrom>
              <a:clrTo>
                <a:srgbClr val="17040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4820" y="6594768"/>
            <a:ext cx="222480" cy="250635"/>
          </a:xfrm>
          <a:prstGeom prst="rect">
            <a:avLst/>
          </a:prstGeom>
          <a:effectLst/>
        </p:spPr>
      </p:pic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61344" y="6622495"/>
            <a:ext cx="5806477" cy="24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/>
          <a:p>
            <a:pPr defTabSz="60958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cap="all" spc="27" dirty="0">
                <a:solidFill>
                  <a:srgbClr val="FFFFFF"/>
                </a:solidFill>
                <a:latin typeface="Arial"/>
              </a:rPr>
              <a:t>Company Confidential</a:t>
            </a:r>
            <a:endParaRPr lang="en-US" sz="1333" b="1" kern="0" spc="27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98681" y="1217334"/>
            <a:ext cx="12007105" cy="5311860"/>
          </a:xfrm>
          <a:prstGeom prst="rect">
            <a:avLst/>
          </a:prstGeom>
          <a:noFill/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72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0" r:id="rId11"/>
  </p:sldLayoutIdLst>
  <p:transition spd="med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609585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1219170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828754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2438339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383108" indent="-383108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rgbClr val="BB2332"/>
        </a:buClr>
        <a:buFont typeface="Wingdings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73124" indent="-304792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SzPct val="80000"/>
        <a:buFont typeface="Wingdings" charset="2"/>
        <a:buChar char="§"/>
        <a:defRPr sz="3200">
          <a:solidFill>
            <a:schemeClr val="tx1"/>
          </a:solidFill>
          <a:latin typeface="+mn-lt"/>
          <a:ea typeface="+mn-ea"/>
        </a:defRPr>
      </a:lvl2pPr>
      <a:lvl3pPr marL="1682709" indent="-304792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SzPct val="80000"/>
        <a:buFont typeface="Wingdings" charset="2"/>
        <a:buChar char="§"/>
        <a:defRPr sz="2600">
          <a:solidFill>
            <a:schemeClr val="tx1"/>
          </a:solidFill>
          <a:latin typeface="+mn-lt"/>
          <a:ea typeface="+mn-ea"/>
        </a:defRPr>
      </a:lvl3pPr>
      <a:lvl4pPr marL="2133547" indent="-304792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Font typeface="Wingdings" charset="2"/>
        <a:buChar char="§"/>
        <a:defRPr sz="2000" cap="none">
          <a:solidFill>
            <a:schemeClr val="tx1"/>
          </a:solidFill>
          <a:latin typeface="Arial" charset="0"/>
          <a:ea typeface="+mn-ea"/>
        </a:defRPr>
      </a:lvl4pPr>
      <a:lvl5pPr marL="2743131" indent="-304792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Font typeface="Wingdings" charset="2"/>
        <a:buChar char="§"/>
        <a:defRPr sz="1800" cap="none">
          <a:solidFill>
            <a:schemeClr val="tx1"/>
          </a:solidFill>
          <a:latin typeface="Arial" charset="0"/>
          <a:ea typeface="+mn-ea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7">
          <a:solidFill>
            <a:schemeClr val="tx1"/>
          </a:solidFill>
          <a:latin typeface="Arial" charset="0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7">
          <a:solidFill>
            <a:schemeClr val="tx1"/>
          </a:solidFill>
          <a:latin typeface="Arial" charset="0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7">
          <a:solidFill>
            <a:schemeClr val="tx1"/>
          </a:solidFill>
          <a:latin typeface="Arial" charset="0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7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92547" y="85347"/>
            <a:ext cx="9661059" cy="1061039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/>
              </a:gs>
            </a:gsLst>
          </a:gradFill>
          <a:ln>
            <a:headEnd type="none" w="sm" len="sm"/>
            <a:tailEnd type="none" w="sm" len="sm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r" eaLnBrk="0" hangingPunct="0">
              <a:lnSpc>
                <a:spcPct val="85000"/>
              </a:lnSpc>
              <a:spcBef>
                <a:spcPct val="50000"/>
              </a:spcBef>
              <a:defRPr/>
            </a:pPr>
            <a:endParaRPr lang="en-US" sz="3200" dirty="0"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92546" y="1229360"/>
            <a:ext cx="11997855" cy="53700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9851136" y="85344"/>
            <a:ext cx="2231136" cy="1069848"/>
          </a:xfrm>
          <a:prstGeom prst="rect">
            <a:avLst/>
          </a:prstGeom>
          <a:gradFill flip="none" rotWithShape="1">
            <a:gsLst>
              <a:gs pos="25000">
                <a:srgbClr val="E60F34"/>
              </a:gs>
              <a:gs pos="100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203200" y="1295400"/>
            <a:ext cx="11785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10" descr="Rockwell_Automation_White.png"/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 bwMode="auto">
          <a:xfrm>
            <a:off x="10147303" y="443655"/>
            <a:ext cx="1618359" cy="3824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82882"/>
            <a:ext cx="94488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32822" y="6619879"/>
            <a:ext cx="5861641" cy="23589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r>
              <a:rPr lang="en-US" sz="933" kern="0" spc="27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Copyright © 2017 Rockwell Automation, Inc. All Rights Reserved.</a:t>
            </a:r>
            <a:r>
              <a:rPr lang="en-US" sz="933" kern="0" spc="27" baseline="0" dirty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t>       </a:t>
            </a:r>
            <a:fld id="{C41E6217-FD4A-4698-ADE0-B72F602A1308}" type="slidenum">
              <a:rPr lang="en-US" sz="933" kern="0" spc="27" smtClean="0">
                <a:solidFill>
                  <a:schemeClr val="bg2"/>
                </a:solidFill>
                <a:latin typeface="Arial" panose="020B0604020202020204" pitchFamily="34" charset="0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933" kern="0" spc="27" dirty="0">
              <a:solidFill>
                <a:schemeClr val="bg2"/>
              </a:solidFill>
              <a:latin typeface="Arial" panose="020B0604020202020204" pitchFamily="34" charset="0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58" y="6598200"/>
            <a:ext cx="257407" cy="258264"/>
          </a:xfrm>
          <a:prstGeom prst="rect">
            <a:avLst/>
          </a:prstGeom>
          <a:solidFill>
            <a:srgbClr val="C8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6" name="Picture 15" descr="Lock2-white.png"/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104820" y="6594768"/>
            <a:ext cx="222480" cy="250635"/>
          </a:xfrm>
          <a:prstGeom prst="rect">
            <a:avLst/>
          </a:prstGeom>
          <a:effectLst/>
        </p:spPr>
      </p:pic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61344" y="6622495"/>
            <a:ext cx="5806477" cy="24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prstTxWarp prst="textNoShape">
              <a:avLst/>
            </a:prstTxWarp>
            <a:spAutoFit/>
          </a:bodyPr>
          <a:lstStyle/>
          <a:p>
            <a:pPr defTabSz="60958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cap="all" spc="27" dirty="0">
                <a:solidFill>
                  <a:schemeClr val="bg2"/>
                </a:solidFill>
                <a:latin typeface="Arial"/>
              </a:rPr>
              <a:t>Company Confidential</a:t>
            </a:r>
            <a:endParaRPr lang="en-US" sz="1333" b="1" kern="0" spc="27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68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</p:sldLayoutIdLst>
  <p:transition spd="med"/>
  <p:hf hdr="0" ftr="0" dt="0"/>
  <p:txStyles>
    <p:titleStyle>
      <a:lvl1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4000" b="0">
          <a:solidFill>
            <a:schemeClr val="bg1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609585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1219170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828754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2438339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3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383108" marR="0" indent="-383108" algn="l" defTabSz="1219170" rtl="0" eaLnBrk="1" fontAlgn="base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SzTx/>
        <a:buFont typeface="Wingdings" charset="2"/>
        <a:buChar char="§"/>
        <a:tabLst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1073124" marR="0" indent="-304792" algn="l" defTabSz="1219170" rtl="0" eaLnBrk="1" fontAlgn="base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75000"/>
          </a:schemeClr>
        </a:buClr>
        <a:buSzPct val="80000"/>
        <a:buFont typeface="Wingdings" charset="2"/>
        <a:buChar char="§"/>
        <a:tabLst/>
        <a:defRPr sz="3200">
          <a:solidFill>
            <a:schemeClr val="bg1"/>
          </a:solidFill>
          <a:latin typeface="+mn-lt"/>
          <a:ea typeface="+mn-ea"/>
        </a:defRPr>
      </a:lvl2pPr>
      <a:lvl3pPr marL="1682709" marR="0" indent="-304792" algn="l" defTabSz="1219170" rtl="0" eaLnBrk="1" fontAlgn="base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75000"/>
          </a:schemeClr>
        </a:buClr>
        <a:buSzPct val="80000"/>
        <a:buFont typeface="Wingdings" charset="2"/>
        <a:buChar char="§"/>
        <a:tabLst/>
        <a:defRPr sz="2600">
          <a:solidFill>
            <a:schemeClr val="bg1"/>
          </a:solidFill>
          <a:latin typeface="+mn-lt"/>
          <a:ea typeface="+mn-ea"/>
        </a:defRPr>
      </a:lvl3pPr>
      <a:lvl4pPr marL="2133547" marR="0" indent="-304792" algn="l" defTabSz="1219170" rtl="0" eaLnBrk="1" fontAlgn="base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75000"/>
          </a:schemeClr>
        </a:buClr>
        <a:buSzTx/>
        <a:buFont typeface="Wingdings" charset="2"/>
        <a:buChar char="§"/>
        <a:tabLst/>
        <a:defRPr sz="2000">
          <a:solidFill>
            <a:schemeClr val="bg1"/>
          </a:solidFill>
          <a:latin typeface="Arial" charset="0"/>
          <a:ea typeface="+mn-ea"/>
        </a:defRPr>
      </a:lvl4pPr>
      <a:lvl5pPr marL="2743131" marR="0" indent="-304792" algn="l" defTabSz="1219170" rtl="0" eaLnBrk="1" fontAlgn="base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75000"/>
          </a:schemeClr>
        </a:buClr>
        <a:buSzTx/>
        <a:buFont typeface="Wingdings" charset="2"/>
        <a:buChar char="§"/>
        <a:tabLst/>
        <a:defRPr sz="1800">
          <a:solidFill>
            <a:schemeClr val="bg1"/>
          </a:solidFill>
          <a:latin typeface="Arial" charset="0"/>
          <a:ea typeface="+mn-ea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7">
          <a:solidFill>
            <a:schemeClr val="tx1"/>
          </a:solidFill>
          <a:latin typeface="Arial" charset="0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7">
          <a:solidFill>
            <a:schemeClr val="tx1"/>
          </a:solidFill>
          <a:latin typeface="Arial" charset="0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7">
          <a:solidFill>
            <a:schemeClr val="tx1"/>
          </a:solidFill>
          <a:latin typeface="Arial" charset="0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7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72110" y="2932385"/>
            <a:ext cx="9321800" cy="1579984"/>
          </a:xfrm>
        </p:spPr>
        <p:txBody>
          <a:bodyPr/>
          <a:lstStyle/>
          <a:p>
            <a:r>
              <a:rPr lang="en-US" sz="3600" b="1" kern="1200" dirty="0">
                <a:latin typeface="+mn-lt"/>
                <a:ea typeface="新宋体" panose="02010609030101010101" pitchFamily="49" charset="-122"/>
              </a:rPr>
              <a:t>Intern Project Report</a:t>
            </a:r>
            <a:br>
              <a:rPr lang="en-US" sz="2400" kern="1200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</a:rPr>
            </a:br>
            <a:r>
              <a:rPr lang="en-US" sz="2400" kern="1200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</a:rPr>
              <a:t>Prepared by: Bruce(Chi) Cheng</a:t>
            </a:r>
            <a:br>
              <a:rPr lang="en-US" sz="2400" kern="1200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</a:rPr>
            </a:br>
            <a:r>
              <a:rPr lang="en-US" sz="2400" kern="1200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</a:rPr>
              <a:t>Date:</a:t>
            </a:r>
            <a:r>
              <a:rPr lang="en-US" altLang="zh-CN" sz="2400" kern="1200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</a:rPr>
              <a:t> 10/08/2024</a:t>
            </a:r>
            <a:endParaRPr lang="en-US" sz="2400" kern="1200" dirty="0">
              <a:solidFill>
                <a:schemeClr val="tx2"/>
              </a:solidFill>
              <a:latin typeface="Abadi Extra Light" panose="020F0502020204030204" pitchFamily="34" charset="0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37562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Future Scope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C14C-A238-D765-8836-DA00CA1D767D}"/>
              </a:ext>
            </a:extLst>
          </p:cNvPr>
          <p:cNvSpPr txBox="1"/>
          <p:nvPr/>
        </p:nvSpPr>
        <p:spPr>
          <a:xfrm>
            <a:off x="547653" y="1838066"/>
            <a:ext cx="99562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Things to Improve</a:t>
            </a:r>
          </a:p>
          <a:p>
            <a:endParaRPr lang="en-US" sz="2400" b="1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Better Integration with Real-Time Data</a:t>
            </a:r>
            <a:r>
              <a:rPr lang="en-US" sz="2000" dirty="0">
                <a:solidFill>
                  <a:schemeClr val="tx2"/>
                </a:solidFill>
              </a:rPr>
              <a:t>: For example, integrating APIs from health services for up-to-date medical information.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Expansion of Knowledge Base</a:t>
            </a:r>
            <a:r>
              <a:rPr lang="en-US" sz="2000" dirty="0">
                <a:solidFill>
                  <a:schemeClr val="tx2"/>
                </a:solidFill>
              </a:rPr>
              <a:t>: Expanding the local knowledge base to minimize the reliance on web searches.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Advanced Diagnostic Features</a:t>
            </a:r>
            <a:r>
              <a:rPr lang="en-US" sz="2000" dirty="0">
                <a:solidFill>
                  <a:schemeClr val="tx2"/>
                </a:solidFill>
              </a:rPr>
              <a:t>: Adding features that allow the chatbot to suggest potential diagnoses based on more advanced symptom input.</a:t>
            </a:r>
          </a:p>
        </p:txBody>
      </p:sp>
    </p:spTree>
    <p:extLst>
      <p:ext uri="{BB962C8B-B14F-4D97-AF65-F5344CB8AC3E}">
        <p14:creationId xmlns:p14="http://schemas.microsoft.com/office/powerpoint/2010/main" val="42645637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Data Flow Diagram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02951-A8A7-78AE-48F9-79E82875967C}"/>
              </a:ext>
            </a:extLst>
          </p:cNvPr>
          <p:cNvSpPr txBox="1"/>
          <p:nvPr/>
        </p:nvSpPr>
        <p:spPr>
          <a:xfrm>
            <a:off x="0" y="1514900"/>
            <a:ext cx="6119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chemeClr val="tx2"/>
                </a:solidFill>
              </a:rPr>
              <a:t>User Input</a:t>
            </a:r>
            <a:r>
              <a:rPr lang="en-US" dirty="0">
                <a:solidFill>
                  <a:schemeClr val="tx2"/>
                </a:solidFill>
              </a:rPr>
              <a:t> → </a:t>
            </a:r>
            <a:r>
              <a:rPr lang="en-US" b="1" dirty="0">
                <a:solidFill>
                  <a:schemeClr val="tx2"/>
                </a:solidFill>
              </a:rPr>
              <a:t>Query Database/Knowledge Base</a:t>
            </a:r>
            <a:r>
              <a:rPr lang="en-US" dirty="0">
                <a:solidFill>
                  <a:schemeClr val="tx2"/>
                </a:solidFill>
              </a:rPr>
              <a:t> → </a:t>
            </a:r>
            <a:r>
              <a:rPr lang="en-US" b="1" dirty="0">
                <a:solidFill>
                  <a:schemeClr val="tx2"/>
                </a:solidFill>
              </a:rPr>
              <a:t>Web Search (if necessary)</a:t>
            </a:r>
            <a:r>
              <a:rPr lang="en-US" dirty="0">
                <a:solidFill>
                  <a:schemeClr val="tx2"/>
                </a:solidFill>
              </a:rPr>
              <a:t> → </a:t>
            </a:r>
            <a:r>
              <a:rPr lang="en-US" b="1" dirty="0">
                <a:solidFill>
                  <a:schemeClr val="tx2"/>
                </a:solidFill>
              </a:rPr>
              <a:t>Response Generation</a:t>
            </a:r>
            <a:r>
              <a:rPr lang="en-US" dirty="0">
                <a:solidFill>
                  <a:schemeClr val="tx2"/>
                </a:solidFill>
              </a:rPr>
              <a:t> → </a:t>
            </a:r>
            <a:r>
              <a:rPr lang="en-US" b="1" dirty="0">
                <a:solidFill>
                  <a:schemeClr val="tx2"/>
                </a:solidFill>
              </a:rPr>
              <a:t>Output to User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55258-FB46-F900-22E0-4261E60059DA}"/>
              </a:ext>
            </a:extLst>
          </p:cNvPr>
          <p:cNvSpPr txBox="1"/>
          <p:nvPr/>
        </p:nvSpPr>
        <p:spPr>
          <a:xfrm>
            <a:off x="0" y="4562782"/>
            <a:ext cx="2321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chemeClr val="tx2"/>
                </a:solidFill>
              </a:rPr>
              <a:t>User Input</a:t>
            </a:r>
            <a:r>
              <a:rPr lang="en-US" dirty="0">
                <a:solidFill>
                  <a:schemeClr val="tx2"/>
                </a:solidFill>
              </a:rPr>
              <a:t> →</a:t>
            </a:r>
          </a:p>
        </p:txBody>
      </p:sp>
      <p:pic>
        <p:nvPicPr>
          <p:cNvPr id="1026" name="Picture 2" descr="User (icon No. 255) - webiconio.com">
            <a:extLst>
              <a:ext uri="{FF2B5EF4-FFF2-40B4-BE49-F238E27FC236}">
                <a16:creationId xmlns:a16="http://schemas.microsoft.com/office/drawing/2014/main" id="{2E530EF3-216B-78DD-F28F-480C01EE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" y="3283714"/>
            <a:ext cx="1922097" cy="12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Storage Icon Vector For Your Website Design Logo App Ui  Illustration Stock Illustration - Download Image Now - iStock">
            <a:extLst>
              <a:ext uri="{FF2B5EF4-FFF2-40B4-BE49-F238E27FC236}">
                <a16:creationId xmlns:a16="http://schemas.microsoft.com/office/drawing/2014/main" id="{34865EA2-74DF-FBB5-E6A7-4A7B91C8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98" y="3241092"/>
            <a:ext cx="1318846" cy="131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EFB8A-EA4A-394F-83AB-5572F36566B8}"/>
              </a:ext>
            </a:extLst>
          </p:cNvPr>
          <p:cNvSpPr txBox="1"/>
          <p:nvPr/>
        </p:nvSpPr>
        <p:spPr>
          <a:xfrm>
            <a:off x="1516874" y="4561360"/>
            <a:ext cx="4602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chemeClr val="tx2"/>
                </a:solidFill>
              </a:rPr>
              <a:t>Query Database/Knowledge Base 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A2067-495B-1201-A288-EDC96DB53405}"/>
              </a:ext>
            </a:extLst>
          </p:cNvPr>
          <p:cNvSpPr txBox="1"/>
          <p:nvPr/>
        </p:nvSpPr>
        <p:spPr>
          <a:xfrm>
            <a:off x="82549" y="4930692"/>
            <a:ext cx="2709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>
                <a:solidFill>
                  <a:schemeClr val="tx2"/>
                </a:solidFill>
              </a:rPr>
              <a:t>A Question 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</a:rPr>
              <a:t>or A Query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84700-0CFE-B26E-600C-02AE95A378F7}"/>
              </a:ext>
            </a:extLst>
          </p:cNvPr>
          <p:cNvSpPr txBox="1"/>
          <p:nvPr/>
        </p:nvSpPr>
        <p:spPr>
          <a:xfrm>
            <a:off x="1600717" y="4930692"/>
            <a:ext cx="3463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>
                <a:solidFill>
                  <a:schemeClr val="tx2"/>
                </a:solidFill>
              </a:rPr>
              <a:t>See if we have an approved and trusted answer for this query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E8895-41DA-A356-CD60-46D86FE78391}"/>
              </a:ext>
            </a:extLst>
          </p:cNvPr>
          <p:cNvSpPr txBox="1"/>
          <p:nvPr/>
        </p:nvSpPr>
        <p:spPr>
          <a:xfrm>
            <a:off x="3798276" y="3791919"/>
            <a:ext cx="4602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chemeClr val="tx2"/>
                </a:solidFill>
              </a:rPr>
              <a:t>      Web Search (if answer not found)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98601-4059-22B4-8944-2F940126E13C}"/>
              </a:ext>
            </a:extLst>
          </p:cNvPr>
          <p:cNvSpPr txBox="1"/>
          <p:nvPr/>
        </p:nvSpPr>
        <p:spPr>
          <a:xfrm>
            <a:off x="7385539" y="4527412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Response Generation</a:t>
            </a:r>
            <a:r>
              <a:rPr lang="en-US" dirty="0">
                <a:solidFill>
                  <a:schemeClr val="tx2"/>
                </a:solidFill>
              </a:rPr>
              <a:t> → </a:t>
            </a:r>
            <a:r>
              <a:rPr lang="en-US" b="1" dirty="0">
                <a:solidFill>
                  <a:schemeClr val="tx2"/>
                </a:solidFill>
              </a:rPr>
              <a:t>Output to User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FDFFE7-9042-FE09-F516-152D3E59B8DE}"/>
              </a:ext>
            </a:extLst>
          </p:cNvPr>
          <p:cNvCxnSpPr>
            <a:cxnSpLocks/>
          </p:cNvCxnSpPr>
          <p:nvPr/>
        </p:nvCxnSpPr>
        <p:spPr bwMode="auto">
          <a:xfrm>
            <a:off x="8011058" y="3952698"/>
            <a:ext cx="781250" cy="574714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2" descr="User (icon No. 255) - webiconio.com">
            <a:extLst>
              <a:ext uri="{FF2B5EF4-FFF2-40B4-BE49-F238E27FC236}">
                <a16:creationId xmlns:a16="http://schemas.microsoft.com/office/drawing/2014/main" id="{B5A049DE-94A1-118B-6C2F-C1C75F51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768" y="3337051"/>
            <a:ext cx="1922097" cy="12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FE064F-4A63-3D6C-2FCE-4A1BF58716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27"/>
          <a:stretch/>
        </p:blipFill>
        <p:spPr>
          <a:xfrm>
            <a:off x="7818634" y="5869645"/>
            <a:ext cx="1702441" cy="584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A02478-3687-AB26-E1A0-1B2411C83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558" y="5546625"/>
            <a:ext cx="2437041" cy="6617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7A1464-F8BD-9094-2E56-6751F53CAA2E}"/>
              </a:ext>
            </a:extLst>
          </p:cNvPr>
          <p:cNvSpPr txBox="1"/>
          <p:nvPr/>
        </p:nvSpPr>
        <p:spPr>
          <a:xfrm>
            <a:off x="3879697" y="3140223"/>
            <a:ext cx="4479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>
                <a:solidFill>
                  <a:schemeClr val="tx2"/>
                </a:solidFill>
              </a:rPr>
              <a:t>See if we can find certain answers online at official websites to make sure its correct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E2D3FE-6AAD-BDF4-E7B4-E7A94FFD0DB4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5474677" y="4712078"/>
            <a:ext cx="1910862" cy="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E1D196-1648-E597-1EBC-30555C6B9B5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44460" y="3976585"/>
            <a:ext cx="445478" cy="57103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E4BBF8-8DF4-E8D3-F012-3C4979D3E249}"/>
              </a:ext>
            </a:extLst>
          </p:cNvPr>
          <p:cNvSpPr txBox="1"/>
          <p:nvPr/>
        </p:nvSpPr>
        <p:spPr>
          <a:xfrm>
            <a:off x="6430108" y="4915359"/>
            <a:ext cx="4479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>
                <a:solidFill>
                  <a:schemeClr val="tx2"/>
                </a:solidFill>
              </a:rPr>
              <a:t>With knowledge carried in the query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LLM can perform much better answering professional medical questions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999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Test and Verification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79F2BA-23E9-7756-6869-43C2A096F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6299" y="1089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L PGothic"/>
                <a:cs typeface="VL PGothic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1EED8-5301-E475-7565-E7D24FDA262F}"/>
              </a:ext>
            </a:extLst>
          </p:cNvPr>
          <p:cNvSpPr txBox="1"/>
          <p:nvPr/>
        </p:nvSpPr>
        <p:spPr>
          <a:xfrm>
            <a:off x="515814" y="1687848"/>
            <a:ext cx="1078523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Before putting it into use: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Unit Testing</a:t>
            </a:r>
            <a:r>
              <a:rPr lang="en-US" dirty="0">
                <a:solidFill>
                  <a:schemeClr val="tx2"/>
                </a:solidFill>
              </a:rPr>
              <a:t>: Ensuring that individual components (like database querying, web search, and appointment scheduling) worked as expected.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End-to-End Testing</a:t>
            </a:r>
            <a:r>
              <a:rPr lang="en-US" dirty="0">
                <a:solidFill>
                  <a:schemeClr val="tx2"/>
                </a:solidFill>
              </a:rPr>
              <a:t>: Running tests simulating user interaction from start to finish, checking how the chatbot responded to various inputs.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User Feedback</a:t>
            </a:r>
            <a:r>
              <a:rPr lang="en-US" dirty="0">
                <a:solidFill>
                  <a:schemeClr val="tx2"/>
                </a:solidFill>
              </a:rPr>
              <a:t>: If applicable, gather feedback from real users or team members to refine the response generation and improve chatbot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255965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A54A7-3DAB-B8C2-E694-951B25CC42A7}"/>
              </a:ext>
            </a:extLst>
          </p:cNvPr>
          <p:cNvSpPr txBox="1"/>
          <p:nvPr/>
        </p:nvSpPr>
        <p:spPr>
          <a:xfrm>
            <a:off x="493404" y="1487435"/>
            <a:ext cx="1058490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Project Overview: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Built a </a:t>
            </a:r>
            <a:r>
              <a:rPr lang="en-US" b="1" dirty="0">
                <a:solidFill>
                  <a:schemeClr val="tx2"/>
                </a:solidFill>
              </a:rPr>
              <a:t>Retrieval-Augmented Generation (RAG)</a:t>
            </a:r>
            <a:r>
              <a:rPr lang="en-US" dirty="0">
                <a:solidFill>
                  <a:schemeClr val="tx2"/>
                </a:solidFill>
              </a:rPr>
              <a:t> chatbot prototype for the medical industry, integrating </a:t>
            </a:r>
            <a:r>
              <a:rPr lang="en-US" b="1" dirty="0" err="1">
                <a:solidFill>
                  <a:schemeClr val="tx2"/>
                </a:solidFill>
              </a:rPr>
              <a:t>Chainlit</a:t>
            </a:r>
            <a:r>
              <a:rPr lang="en-US" dirty="0">
                <a:solidFill>
                  <a:schemeClr val="tx2"/>
                </a:solidFill>
              </a:rPr>
              <a:t> for frontend, </a:t>
            </a:r>
            <a:r>
              <a:rPr lang="en-US" b="1" dirty="0" err="1">
                <a:solidFill>
                  <a:schemeClr val="tx2"/>
                </a:solidFill>
              </a:rPr>
              <a:t>FastAPI</a:t>
            </a:r>
            <a:r>
              <a:rPr lang="en-US" dirty="0">
                <a:solidFill>
                  <a:schemeClr val="tx2"/>
                </a:solidFill>
              </a:rPr>
              <a:t> for backend, and </a:t>
            </a:r>
            <a:r>
              <a:rPr lang="en-US" b="1" dirty="0">
                <a:solidFill>
                  <a:schemeClr val="tx2"/>
                </a:solidFill>
              </a:rPr>
              <a:t>Chinook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>
                <a:solidFill>
                  <a:schemeClr val="tx2"/>
                </a:solidFill>
              </a:rPr>
              <a:t>Google Cloud databases</a:t>
            </a:r>
            <a:r>
              <a:rPr lang="en-US" dirty="0">
                <a:solidFill>
                  <a:schemeClr val="tx2"/>
                </a:solidFill>
              </a:rPr>
              <a:t> for data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Implemented a system that combines knowledge base querying, database interaction, and web search, resulting in accurate, context-aware responses.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Key Takeaways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Enhanced understanding of integrating </a:t>
            </a:r>
            <a:r>
              <a:rPr lang="en-US" b="1" dirty="0">
                <a:solidFill>
                  <a:schemeClr val="tx2"/>
                </a:solidFill>
              </a:rPr>
              <a:t>LLMs</a:t>
            </a:r>
            <a:r>
              <a:rPr lang="en-US" dirty="0">
                <a:solidFill>
                  <a:schemeClr val="tx2"/>
                </a:solidFill>
              </a:rPr>
              <a:t> with external data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Gained experience in building a scalable, real-time system using </a:t>
            </a:r>
            <a:r>
              <a:rPr lang="en-US" b="1" dirty="0" err="1">
                <a:solidFill>
                  <a:schemeClr val="tx2"/>
                </a:solidFill>
              </a:rPr>
              <a:t>FastAPI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 err="1">
                <a:solidFill>
                  <a:schemeClr val="tx2"/>
                </a:solidFill>
              </a:rPr>
              <a:t>LangChain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Integrated third-party APIs (e.g., </a:t>
            </a:r>
            <a:r>
              <a:rPr lang="en-US" b="1" dirty="0">
                <a:solidFill>
                  <a:schemeClr val="tx2"/>
                </a:solidFill>
              </a:rPr>
              <a:t>Google Calendar API</a:t>
            </a:r>
            <a:r>
              <a:rPr lang="en-US" dirty="0">
                <a:solidFill>
                  <a:schemeClr val="tx2"/>
                </a:solidFill>
              </a:rPr>
              <a:t>) to add practical features like appointment scheduling.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Future Improvements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Expanding the knowledge base to reduce reliance on web searches.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Incorporating advanced diagnostic features for better medical consultation.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Exploring additional data security measures to protect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763439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Video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DE4996-68D4-2F75-F3BB-5238E18872AC}"/>
              </a:ext>
            </a:extLst>
          </p:cNvPr>
          <p:cNvSpPr txBox="1"/>
          <p:nvPr/>
        </p:nvSpPr>
        <p:spPr>
          <a:xfrm>
            <a:off x="363877" y="1251286"/>
            <a:ext cx="11569566" cy="335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  <a:cs typeface="Arial Narrow"/>
              </a:rPr>
              <a:t>You should shoot a 3+ min video demonstrating -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b="1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  <a:cs typeface="Arial Narrow"/>
              </a:rPr>
              <a:t>How did you do the project?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b="1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  <a:cs typeface="Arial Narrow"/>
              </a:rPr>
              <a:t>Your coding work;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b="1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  <a:cs typeface="Arial Narrow"/>
              </a:rPr>
              <a:t>Your project result;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  <a:cs typeface="Arial Narrow"/>
              </a:rPr>
              <a:t>You can record the video on slack.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dirty="0">
              <a:solidFill>
                <a:schemeClr val="tx2"/>
              </a:solidFill>
              <a:latin typeface="Abadi Extra Light" panose="020F0502020204030204" pitchFamily="34" charset="0"/>
              <a:ea typeface="新宋体" panose="02010609030101010101" pitchFamily="49" charset="-122"/>
              <a:cs typeface="Arial Narro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A7971-6D6F-F69F-D6DA-8A933910E6C8}"/>
              </a:ext>
            </a:extLst>
          </p:cNvPr>
          <p:cNvSpPr txBox="1"/>
          <p:nvPr/>
        </p:nvSpPr>
        <p:spPr>
          <a:xfrm>
            <a:off x="363877" y="5417458"/>
            <a:ext cx="6166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Acknowledgments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Special thanks to the team and mentors for their support and guidance throughout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0840533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03872" y="3126353"/>
            <a:ext cx="9321800" cy="605294"/>
          </a:xfrm>
        </p:spPr>
        <p:txBody>
          <a:bodyPr/>
          <a:lstStyle/>
          <a:p>
            <a:r>
              <a:rPr lang="en-US" dirty="0"/>
              <a:t>THANKS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413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Use Case and Problem Statement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AAB92-4AD2-BE2B-337D-3615C1DF2C9A}"/>
              </a:ext>
            </a:extLst>
          </p:cNvPr>
          <p:cNvSpPr txBox="1"/>
          <p:nvPr/>
        </p:nvSpPr>
        <p:spPr>
          <a:xfrm>
            <a:off x="395785" y="1542197"/>
            <a:ext cx="11440080" cy="38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/>
              </a:rPr>
              <a:t>What problems should this project solve for the clients?</a:t>
            </a:r>
            <a:endParaRPr lang="zh-CN" altLang="en-US" sz="2400" dirty="0">
              <a:solidFill>
                <a:schemeClr val="tx2"/>
              </a:solidFill>
              <a:latin typeface="+mj-lt"/>
              <a:cs typeface="Arial Narrow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F4422DBF-05EC-4F6B-A598-B4EE81D425E2}"/>
              </a:ext>
            </a:extLst>
          </p:cNvPr>
          <p:cNvSpPr txBox="1"/>
          <p:nvPr/>
        </p:nvSpPr>
        <p:spPr>
          <a:xfrm>
            <a:off x="395784" y="2692914"/>
            <a:ext cx="11569565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/>
              </a:rPr>
              <a:t>This product is meant to address the key challenge of providing accurate, accessible, and real-time medical information to users. The need for a system that can retrieve information from a knowledge base, query a medical database, and supplement information via web searches for better healthcare advice.</a:t>
            </a:r>
            <a:endParaRPr lang="zh-CN" altLang="en-US" sz="2400" dirty="0">
              <a:solidFill>
                <a:schemeClr val="tx2"/>
              </a:solidFill>
              <a:latin typeface="+mj-lt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589911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Scope and Objective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CAA870-1819-5A2F-03BB-C63A0AE2C200}"/>
              </a:ext>
            </a:extLst>
          </p:cNvPr>
          <p:cNvSpPr txBox="1"/>
          <p:nvPr/>
        </p:nvSpPr>
        <p:spPr>
          <a:xfrm>
            <a:off x="395785" y="1542197"/>
            <a:ext cx="11440080" cy="38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/>
              </a:rPr>
              <a:t>Scope: To develop an AI-powered chatbot using RAG techniques in the medical field</a:t>
            </a:r>
            <a:endParaRPr lang="zh-CN" altLang="en-US" sz="2400" dirty="0">
              <a:solidFill>
                <a:schemeClr val="tx2"/>
              </a:solidFill>
              <a:latin typeface="+mj-lt"/>
              <a:cs typeface="Arial Narrow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891FF8CA-DAF4-C8BB-34CC-847A4A3961DA}"/>
              </a:ext>
            </a:extLst>
          </p:cNvPr>
          <p:cNvSpPr txBox="1"/>
          <p:nvPr/>
        </p:nvSpPr>
        <p:spPr>
          <a:xfrm>
            <a:off x="395784" y="2692914"/>
            <a:ext cx="11569565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/>
              </a:rPr>
              <a:t>Our goal is to build a system that helps users diagnose conditions and schedule appointments with medical professionals by querying databases and augmenting responses with web data when necessary.</a:t>
            </a:r>
          </a:p>
          <a:p>
            <a:pPr>
              <a:lnSpc>
                <a:spcPct val="2000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7177721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Engineering Design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7FFEE15F-6392-46DD-9D24-0C7A77566D62}"/>
              </a:ext>
            </a:extLst>
          </p:cNvPr>
          <p:cNvSpPr txBox="1"/>
          <p:nvPr/>
        </p:nvSpPr>
        <p:spPr>
          <a:xfrm>
            <a:off x="395785" y="1542197"/>
            <a:ext cx="11440080" cy="38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/>
              </a:rPr>
              <a:t>The Architecture Overview</a:t>
            </a:r>
            <a:endParaRPr lang="zh-CN" altLang="en-US" sz="2400" dirty="0">
              <a:solidFill>
                <a:schemeClr val="tx2"/>
              </a:solidFill>
              <a:latin typeface="+mj-lt"/>
              <a:cs typeface="Arial Narro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2343-F624-922F-B3F8-2CCAE542D9F0}"/>
              </a:ext>
            </a:extLst>
          </p:cNvPr>
          <p:cNvSpPr txBox="1"/>
          <p:nvPr/>
        </p:nvSpPr>
        <p:spPr>
          <a:xfrm>
            <a:off x="395785" y="2277829"/>
            <a:ext cx="882303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Frontend</a:t>
            </a:r>
            <a:r>
              <a:rPr lang="en-US" sz="2000" dirty="0">
                <a:solidFill>
                  <a:schemeClr val="tx2"/>
                </a:solidFill>
              </a:rPr>
              <a:t>: We utilize </a:t>
            </a:r>
            <a:r>
              <a:rPr lang="en-US" sz="2000" dirty="0" err="1">
                <a:solidFill>
                  <a:schemeClr val="tx2"/>
                </a:solidFill>
              </a:rPr>
              <a:t>Chainlit</a:t>
            </a:r>
            <a:r>
              <a:rPr lang="en-US" sz="2000" dirty="0">
                <a:solidFill>
                  <a:schemeClr val="tx2"/>
                </a:solidFill>
              </a:rPr>
              <a:t>, which provides a user-friendly interface for input and output. This interface allows users to interact with the chatbot seamlessly, sending queries and receiving responses in real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Backend</a:t>
            </a:r>
            <a:r>
              <a:rPr lang="en-US" sz="2000" dirty="0">
                <a:solidFill>
                  <a:schemeClr val="tx2"/>
                </a:solidFill>
              </a:rPr>
              <a:t>: Between frontend and backend, </a:t>
            </a:r>
            <a:r>
              <a:rPr lang="en-US" sz="2000" dirty="0" err="1">
                <a:solidFill>
                  <a:schemeClr val="tx2"/>
                </a:solidFill>
              </a:rPr>
              <a:t>FastAPI</a:t>
            </a:r>
            <a:r>
              <a:rPr lang="en-US" sz="2000" dirty="0">
                <a:solidFill>
                  <a:schemeClr val="tx2"/>
                </a:solidFill>
              </a:rPr>
              <a:t> framework handles LLM interactions, database queries (Chinook and Google Cloud), and API connections (Google Calendar for appointments)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Data flow</a:t>
            </a:r>
            <a:r>
              <a:rPr lang="en-US" sz="2000" dirty="0">
                <a:solidFill>
                  <a:schemeClr val="tx2"/>
                </a:solidFill>
              </a:rPr>
              <a:t>: Input → Querying Knowledge Base → Database Query → Web Search (if necessary) → Response Generation.</a:t>
            </a:r>
          </a:p>
        </p:txBody>
      </p:sp>
    </p:spTree>
    <p:extLst>
      <p:ext uri="{BB962C8B-B14F-4D97-AF65-F5344CB8AC3E}">
        <p14:creationId xmlns:p14="http://schemas.microsoft.com/office/powerpoint/2010/main" val="32482806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Engineering Design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7FFEE15F-6392-46DD-9D24-0C7A77566D62}"/>
              </a:ext>
            </a:extLst>
          </p:cNvPr>
          <p:cNvSpPr txBox="1"/>
          <p:nvPr/>
        </p:nvSpPr>
        <p:spPr>
          <a:xfrm>
            <a:off x="395785" y="1542197"/>
            <a:ext cx="11440080" cy="38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/>
              </a:rPr>
              <a:t>The RAG architecture</a:t>
            </a:r>
            <a:endParaRPr lang="zh-CN" altLang="en-US" sz="2400" dirty="0">
              <a:solidFill>
                <a:schemeClr val="tx2"/>
              </a:solidFill>
              <a:latin typeface="+mj-lt"/>
              <a:cs typeface="Arial Narro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2343-F624-922F-B3F8-2CCAE542D9F0}"/>
              </a:ext>
            </a:extLst>
          </p:cNvPr>
          <p:cNvSpPr txBox="1"/>
          <p:nvPr/>
        </p:nvSpPr>
        <p:spPr>
          <a:xfrm>
            <a:off x="395785" y="2277829"/>
            <a:ext cx="88230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Retrieval-Augmented Generation (RAG) </a:t>
            </a:r>
            <a:r>
              <a:rPr lang="en-US" sz="2000" dirty="0">
                <a:solidFill>
                  <a:schemeClr val="tx2"/>
                </a:solidFill>
              </a:rPr>
              <a:t>combines information retrieval with language generation to produce accurate and context-aware responses.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In this project, </a:t>
            </a:r>
            <a:r>
              <a:rPr lang="en-US" sz="2000" b="1" dirty="0">
                <a:solidFill>
                  <a:schemeClr val="tx2"/>
                </a:solidFill>
              </a:rPr>
              <a:t>RAG</a:t>
            </a:r>
            <a:r>
              <a:rPr lang="en-US" sz="2000" dirty="0">
                <a:solidFill>
                  <a:schemeClr val="tx2"/>
                </a:solidFill>
              </a:rPr>
              <a:t> is used to enhance the chatbot's ability to provide precise medical information by retrieving data from multiple sources before generating a response.</a:t>
            </a:r>
          </a:p>
        </p:txBody>
      </p:sp>
    </p:spTree>
    <p:extLst>
      <p:ext uri="{BB962C8B-B14F-4D97-AF65-F5344CB8AC3E}">
        <p14:creationId xmlns:p14="http://schemas.microsoft.com/office/powerpoint/2010/main" val="28232349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Engineering Design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DDE51-CEB5-CFF0-4C0D-E30FD02A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978" y="1283122"/>
            <a:ext cx="1930400" cy="74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C8DB7-B17D-2CCE-9181-883B2CAC0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29" y="2426508"/>
            <a:ext cx="2254244" cy="64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15F669-A01A-B821-59FE-545D4C19A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39" y="4537952"/>
            <a:ext cx="2374900" cy="73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874A9-6874-2B8A-1BA5-1BCFF32FD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595" y="3871185"/>
            <a:ext cx="4148993" cy="968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D608A-3F10-78B1-4FB5-FE6BBCD40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7744" y="4355539"/>
            <a:ext cx="3513855" cy="954093"/>
          </a:xfrm>
          <a:prstGeom prst="rect">
            <a:avLst/>
          </a:prstGeom>
        </p:spPr>
      </p:pic>
      <p:sp>
        <p:nvSpPr>
          <p:cNvPr id="9" name="文本框 3">
            <a:extLst>
              <a:ext uri="{FF2B5EF4-FFF2-40B4-BE49-F238E27FC236}">
                <a16:creationId xmlns:a16="http://schemas.microsoft.com/office/drawing/2014/main" id="{AA1A03B2-1250-EE6A-695B-4934E45704D8}"/>
              </a:ext>
            </a:extLst>
          </p:cNvPr>
          <p:cNvSpPr txBox="1"/>
          <p:nvPr/>
        </p:nvSpPr>
        <p:spPr>
          <a:xfrm>
            <a:off x="1209534" y="5493032"/>
            <a:ext cx="1956111" cy="64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cs typeface="Arial Narrow"/>
              </a:rPr>
              <a:t>LangServe</a:t>
            </a:r>
            <a:endParaRPr lang="en-US" altLang="zh-CN" sz="2400" dirty="0">
              <a:solidFill>
                <a:schemeClr val="tx2"/>
              </a:solidFill>
              <a:latin typeface="+mj-lt"/>
              <a:cs typeface="Arial Narrow"/>
            </a:endParaRPr>
          </a:p>
          <a:p>
            <a:pPr>
              <a:lnSpc>
                <a:spcPts val="2200"/>
              </a:lnSpc>
            </a:pPr>
            <a:r>
              <a:rPr lang="en-US" altLang="zh-CN" dirty="0" err="1">
                <a:solidFill>
                  <a:schemeClr val="tx2"/>
                </a:solidFill>
                <a:latin typeface="+mj-lt"/>
                <a:cs typeface="Arial Narrow"/>
              </a:rPr>
              <a:t>PyPDF</a:t>
            </a:r>
            <a:r>
              <a:rPr lang="en-US" altLang="zh-CN" dirty="0">
                <a:solidFill>
                  <a:schemeClr val="tx2"/>
                </a:solidFill>
                <a:latin typeface="+mj-lt"/>
                <a:cs typeface="Arial Narrow"/>
              </a:rPr>
              <a:t> loader</a:t>
            </a:r>
            <a:endParaRPr lang="zh-CN" altLang="en-US" dirty="0">
              <a:solidFill>
                <a:schemeClr val="tx2"/>
              </a:solidFill>
              <a:latin typeface="+mj-lt"/>
              <a:cs typeface="Arial Narrow"/>
            </a:endParaRP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0533EF2C-1451-AFA1-B393-5CADA2CEF2A8}"/>
              </a:ext>
            </a:extLst>
          </p:cNvPr>
          <p:cNvSpPr txBox="1"/>
          <p:nvPr/>
        </p:nvSpPr>
        <p:spPr>
          <a:xfrm>
            <a:off x="8460710" y="5249840"/>
            <a:ext cx="26279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 err="1">
                <a:solidFill>
                  <a:schemeClr val="tx2"/>
                </a:solidFill>
                <a:latin typeface="+mj-lt"/>
                <a:cs typeface="Arial Narrow"/>
              </a:rPr>
              <a:t>Mysql</a:t>
            </a:r>
            <a:r>
              <a:rPr lang="en-US" altLang="zh-CN" sz="2000" dirty="0">
                <a:solidFill>
                  <a:schemeClr val="tx2"/>
                </a:solidFill>
                <a:latin typeface="+mj-lt"/>
                <a:cs typeface="Arial Narrow"/>
              </a:rPr>
              <a:t> online DB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+mj-lt"/>
                <a:cs typeface="Arial Narrow"/>
              </a:rPr>
              <a:t>Google Custom Search</a:t>
            </a:r>
          </a:p>
          <a:p>
            <a:pPr>
              <a:lnSpc>
                <a:spcPts val="22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+mj-lt"/>
                <a:cs typeface="Arial Narrow"/>
              </a:rPr>
              <a:t>Google Calendar</a:t>
            </a:r>
            <a:endParaRPr lang="zh-CN" altLang="en-US" sz="2000" dirty="0">
              <a:solidFill>
                <a:schemeClr val="tx2"/>
              </a:solidFill>
              <a:latin typeface="+mj-lt"/>
              <a:cs typeface="Arial Narrow"/>
            </a:endParaRP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E90D5571-D1F8-1DD9-3671-478964131748}"/>
              </a:ext>
            </a:extLst>
          </p:cNvPr>
          <p:cNvSpPr txBox="1"/>
          <p:nvPr/>
        </p:nvSpPr>
        <p:spPr>
          <a:xfrm>
            <a:off x="4553803" y="2084989"/>
            <a:ext cx="2994557" cy="38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/>
              </a:rPr>
              <a:t>Frontend Interface</a:t>
            </a:r>
            <a:endParaRPr lang="zh-CN" altLang="en-US" sz="2400" dirty="0">
              <a:solidFill>
                <a:schemeClr val="tx2"/>
              </a:solidFill>
              <a:latin typeface="+mj-lt"/>
              <a:cs typeface="Arial Narrow"/>
            </a:endParaRPr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80BEC550-F562-0ABF-F166-872E57692DF6}"/>
              </a:ext>
            </a:extLst>
          </p:cNvPr>
          <p:cNvSpPr txBox="1"/>
          <p:nvPr/>
        </p:nvSpPr>
        <p:spPr>
          <a:xfrm>
            <a:off x="3996897" y="3058601"/>
            <a:ext cx="3513855" cy="667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2400" dirty="0" err="1">
                <a:solidFill>
                  <a:schemeClr val="tx2"/>
                </a:solidFill>
                <a:latin typeface="+mj-lt"/>
                <a:cs typeface="Arial Narrow"/>
              </a:rPr>
              <a:t>CORSMiddleware</a:t>
            </a:r>
            <a:endParaRPr lang="en-US" altLang="zh-CN" sz="2400" dirty="0">
              <a:solidFill>
                <a:schemeClr val="tx2"/>
              </a:solidFill>
              <a:latin typeface="+mj-lt"/>
              <a:cs typeface="Arial Narrow"/>
            </a:endParaRPr>
          </a:p>
          <a:p>
            <a:pPr algn="ctr">
              <a:lnSpc>
                <a:spcPts val="22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+mj-lt"/>
                <a:cs typeface="Arial Narrow"/>
              </a:rPr>
              <a:t>Quick and Stable API calls</a:t>
            </a:r>
            <a:endParaRPr lang="zh-CN" altLang="en-US" sz="2000" dirty="0">
              <a:solidFill>
                <a:schemeClr val="tx2"/>
              </a:solidFill>
              <a:latin typeface="+mj-lt"/>
              <a:cs typeface="Arial Narrow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C1589EB4-CB92-C24F-ED7E-7BBF7F084874}"/>
              </a:ext>
            </a:extLst>
          </p:cNvPr>
          <p:cNvSpPr txBox="1"/>
          <p:nvPr/>
        </p:nvSpPr>
        <p:spPr>
          <a:xfrm>
            <a:off x="4056250" y="5189708"/>
            <a:ext cx="3513855" cy="38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/>
              </a:rPr>
              <a:t>Quick and Stable API calls</a:t>
            </a:r>
            <a:endParaRPr lang="zh-CN" altLang="en-US" sz="2400" dirty="0">
              <a:solidFill>
                <a:schemeClr val="tx2"/>
              </a:solidFill>
              <a:latin typeface="+mj-lt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034053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Software Tools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64243-A037-7424-249A-8618A17F0173}"/>
              </a:ext>
            </a:extLst>
          </p:cNvPr>
          <p:cNvSpPr txBox="1"/>
          <p:nvPr/>
        </p:nvSpPr>
        <p:spPr>
          <a:xfrm>
            <a:off x="356134" y="1340511"/>
            <a:ext cx="1053460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We chose the tools and technologies to achieve this goal: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LLMs (Large Language Models)</a:t>
            </a:r>
            <a:r>
              <a:rPr lang="en-US" sz="2000" dirty="0">
                <a:solidFill>
                  <a:schemeClr val="tx2"/>
                </a:solidFill>
              </a:rPr>
              <a:t>: To provide natural and conversational responses, you integrated LLMs like Google Gemini API.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2"/>
                </a:solidFill>
              </a:rPr>
              <a:t>FastAPI</a:t>
            </a:r>
            <a:r>
              <a:rPr lang="en-US" sz="2000" dirty="0">
                <a:solidFill>
                  <a:schemeClr val="tx2"/>
                </a:solidFill>
              </a:rPr>
              <a:t>: For building a scalable web application with APIs that allow interaction between the LLM, database, and user interface.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2"/>
                </a:solidFill>
              </a:rPr>
              <a:t>LangChain</a:t>
            </a:r>
            <a:r>
              <a:rPr lang="en-US" sz="2000" dirty="0">
                <a:solidFill>
                  <a:schemeClr val="tx2"/>
                </a:solidFill>
              </a:rPr>
              <a:t>: For organizing the flow of information, especially for retrieval and generation, using LLMs effectively.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Google Cloud</a:t>
            </a:r>
            <a:r>
              <a:rPr lang="en-US" sz="2000" dirty="0">
                <a:solidFill>
                  <a:schemeClr val="tx2"/>
                </a:solidFill>
              </a:rPr>
              <a:t>: To host your online medical database, ensuring that the app could query patient data when necessary.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Google Calendar API</a:t>
            </a:r>
            <a:r>
              <a:rPr lang="en-US" sz="2000" dirty="0">
                <a:solidFill>
                  <a:schemeClr val="tx2"/>
                </a:solidFill>
              </a:rPr>
              <a:t>: To enable appointment scheduling functionality within the chatbot.</a:t>
            </a:r>
          </a:p>
        </p:txBody>
      </p:sp>
    </p:spTree>
    <p:extLst>
      <p:ext uri="{BB962C8B-B14F-4D97-AF65-F5344CB8AC3E}">
        <p14:creationId xmlns:p14="http://schemas.microsoft.com/office/powerpoint/2010/main" val="33106338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Module Description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C5540-56DD-CDD5-91C0-D55D3C15D904}"/>
              </a:ext>
            </a:extLst>
          </p:cNvPr>
          <p:cNvSpPr txBox="1"/>
          <p:nvPr/>
        </p:nvSpPr>
        <p:spPr>
          <a:xfrm>
            <a:off x="738554" y="1838066"/>
            <a:ext cx="995289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Modules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Retrieval-Augmented Generation Module</a:t>
            </a:r>
            <a:r>
              <a:rPr lang="en-US" sz="2000" dirty="0">
                <a:solidFill>
                  <a:schemeClr val="tx2"/>
                </a:solidFill>
              </a:rPr>
              <a:t>: Handles retrieval from a database or the web, ensuring accurate response generation.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Appointment Scheduler</a:t>
            </a:r>
            <a:r>
              <a:rPr lang="en-US" sz="2000" dirty="0">
                <a:solidFill>
                  <a:schemeClr val="tx2"/>
                </a:solidFill>
              </a:rPr>
              <a:t>: Allows users to book appointments through the chatbot using the Google Calendar API.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Database Query Module</a:t>
            </a:r>
            <a:r>
              <a:rPr lang="en-US" sz="2000" dirty="0">
                <a:solidFill>
                  <a:schemeClr val="tx2"/>
                </a:solidFill>
              </a:rPr>
              <a:t>: Queries medical records or symptoms in the online database.</a:t>
            </a:r>
          </a:p>
        </p:txBody>
      </p:sp>
    </p:spTree>
    <p:extLst>
      <p:ext uri="{BB962C8B-B14F-4D97-AF65-F5344CB8AC3E}">
        <p14:creationId xmlns:p14="http://schemas.microsoft.com/office/powerpoint/2010/main" val="14817994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Future Scope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C14C-A238-D765-8836-DA00CA1D767D}"/>
              </a:ext>
            </a:extLst>
          </p:cNvPr>
          <p:cNvSpPr txBox="1"/>
          <p:nvPr/>
        </p:nvSpPr>
        <p:spPr>
          <a:xfrm>
            <a:off x="684381" y="1838066"/>
            <a:ext cx="1041009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Challenges Faced</a:t>
            </a:r>
          </a:p>
          <a:p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Throughout the project, there were several technical and design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Integrating LLMs with SQL Queries</a:t>
            </a:r>
            <a:r>
              <a:rPr lang="en-US" sz="2000" dirty="0">
                <a:solidFill>
                  <a:schemeClr val="tx2"/>
                </a:solidFill>
              </a:rPr>
              <a:t>: Ensuring that the LLM correctly formatted SQL queries to fetch precise data from the medical database.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Accuracy and Trustworthiness</a:t>
            </a:r>
            <a:r>
              <a:rPr lang="en-US" sz="2000" dirty="0">
                <a:solidFill>
                  <a:schemeClr val="tx2"/>
                </a:solidFill>
              </a:rPr>
              <a:t>: Ensuring that web search results were accurate and providing a disclaimer when information was sourced from the web. Also making sure the LLMs do not hallucinate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Real-Time Response</a:t>
            </a:r>
            <a:r>
              <a:rPr lang="en-US" sz="2000" dirty="0">
                <a:solidFill>
                  <a:schemeClr val="tx2"/>
                </a:solidFill>
              </a:rPr>
              <a:t>: Balancing response time with accuracy, particularly when retrieving data from different sources.</a:t>
            </a:r>
          </a:p>
        </p:txBody>
      </p:sp>
    </p:spTree>
    <p:extLst>
      <p:ext uri="{BB962C8B-B14F-4D97-AF65-F5344CB8AC3E}">
        <p14:creationId xmlns:p14="http://schemas.microsoft.com/office/powerpoint/2010/main" val="33693497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_Confidential_16x9">
  <a:themeElements>
    <a:clrScheme name="自定义 1">
      <a:dk1>
        <a:srgbClr val="DBE9F7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Candara"/>
        <a:ea typeface="微软雅黑"/>
        <a:cs typeface=""/>
      </a:majorFont>
      <a:minorFont>
        <a:latin typeface="Candara"/>
        <a:ea typeface="黑体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headEnd/>
          <a:tailEnd/>
        </a:ln>
        <a:effectLst/>
        <a:scene3d>
          <a:camera prst="orthographicFront"/>
          <a:lightRig rig="threePt" dir="t">
            <a:rot lat="0" lon="0" rev="1200000"/>
          </a:lightRig>
        </a:scene3d>
        <a:sp3d/>
      </a:spPr>
      <a:bodyPr wrap="none" rtlCol="0" anchor="ctr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kern="1200">
            <a:solidFill>
              <a:schemeClr val="tx1"/>
            </a:solidFill>
            <a:latin typeface="Arial" charset="0"/>
            <a:ea typeface="+mn-ea"/>
            <a:cs typeface="+mn-cs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ts val="2200"/>
          </a:lnSpc>
          <a:defRPr sz="2400" dirty="0" smtClean="0">
            <a:solidFill>
              <a:schemeClr val="tx2"/>
            </a:solidFill>
            <a:latin typeface="Arial Narrow"/>
            <a:cs typeface="Arial Narrow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A_Confidential_16x9" id="{D2F629AD-0A5E-44C7-A63E-30D4733B1D77}" vid="{8D2190A2-F1CD-4808-88C6-218C0C3103D2}"/>
    </a:ext>
  </a:extLst>
</a:theme>
</file>

<file path=ppt/theme/theme2.xml><?xml version="1.0" encoding="utf-8"?>
<a:theme xmlns:a="http://schemas.openxmlformats.org/drawingml/2006/main" name="RA-Dark">
  <a:themeElements>
    <a:clrScheme name="Rockwell Automation Dark Confidential">
      <a:dk1>
        <a:srgbClr val="000000"/>
      </a:dk1>
      <a:lt1>
        <a:srgbClr val="FFFFFF"/>
      </a:lt1>
      <a:dk2>
        <a:srgbClr val="000000"/>
      </a:dk2>
      <a:lt2>
        <a:srgbClr val="474747"/>
      </a:lt2>
      <a:accent1>
        <a:srgbClr val="C41230"/>
      </a:accent1>
      <a:accent2>
        <a:srgbClr val="CAC7C8"/>
      </a:accent2>
      <a:accent3>
        <a:srgbClr val="00B0F0"/>
      </a:accent3>
      <a:accent4>
        <a:srgbClr val="9325B2"/>
      </a:accent4>
      <a:accent5>
        <a:srgbClr val="EAAB00"/>
      </a:accent5>
      <a:accent6>
        <a:srgbClr val="7AB800"/>
      </a:accent6>
      <a:hlink>
        <a:srgbClr val="C41230"/>
      </a:hlink>
      <a:folHlink>
        <a:srgbClr val="CAC7C8"/>
      </a:folHlink>
    </a:clrScheme>
    <a:fontScheme name="Rockwell Automatio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25000">
              <a:srgbClr val="E60F34"/>
            </a:gs>
            <a:gs pos="100000">
              <a:srgbClr val="800000"/>
            </a:gs>
          </a:gsLst>
          <a:path path="circle">
            <a:fillToRect l="50000" t="50000" r="50000" b="50000"/>
          </a:path>
          <a:tileRect/>
        </a:gradFill>
        <a:ln>
          <a:headEnd/>
          <a:tailEnd/>
        </a:ln>
        <a:effectLst/>
        <a:scene3d>
          <a:camera prst="obliqueTopRigh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spPr>
      <a:bodyPr wrap="none" anchor="ctr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kern="1200">
            <a:solidFill>
              <a:schemeClr val="tx1"/>
            </a:solidFill>
            <a:latin typeface="Arial" charset="0"/>
            <a:ea typeface="+mn-ea"/>
            <a:cs typeface="+mn-cs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CC0000"/>
            </a:solidFill>
            <a:effectLst/>
            <a:latin typeface="Arial Narrow" charset="0"/>
            <a:ea typeface="ＭＳ Ｐゴシック" charset="-128"/>
            <a:cs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ts val="2200"/>
          </a:lnSpc>
          <a:defRPr sz="2000" i="1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ckwellAutomation-Confidential_16x9_Red_2017.pptx" id="{13EF3949-1915-4390-9681-A22583D4E399}" vid="{1AEF24EC-2F9F-4FB7-84A3-BF262E1DB0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pdated_x0020_with_x0020_IA_x0020_videos_x0020_14_x002f_12_x002f_16 xmlns="11940d33-1c2c-4c14-bf15-8cbd9f758d5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A50B2AEBF1994F9C90613C98A0DA38" ma:contentTypeVersion="5" ma:contentTypeDescription="Create a new document." ma:contentTypeScope="" ma:versionID="d86913a96cdb116a1eb32ffc300fedf3">
  <xsd:schema xmlns:xsd="http://www.w3.org/2001/XMLSchema" xmlns:xs="http://www.w3.org/2001/XMLSchema" xmlns:p="http://schemas.microsoft.com/office/2006/metadata/properties" xmlns:ns2="b62d7513-aae0-4996-a9cf-1a02f00a57b8" xmlns:ns3="11940d33-1c2c-4c14-bf15-8cbd9f758d57" targetNamespace="http://schemas.microsoft.com/office/2006/metadata/properties" ma:root="true" ma:fieldsID="3eccf38fbbb876ab47bf83089b44b3c2" ns2:_="" ns3:_="">
    <xsd:import namespace="b62d7513-aae0-4996-a9cf-1a02f00a57b8"/>
    <xsd:import namespace="11940d33-1c2c-4c14-bf15-8cbd9f758d5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updated_x0020_with_x0020_IA_x0020_videos_x0020_14_x002f_12_x002f_16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d7513-aae0-4996-a9cf-1a02f00a57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40d33-1c2c-4c14-bf15-8cbd9f758d57" elementFormDefault="qualified">
    <xsd:import namespace="http://schemas.microsoft.com/office/2006/documentManagement/types"/>
    <xsd:import namespace="http://schemas.microsoft.com/office/infopath/2007/PartnerControls"/>
    <xsd:element name="updated_x0020_with_x0020_IA_x0020_videos_x0020_14_x002f_12_x002f_16" ma:index="12" nillable="true" ma:displayName="Comments" ma:internalName="updated_x0020_with_x0020_IA_x0020_videos_x0020_14_x002f_12_x002f_16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8DFBBE-C184-4D40-87E8-6B21942A3925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11940d33-1c2c-4c14-bf15-8cbd9f758d57"/>
    <ds:schemaRef ds:uri="b62d7513-aae0-4996-a9cf-1a02f00a57b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8F0EA7C-BE1C-4CFB-98D7-80410E195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2d7513-aae0-4996-a9cf-1a02f00a57b8"/>
    <ds:schemaRef ds:uri="11940d33-1c2c-4c14-bf15-8cbd9f758d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4FD2A7-44F7-4215-AF18-D43443F5CA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RA_Confidential_16x9</Template>
  <TotalTime>8294</TotalTime>
  <Words>984</Words>
  <Application>Microsoft Macintosh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Abadi Extra Light</vt:lpstr>
      <vt:lpstr>Arial</vt:lpstr>
      <vt:lpstr>Arial Narrow</vt:lpstr>
      <vt:lpstr>Calibri</vt:lpstr>
      <vt:lpstr>Candara</vt:lpstr>
      <vt:lpstr>Webdings</vt:lpstr>
      <vt:lpstr>Wingdings</vt:lpstr>
      <vt:lpstr>RA_Confidential_16x9</vt:lpstr>
      <vt:lpstr>RA-Dark</vt:lpstr>
      <vt:lpstr>Intern Project Report Prepared by: Bruce(Chi) Cheng Date: 10/08/2024</vt:lpstr>
      <vt:lpstr>Use Case and Problem Statement</vt:lpstr>
      <vt:lpstr>Scope and Objective</vt:lpstr>
      <vt:lpstr>Engineering Design</vt:lpstr>
      <vt:lpstr>Engineering Design</vt:lpstr>
      <vt:lpstr>Engineering Design</vt:lpstr>
      <vt:lpstr>Software Tools</vt:lpstr>
      <vt:lpstr>Module Description</vt:lpstr>
      <vt:lpstr>Future Scope</vt:lpstr>
      <vt:lpstr>Future Scope</vt:lpstr>
      <vt:lpstr>Data Flow Diagram</vt:lpstr>
      <vt:lpstr>Test and Verification</vt:lpstr>
      <vt:lpstr>Conclusion</vt:lpstr>
      <vt:lpstr>Video</vt:lpstr>
      <vt:lpstr>THANKS</vt:lpstr>
    </vt:vector>
  </TitlesOfParts>
  <Company>Rockwell Automation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Virtual Teams</dc:title>
  <dc:creator>Sandra lay yan Sim</dc:creator>
  <cp:lastModifiedBy>Cheng, Chi</cp:lastModifiedBy>
  <cp:revision>262</cp:revision>
  <cp:lastPrinted>2017-02-01T16:10:30Z</cp:lastPrinted>
  <dcterms:created xsi:type="dcterms:W3CDTF">2017-01-13T08:19:22Z</dcterms:created>
  <dcterms:modified xsi:type="dcterms:W3CDTF">2024-10-11T01:13:26Z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0x010100B1A50B2AEBF1994F9C90613C98A0DA38</vt:lpwstr>
  </property>
</Properties>
</file>