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5" r:id="rId9"/>
    <p:sldId id="271" r:id="rId10"/>
    <p:sldId id="270" r:id="rId11"/>
    <p:sldId id="268" r:id="rId12"/>
    <p:sldId id="266" r:id="rId13"/>
    <p:sldId id="269" r:id="rId14"/>
    <p:sldId id="260" r:id="rId15"/>
    <p:sldId id="272" r:id="rId16"/>
    <p:sldId id="274" r:id="rId17"/>
    <p:sldId id="275" r:id="rId18"/>
    <p:sldId id="277" r:id="rId19"/>
    <p:sldId id="279" r:id="rId20"/>
    <p:sldId id="278" r:id="rId21"/>
    <p:sldId id="281" r:id="rId22"/>
    <p:sldId id="276" r:id="rId23"/>
    <p:sldId id="273" r:id="rId24"/>
    <p:sldId id="282" r:id="rId25"/>
    <p:sldId id="283" r:id="rId26"/>
    <p:sldId id="284" r:id="rId27"/>
    <p:sldId id="287" r:id="rId28"/>
    <p:sldId id="286" r:id="rId29"/>
    <p:sldId id="290" r:id="rId30"/>
    <p:sldId id="289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38DB0-F21B-4878-A3EC-4D81D3CACA6F}">
          <p14:sldIdLst>
            <p14:sldId id="256"/>
            <p14:sldId id="257"/>
            <p14:sldId id="258"/>
            <p14:sldId id="262"/>
          </p14:sldIdLst>
        </p14:section>
        <p14:section name="Untitled Section" id="{AF8917AC-F945-4588-8CC3-7EF581E9D48E}">
          <p14:sldIdLst>
            <p14:sldId id="263"/>
            <p14:sldId id="267"/>
            <p14:sldId id="264"/>
            <p14:sldId id="265"/>
            <p14:sldId id="271"/>
            <p14:sldId id="270"/>
            <p14:sldId id="268"/>
            <p14:sldId id="266"/>
            <p14:sldId id="269"/>
            <p14:sldId id="260"/>
            <p14:sldId id="272"/>
            <p14:sldId id="274"/>
            <p14:sldId id="275"/>
            <p14:sldId id="277"/>
            <p14:sldId id="279"/>
            <p14:sldId id="278"/>
            <p14:sldId id="281"/>
            <p14:sldId id="276"/>
            <p14:sldId id="273"/>
            <p14:sldId id="282"/>
            <p14:sldId id="283"/>
            <p14:sldId id="284"/>
            <p14:sldId id="287"/>
            <p14:sldId id="286"/>
            <p14:sldId id="290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 CHI" initials="CC" lastIdx="1" clrIdx="0">
    <p:extLst>
      <p:ext uri="{19B8F6BF-5375-455C-9EA6-DF929625EA0E}">
        <p15:presenceInfo xmlns:p15="http://schemas.microsoft.com/office/powerpoint/2012/main" userId="S::cchi@us.ibm.com::ab5a1c0c-dfe1-4490-8b5c-5d2c5b5acb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9933"/>
    <a:srgbClr val="FFFF00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9T19:47:29.948" idx="1">
    <p:pos x="3362" y="1168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EE32F-63C6-428F-8686-9C42FAFA1F27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6D8A-1095-494F-ACC2-E61BEE04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1abe950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1abe950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1abe950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1abe950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ED3E-332E-42BC-BE14-5DFB1C4F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43FA-8EE5-4226-8924-991F91C3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BE19-9137-4A91-9796-DB3923D0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0896-1278-43CA-8D86-88F5F05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60B3-59F6-4396-8ED0-FAC9F453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6B6-95D1-47A3-876E-B3EF36A6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D4091-0574-4B58-A111-33E5E036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AA67-0C77-4953-A9A8-E018CBFE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4A97-D05B-4124-A5C8-FC229FD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9648-D20C-456C-94C7-16571C2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3313F-08F2-437E-8BD4-7A85E524E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B9B47-D036-4986-9913-D87A97EC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0986-29D3-47CD-BD98-601152FF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597B-B83C-4E70-B364-A7FC6162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6B4D-E934-409E-899A-81AAF33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15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B89A-0904-4D79-BA44-980C622D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4102-A54C-4924-A4EA-59506018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3521-2DA4-44DF-AA47-6FCCBD20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9562-1D4A-4896-83AD-9B812520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206B-27E4-4A84-AD15-0125904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9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B861-FC63-4DAD-A316-4662BF9E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74EF-4DB6-4FE7-90F5-B94C2622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55FD-41A9-4E18-8136-C4CEBE91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6BA2-5D75-4475-AE7C-0523CDC1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A800-FC82-4765-87F5-DDC32F8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45A7-9118-4579-BB89-BA552493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BFED-AA4A-47A7-858B-432FA55EE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8845-B34B-47F8-87F4-AAD9AE6D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9ED-D0E1-4E01-9F6C-ABAC4E9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693B-4CD0-4C5D-819E-9CFE98A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AD9C-74F3-487F-BC8E-06CEBFAA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D5FC-48FB-4064-B05F-EE04C39F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5E7E-524C-410B-A1E5-0BD460AD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6D0F-C1E6-40D8-A03E-DA147492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5F24-1191-48E7-9B59-75E5E9CD6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B2DD6-8018-496D-98D3-E9A8927E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05F8C-5720-4FD7-B520-73E4D7FB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E5856-FB1B-4144-8AAE-57B62A17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91FE-CCD3-4968-84E5-90146C82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C636-4330-4B46-8DDE-E7624C28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F43BE-8811-49BE-9032-7AF5CE9D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83821-60DD-4250-8868-92C291DF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0A7D2-7130-43C1-95FA-21B1C34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AB1AF-D947-46E4-90EB-D6EE2A0F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471B-10C1-4E94-A920-B9E4CD36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306A-BD85-4793-B9DF-1F9B6520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771B-0BF2-412A-AE90-9DE8C3EE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4BC6-204D-4481-9B7A-D8E81D59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A715-8282-46BF-8574-E5A44558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623D-ABBC-4B3C-90E9-782C82E5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E076-D261-412B-BDAA-5DBCC46B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01F3-3E5A-4F87-ADED-D73EED1E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9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5CE-B9E6-4B09-9636-738E929F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2F207-C39E-4388-B019-8C58F404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B801-2758-4018-B169-FA72E8C5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9579-0F31-41A3-8431-911E9B5E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BF6FC-8F99-4A8A-8763-8A67E9EE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65EF-643C-4FD8-84CF-5441ED5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21A5E-1229-44BA-B0BF-94D7EF5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913E-7EFB-4B2D-AB6B-ED0D1183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0468-55C2-417A-B393-0EBDF61C1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FB3B-D271-47C4-8DEB-FC056B76C3B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9949-B488-4E9D-AA7C-003FB7ED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1BBD-F9F9-4C8A-9249-8388A35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CEE-B99E-4572-9ED6-5E42A10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3BE-259A-4BF2-9210-4E42F199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6CA-0C32-47EE-A837-034243A4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A3A1-D7CD-4AD9-A85D-0A669F93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Summer Camp: Lesson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741B-08AD-4E8C-BE6D-A2A3BF0F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Agency FB" panose="020B0503020202020204" pitchFamily="34" charset="0"/>
              </a:rPr>
              <a:t> </a:t>
            </a:r>
          </a:p>
          <a:p>
            <a:r>
              <a:rPr lang="en-US" altLang="zh-CN" dirty="0">
                <a:latin typeface="Agency FB" panose="020B0503020202020204" pitchFamily="34" charset="0"/>
              </a:rPr>
              <a:t>1. Survey..</a:t>
            </a:r>
          </a:p>
          <a:p>
            <a:r>
              <a:rPr lang="en-US" dirty="0">
                <a:latin typeface="Agency FB" panose="020B0503020202020204" pitchFamily="34" charset="0"/>
              </a:rPr>
              <a:t>2. Expectation: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what you want to learn in the class and what you need to practice after class.</a:t>
            </a:r>
          </a:p>
          <a:p>
            <a:r>
              <a:rPr lang="en-US" dirty="0">
                <a:latin typeface="Agency FB" panose="020B0503020202020204" pitchFamily="34" charset="0"/>
              </a:rPr>
              <a:t>3. Flow</a:t>
            </a:r>
          </a:p>
          <a:p>
            <a:r>
              <a:rPr lang="en-US" dirty="0">
                <a:latin typeface="Agency FB" panose="020B0503020202020204" pitchFamily="34" charset="0"/>
              </a:rPr>
              <a:t>4.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issues? 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-when </a:t>
            </a:r>
            <a:r>
              <a:rPr lang="en-US" dirty="0" err="1">
                <a:latin typeface="Agency FB" panose="020B0503020202020204" pitchFamily="34" charset="0"/>
              </a:rPr>
              <a:t>Jupytor</a:t>
            </a:r>
            <a:r>
              <a:rPr lang="en-US" dirty="0">
                <a:latin typeface="Agency FB" panose="020B0503020202020204" pitchFamily="34" charset="0"/>
              </a:rPr>
              <a:t> notebook is busy you will see a star (‘*’), and the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is freezing.. You can restart Kernel.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- When you see </a:t>
            </a:r>
            <a:r>
              <a:rPr lang="en-US" dirty="0" err="1">
                <a:latin typeface="Agency FB" panose="020B0503020202020204" pitchFamily="34" charset="0"/>
              </a:rPr>
              <a:t>notconnecting</a:t>
            </a:r>
            <a:r>
              <a:rPr lang="en-US" dirty="0">
                <a:latin typeface="Agency FB" panose="020B0503020202020204" pitchFamily="34" charset="0"/>
              </a:rPr>
              <a:t> in red, you may need to restarting the Jupiter notebook.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5. GitHub issues. </a:t>
            </a:r>
          </a:p>
        </p:txBody>
      </p:sp>
    </p:spTree>
    <p:extLst>
      <p:ext uri="{BB962C8B-B14F-4D97-AF65-F5344CB8AC3E}">
        <p14:creationId xmlns:p14="http://schemas.microsoft.com/office/powerpoint/2010/main" val="17895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3D28-0B12-40D2-8E69-6D3F786F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3 Big ideas we learned from last lesson~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73B8-502F-4757-B724-AA44571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534E3B-5CA1-4FB9-B93B-4D95E6636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28184"/>
              </p:ext>
            </p:extLst>
          </p:nvPr>
        </p:nvGraphicFramePr>
        <p:xfrm>
          <a:off x="1076035" y="381239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05388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135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Food=input(‘What is your favorite food?)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Variable name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=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input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(Sentence you want to ask in str)</a:t>
                      </a:r>
                    </a:p>
                    <a:p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6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(‘Hello, world!)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(Food)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(Food+’ is yummy!!’)</a:t>
                      </a:r>
                    </a:p>
                    <a:p>
                      <a:endParaRPr lang="en-US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print(), if inside () is a str, then print it as it is.</a:t>
                      </a:r>
                    </a:p>
                    <a:p>
                      <a:r>
                        <a:rPr lang="en-US" dirty="0">
                          <a:latin typeface="Agency FB" panose="020B0503020202020204" pitchFamily="34" charset="0"/>
                        </a:rPr>
                        <a:t> If inside() contain variable, need to </a:t>
                      </a:r>
                      <a:r>
                        <a:rPr lang="en-US" dirty="0" err="1">
                          <a:latin typeface="Agency FB" panose="020B0503020202020204" pitchFamily="34" charset="0"/>
                        </a:rPr>
                        <a:t>relace</a:t>
                      </a:r>
                      <a:r>
                        <a:rPr lang="en-US" dirty="0">
                          <a:latin typeface="Agency FB" panose="020B0503020202020204" pitchFamily="34" charset="0"/>
                        </a:rPr>
                        <a:t> variable to its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34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2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8B29-B637-4A3F-AD8F-F773F7060213}"/>
              </a:ext>
            </a:extLst>
          </p:cNvPr>
          <p:cNvSpPr/>
          <p:nvPr/>
        </p:nvSpPr>
        <p:spPr>
          <a:xfrm>
            <a:off x="1231115" y="2956837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1BE05-1154-41B0-86A4-A16BAAB47BDE}"/>
              </a:ext>
            </a:extLst>
          </p:cNvPr>
          <p:cNvSpPr/>
          <p:nvPr/>
        </p:nvSpPr>
        <p:spPr>
          <a:xfrm>
            <a:off x="7467323" y="2801389"/>
            <a:ext cx="2510444" cy="299258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57EF-9AEB-42C3-955E-29F0E6714964}"/>
              </a:ext>
            </a:extLst>
          </p:cNvPr>
          <p:cNvSpPr txBox="1"/>
          <p:nvPr/>
        </p:nvSpPr>
        <p:spPr>
          <a:xfrm>
            <a:off x="1270185" y="319816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‘Name’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454C-F78D-4FF6-96E3-2BD00588D2C8}"/>
              </a:ext>
            </a:extLst>
          </p:cNvPr>
          <p:cNvSpPr txBox="1"/>
          <p:nvPr/>
        </p:nvSpPr>
        <p:spPr>
          <a:xfrm>
            <a:off x="1270185" y="496339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‘Apple’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8896-C7C4-4777-8363-F1CDD82F5AE5}"/>
              </a:ext>
            </a:extLst>
          </p:cNvPr>
          <p:cNvSpPr txBox="1"/>
          <p:nvPr/>
        </p:nvSpPr>
        <p:spPr>
          <a:xfrm>
            <a:off x="7647086" y="468268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38104-3B2C-4EF5-ACDC-DD161E3623ED}"/>
              </a:ext>
            </a:extLst>
          </p:cNvPr>
          <p:cNvSpPr txBox="1"/>
          <p:nvPr/>
        </p:nvSpPr>
        <p:spPr>
          <a:xfrm>
            <a:off x="1270185" y="380223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C1D69-4F09-4C74-88D1-EF874A676B4D}"/>
              </a:ext>
            </a:extLst>
          </p:cNvPr>
          <p:cNvSpPr txBox="1"/>
          <p:nvPr/>
        </p:nvSpPr>
        <p:spPr>
          <a:xfrm>
            <a:off x="2666100" y="3175429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‘cell’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4361-E501-4B83-BF77-61CA8E866EBB}"/>
              </a:ext>
            </a:extLst>
          </p:cNvPr>
          <p:cNvSpPr txBox="1"/>
          <p:nvPr/>
        </p:nvSpPr>
        <p:spPr>
          <a:xfrm>
            <a:off x="2705170" y="4963396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36AB1-4700-4BEF-8A68-31205B274BD6}"/>
              </a:ext>
            </a:extLst>
          </p:cNvPr>
          <p:cNvSpPr txBox="1"/>
          <p:nvPr/>
        </p:nvSpPr>
        <p:spPr>
          <a:xfrm>
            <a:off x="8951976" y="310974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E3ABF-388A-4E3D-9397-E2AF3DCBA3DA}"/>
              </a:ext>
            </a:extLst>
          </p:cNvPr>
          <p:cNvSpPr txBox="1"/>
          <p:nvPr/>
        </p:nvSpPr>
        <p:spPr>
          <a:xfrm>
            <a:off x="4879848" y="11493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961B-050F-481D-9D5F-3BB34401EA78}"/>
              </a:ext>
            </a:extLst>
          </p:cNvPr>
          <p:cNvSpPr txBox="1"/>
          <p:nvPr/>
        </p:nvSpPr>
        <p:spPr>
          <a:xfrm>
            <a:off x="7673340" y="307098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ICECREAM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A5D3C-E882-4E06-8A4A-F600888D8BB9}"/>
              </a:ext>
            </a:extLst>
          </p:cNvPr>
          <p:cNvSpPr txBox="1"/>
          <p:nvPr/>
        </p:nvSpPr>
        <p:spPr>
          <a:xfrm>
            <a:off x="7647086" y="357140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1939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1078-45E4-450C-ACB4-6920993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3 Big ideas for this lesson~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5C8B-C435-49B1-A363-679497FF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</a:t>
            </a:r>
          </a:p>
        </p:txBody>
      </p:sp>
    </p:spTree>
    <p:extLst>
      <p:ext uri="{BB962C8B-B14F-4D97-AF65-F5344CB8AC3E}">
        <p14:creationId xmlns:p14="http://schemas.microsoft.com/office/powerpoint/2010/main" val="91479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F602-91D1-4156-BDE4-9AF8465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6" y="148994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31EEC-EC92-4B69-BABE-EB6EA4AB536D}"/>
              </a:ext>
            </a:extLst>
          </p:cNvPr>
          <p:cNvSpPr/>
          <p:nvPr/>
        </p:nvSpPr>
        <p:spPr>
          <a:xfrm>
            <a:off x="490451" y="2709949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6BF63-BAAA-45D5-A962-ADB64B01554A}"/>
              </a:ext>
            </a:extLst>
          </p:cNvPr>
          <p:cNvSpPr/>
          <p:nvPr/>
        </p:nvSpPr>
        <p:spPr>
          <a:xfrm>
            <a:off x="4125884" y="2709949"/>
            <a:ext cx="2510444" cy="29925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A3842-D87A-4C28-91C0-9A996D27BDDD}"/>
              </a:ext>
            </a:extLst>
          </p:cNvPr>
          <p:cNvSpPr/>
          <p:nvPr/>
        </p:nvSpPr>
        <p:spPr>
          <a:xfrm>
            <a:off x="7894320" y="2709949"/>
            <a:ext cx="2510444" cy="299258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187A0-E468-4F42-937F-1C9392D62A95}"/>
              </a:ext>
            </a:extLst>
          </p:cNvPr>
          <p:cNvSpPr txBox="1"/>
          <p:nvPr/>
        </p:nvSpPr>
        <p:spPr>
          <a:xfrm>
            <a:off x="490451" y="3059668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‘Cheng Chi’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75F0B-5E39-4567-BFB9-905B2C6032AE}"/>
              </a:ext>
            </a:extLst>
          </p:cNvPr>
          <p:cNvSpPr txBox="1"/>
          <p:nvPr/>
        </p:nvSpPr>
        <p:spPr>
          <a:xfrm>
            <a:off x="584661" y="359405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‘Pizza’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D8F17-767F-47AB-B040-23B9F1254606}"/>
              </a:ext>
            </a:extLst>
          </p:cNvPr>
          <p:cNvSpPr txBox="1"/>
          <p:nvPr/>
        </p:nvSpPr>
        <p:spPr>
          <a:xfrm>
            <a:off x="1787236" y="2894615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‘Swimming’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9AA94-1093-471A-99CA-E2E14CF401D0}"/>
              </a:ext>
            </a:extLst>
          </p:cNvPr>
          <p:cNvSpPr txBox="1"/>
          <p:nvPr/>
        </p:nvSpPr>
        <p:spPr>
          <a:xfrm>
            <a:off x="1005839" y="523106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‘Summer’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C837FA-AFF2-4E43-8B88-6BE19C9BF187}"/>
              </a:ext>
            </a:extLst>
          </p:cNvPr>
          <p:cNvSpPr txBox="1"/>
          <p:nvPr/>
        </p:nvSpPr>
        <p:spPr>
          <a:xfrm>
            <a:off x="584660" y="4662731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‘1024’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E6BD7-C58E-4CB0-8E1B-39B1442EB8C2}"/>
              </a:ext>
            </a:extLst>
          </p:cNvPr>
          <p:cNvSpPr txBox="1"/>
          <p:nvPr/>
        </p:nvSpPr>
        <p:spPr>
          <a:xfrm>
            <a:off x="4258887" y="287143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0DC0C-524F-4C6F-83F5-FB0FC47EEFA1}"/>
              </a:ext>
            </a:extLst>
          </p:cNvPr>
          <p:cNvSpPr txBox="1"/>
          <p:nvPr/>
        </p:nvSpPr>
        <p:spPr>
          <a:xfrm>
            <a:off x="4258887" y="3446593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151DF-0328-4CA6-8102-3AD10D779B80}"/>
              </a:ext>
            </a:extLst>
          </p:cNvPr>
          <p:cNvSpPr txBox="1"/>
          <p:nvPr/>
        </p:nvSpPr>
        <p:spPr>
          <a:xfrm>
            <a:off x="8183881" y="331921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D2021-7B1B-4465-8D36-D5104B4F8D47}"/>
              </a:ext>
            </a:extLst>
          </p:cNvPr>
          <p:cNvSpPr txBox="1"/>
          <p:nvPr/>
        </p:nvSpPr>
        <p:spPr>
          <a:xfrm>
            <a:off x="8183881" y="280012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34.0</a:t>
            </a:r>
          </a:p>
        </p:txBody>
      </p:sp>
    </p:spTree>
    <p:extLst>
      <p:ext uri="{BB962C8B-B14F-4D97-AF65-F5344CB8AC3E}">
        <p14:creationId xmlns:p14="http://schemas.microsoft.com/office/powerpoint/2010/main" val="275118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5485-543C-4269-BE24-F824EB74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Project 1 restaurant bill 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C2CA-5E23-424D-9726-DCE7656D2F7C}"/>
              </a:ext>
            </a:extLst>
          </p:cNvPr>
          <p:cNvSpPr txBox="1"/>
          <p:nvPr/>
        </p:nvSpPr>
        <p:spPr>
          <a:xfrm>
            <a:off x="923472" y="1623144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 (Tip percentage let user input)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7384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E44-794C-4BBC-9C9E-31F657B6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1010-0E9B-441C-A18C-4DA73747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How to use GitHub(demo time)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452-30A5-4DB0-AE05-4A05332B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6 big idea we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2EA-2C6D-48A7-9B30-AEB214F2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 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9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084B-3CFE-4A9B-B62E-A7D6F797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D871-E4A0-40FD-BF83-E2E82DBA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gency FB" panose="020B0503020202020204" pitchFamily="34" charset="0"/>
              </a:rPr>
              <a:t>Turtle Graphic</a:t>
            </a:r>
          </a:p>
          <a:p>
            <a:r>
              <a:rPr lang="en-US" sz="3200" dirty="0">
                <a:solidFill>
                  <a:schemeClr val="accent6"/>
                </a:solidFill>
                <a:latin typeface="Agency FB" panose="020B0503020202020204" pitchFamily="34" charset="0"/>
              </a:rPr>
              <a:t>https://docs.python.org/3/library/turtle.html#turtle.right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Need to import Turtle first !!!!!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Define your turtle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3200" dirty="0">
                <a:solidFill>
                  <a:srgbClr val="00B0F0"/>
                </a:solidFill>
                <a:latin typeface="Agency FB" panose="020B0503020202020204" pitchFamily="34" charset="0"/>
              </a:rPr>
              <a:t>Turtle movement commands.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shelly.forward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(100) # moves shelly </a:t>
            </a:r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foward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 100 steps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shelly.right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(90) # move shelly right 90 degrees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shelly.backward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(100) # moves shelly backwards100 steps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Agency FB" panose="020B0503020202020204" pitchFamily="34" charset="0"/>
              </a:rPr>
              <a:t>shelly.left</a:t>
            </a:r>
            <a:r>
              <a:rPr lang="en-US" sz="2400" dirty="0">
                <a:solidFill>
                  <a:srgbClr val="00B0F0"/>
                </a:solidFill>
                <a:latin typeface="Agency FB" panose="020B0503020202020204" pitchFamily="34" charset="0"/>
              </a:rPr>
              <a:t>(60)# move shelly left 60 degrees</a:t>
            </a:r>
          </a:p>
          <a:p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7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F1B9-4BAE-4637-9630-435EB3D7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9A4-5EB1-4C65-A130-61E7001A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gency FB" panose="020B0503020202020204" pitchFamily="34" charset="0"/>
              </a:rPr>
              <a:t>Pseducode</a:t>
            </a:r>
            <a:endParaRPr lang="en-US" dirty="0">
              <a:latin typeface="Agency FB" panose="020B0503020202020204" pitchFamily="34" charset="0"/>
            </a:endParaRP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Move 100 steps forward</a:t>
            </a:r>
          </a:p>
          <a:p>
            <a:pPr lvl="1"/>
            <a:r>
              <a:rPr lang="en-US" dirty="0">
                <a:latin typeface="Agency FB" panose="020B0503020202020204" pitchFamily="34" charset="0"/>
              </a:rPr>
              <a:t>Turn 90 degrees to the left</a:t>
            </a:r>
          </a:p>
        </p:txBody>
      </p:sp>
    </p:spTree>
    <p:extLst>
      <p:ext uri="{BB962C8B-B14F-4D97-AF65-F5344CB8AC3E}">
        <p14:creationId xmlns:p14="http://schemas.microsoft.com/office/powerpoint/2010/main" val="391217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00C7-05FB-4123-9DEE-2A713D6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604020202020204" pitchFamily="34" charset="0"/>
              </a:rPr>
              <a:t>Python Class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E44-8651-4606-9EB5-B12EE87E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C000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Communication ! Communication ! Communication!</a:t>
            </a:r>
          </a:p>
          <a:p>
            <a:r>
              <a:rPr lang="en-US" sz="4400" dirty="0">
                <a:solidFill>
                  <a:srgbClr val="FF9933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Be open minded</a:t>
            </a:r>
          </a:p>
          <a:p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No such thing as a stupid question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7DEB-D729-4D5B-AD80-39575DC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EBB6-16BB-4245-B499-AF48D556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For </a:t>
            </a:r>
            <a:r>
              <a:rPr lang="en-US" sz="7200" dirty="0" err="1">
                <a:solidFill>
                  <a:srgbClr val="FF9933"/>
                </a:solidFill>
                <a:highlight>
                  <a:srgbClr val="FFFF00"/>
                </a:highlight>
                <a:latin typeface="Agency FB" panose="020B0503020202020204" pitchFamily="34" charset="0"/>
              </a:rPr>
              <a:t>i</a:t>
            </a:r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 in range(</a:t>
            </a:r>
            <a:r>
              <a:rPr lang="en-US" sz="7200" dirty="0">
                <a:solidFill>
                  <a:srgbClr val="FF99FF"/>
                </a:solidFill>
                <a:latin typeface="Agency FB" panose="020B0503020202020204" pitchFamily="34" charset="0"/>
              </a:rPr>
              <a:t>4</a:t>
            </a:r>
            <a:r>
              <a:rPr lang="en-US" sz="7200" dirty="0">
                <a:solidFill>
                  <a:schemeClr val="accent6"/>
                </a:solidFill>
                <a:latin typeface="Agency FB" panose="020B0503020202020204" pitchFamily="34" charset="0"/>
              </a:rPr>
              <a:t>)</a:t>
            </a:r>
            <a:r>
              <a:rPr lang="en-US" sz="7200" dirty="0">
                <a:solidFill>
                  <a:srgbClr val="FF0000"/>
                </a:solidFill>
                <a:latin typeface="Agency FB" panose="020B0503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rgbClr val="FF0000"/>
                </a:solidFill>
                <a:latin typeface="Agency FB" panose="020B0503020202020204" pitchFamily="34" charset="0"/>
              </a:rPr>
              <a:t>Shelly.forward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(100)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rgbClr val="FF0000"/>
                </a:solidFill>
                <a:latin typeface="Agency FB" panose="020B0503020202020204" pitchFamily="34" charset="0"/>
              </a:rPr>
              <a:t>Shelly.left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(90)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CA4F3-4CCD-44DC-8A68-E14CD89B8F17}"/>
              </a:ext>
            </a:extLst>
          </p:cNvPr>
          <p:cNvSpPr txBox="1"/>
          <p:nvPr/>
        </p:nvSpPr>
        <p:spPr>
          <a:xfrm>
            <a:off x="2026920" y="1617603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gency FB" panose="020B0503020202020204" pitchFamily="34" charset="0"/>
              </a:rPr>
              <a:t>I is a counter in a loop, you can use any variable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998F9-ABDC-4CF0-9481-8EB37865AA13}"/>
              </a:ext>
            </a:extLst>
          </p:cNvPr>
          <p:cNvSpPr txBox="1"/>
          <p:nvPr/>
        </p:nvSpPr>
        <p:spPr>
          <a:xfrm>
            <a:off x="5895109" y="1690688"/>
            <a:ext cx="406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99FF"/>
                </a:highlight>
                <a:latin typeface="Agency FB" panose="020B0503020202020204" pitchFamily="34" charset="0"/>
              </a:rPr>
              <a:t>Number of times you want to repeat this loop, this must be an integer (or a variable, </a:t>
            </a:r>
            <a:r>
              <a:rPr lang="en-US" dirty="0" err="1">
                <a:highlight>
                  <a:srgbClr val="FF99FF"/>
                </a:highlight>
                <a:latin typeface="Agency FB" panose="020B0503020202020204" pitchFamily="34" charset="0"/>
              </a:rPr>
              <a:t>whith</a:t>
            </a:r>
            <a:r>
              <a:rPr lang="en-US" dirty="0">
                <a:highlight>
                  <a:srgbClr val="FF99FF"/>
                </a:highlight>
                <a:latin typeface="Agency FB" panose="020B0503020202020204" pitchFamily="34" charset="0"/>
              </a:rPr>
              <a:t> a value which is a integer)</a:t>
            </a:r>
          </a:p>
        </p:txBody>
      </p:sp>
    </p:spTree>
    <p:extLst>
      <p:ext uri="{BB962C8B-B14F-4D97-AF65-F5344CB8AC3E}">
        <p14:creationId xmlns:p14="http://schemas.microsoft.com/office/powerpoint/2010/main" val="32201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B132-8371-43EF-817F-4C025CAF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F903-281B-45B5-8C76-AECD39B2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Pseudocode:</a:t>
            </a:r>
          </a:p>
          <a:p>
            <a:pPr lvl="1"/>
            <a:r>
              <a:rPr lang="en-US" dirty="0"/>
              <a:t>Repeat 4 times the following:</a:t>
            </a:r>
          </a:p>
          <a:p>
            <a:pPr lvl="2"/>
            <a:r>
              <a:rPr lang="en-US" dirty="0"/>
              <a:t>Move 100 steps forward</a:t>
            </a:r>
          </a:p>
          <a:p>
            <a:pPr lvl="2"/>
            <a:r>
              <a:rPr lang="en-US" dirty="0"/>
              <a:t>Turn 90 degree to the left</a:t>
            </a:r>
          </a:p>
        </p:txBody>
      </p:sp>
    </p:spTree>
    <p:extLst>
      <p:ext uri="{BB962C8B-B14F-4D97-AF65-F5344CB8AC3E}">
        <p14:creationId xmlns:p14="http://schemas.microsoft.com/office/powerpoint/2010/main" val="245808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F0EB-6D58-4D93-954C-8D72C64A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3’s  big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B3E-16E5-4C3C-90FB-FDF6B5A15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Turtle Graphics </a:t>
            </a:r>
          </a:p>
          <a:p>
            <a:r>
              <a:rPr lang="en-US" dirty="0">
                <a:latin typeface="Agency FB" panose="020B0503020202020204" pitchFamily="34" charset="0"/>
              </a:rPr>
              <a:t>Doing Loop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5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256A9A-A161-4841-8EB7-40D3E5EE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Extra Project:  Investment calculator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B9679-2E4B-4C85-9F14-5B27159E09D5}"/>
              </a:ext>
            </a:extLst>
          </p:cNvPr>
          <p:cNvSpPr txBox="1"/>
          <p:nvPr/>
        </p:nvSpPr>
        <p:spPr>
          <a:xfrm>
            <a:off x="482897" y="2648380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how much I can earn after a few years of investment.</a:t>
            </a:r>
          </a:p>
          <a:p>
            <a:r>
              <a:rPr lang="en-US" dirty="0">
                <a:latin typeface="Agency FB" panose="020B0503020202020204" pitchFamily="34" charset="0"/>
              </a:rPr>
              <a:t>Input my principle</a:t>
            </a:r>
          </a:p>
          <a:p>
            <a:r>
              <a:rPr lang="en-US" dirty="0">
                <a:latin typeface="Agency FB" panose="020B0503020202020204" pitchFamily="34" charset="0"/>
              </a:rPr>
              <a:t>Input my return rate</a:t>
            </a:r>
          </a:p>
          <a:p>
            <a:r>
              <a:rPr lang="en-US" dirty="0">
                <a:latin typeface="Agency FB" panose="020B0503020202020204" pitchFamily="34" charset="0"/>
              </a:rPr>
              <a:t>Input how many years I want to put the money in this financial  agency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63ED7-F80C-4AB3-BEEF-1EEAF5C5CB53}"/>
              </a:ext>
            </a:extLst>
          </p:cNvPr>
          <p:cNvSpPr txBox="1"/>
          <p:nvPr/>
        </p:nvSpPr>
        <p:spPr>
          <a:xfrm>
            <a:off x="5448366" y="4802747"/>
            <a:ext cx="5291678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Repeat n years:</a:t>
            </a:r>
          </a:p>
          <a:p>
            <a:r>
              <a:rPr lang="en-US" dirty="0">
                <a:latin typeface="Agency FB" panose="020B0503020202020204" pitchFamily="34" charset="0"/>
              </a:rPr>
              <a:t>	principle=</a:t>
            </a:r>
            <a:r>
              <a:rPr lang="en-US" dirty="0" err="1">
                <a:latin typeface="Agency FB" panose="020B0503020202020204" pitchFamily="34" charset="0"/>
              </a:rPr>
              <a:t>principle+principle</a:t>
            </a:r>
            <a:r>
              <a:rPr lang="en-US" dirty="0">
                <a:latin typeface="Agency FB" panose="020B0503020202020204" pitchFamily="34" charset="0"/>
              </a:rPr>
              <a:t>*return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C2928-99DA-4D3D-B68E-F7E4B1D30D88}"/>
              </a:ext>
            </a:extLst>
          </p:cNvPr>
          <p:cNvSpPr txBox="1"/>
          <p:nvPr/>
        </p:nvSpPr>
        <p:spPr>
          <a:xfrm>
            <a:off x="5639557" y="2126184"/>
            <a:ext cx="52916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	total=principle*(1+return rate)^n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C6B05A-0FA4-42BA-B761-C0C2D081E0A2}"/>
              </a:ext>
            </a:extLst>
          </p:cNvPr>
          <p:cNvSpPr/>
          <p:nvPr/>
        </p:nvSpPr>
        <p:spPr>
          <a:xfrm rot="20197608">
            <a:off x="4690352" y="2349223"/>
            <a:ext cx="806335" cy="31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BF2D5D-5AEB-409E-9EB0-A2119D4A8F28}"/>
              </a:ext>
            </a:extLst>
          </p:cNvPr>
          <p:cNvSpPr/>
          <p:nvPr/>
        </p:nvSpPr>
        <p:spPr>
          <a:xfrm rot="3237017">
            <a:off x="4631428" y="4645360"/>
            <a:ext cx="806335" cy="31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452-30A5-4DB0-AE05-4A05332B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Recap: 9 big idea we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42EA-2C6D-48A7-9B30-AEB214F2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Storing data with variables.</a:t>
            </a:r>
          </a:p>
          <a:p>
            <a:r>
              <a:rPr lang="en-US" dirty="0">
                <a:solidFill>
                  <a:srgbClr val="FF99FF"/>
                </a:solidFill>
                <a:latin typeface="Agency FB" panose="020B0503020202020204" pitchFamily="34" charset="0"/>
              </a:rPr>
              <a:t>Getting data from the users.</a:t>
            </a: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Outputting data on a screen.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Adding comments to your code</a:t>
            </a:r>
          </a:p>
          <a:p>
            <a:r>
              <a:rPr 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Creating your own functions : def help(</a:t>
            </a:r>
            <a:r>
              <a:rPr lang="zh-CN" altLang="en-US" dirty="0">
                <a:solidFill>
                  <a:schemeClr val="accent6"/>
                </a:solidFill>
                <a:latin typeface="Agency FB" panose="020B0503020202020204" pitchFamily="34" charset="0"/>
              </a:rPr>
              <a:t>）：</a:t>
            </a:r>
            <a:endParaRPr lang="en-US" dirty="0">
              <a:solidFill>
                <a:schemeClr val="accent6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Doing math on computer. 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Import a library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Doing loop in python :for variable in range(variable):</a:t>
            </a: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Storing data in lists</a:t>
            </a:r>
          </a:p>
          <a:p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A150A-439F-4E55-87B0-EE191A60B8F8}"/>
              </a:ext>
            </a:extLst>
          </p:cNvPr>
          <p:cNvSpPr/>
          <p:nvPr/>
        </p:nvSpPr>
        <p:spPr>
          <a:xfrm>
            <a:off x="1229588" y="2498559"/>
            <a:ext cx="10033462" cy="116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C0DA13-686E-4BBF-8E8C-DFD923FB6F53}"/>
              </a:ext>
            </a:extLst>
          </p:cNvPr>
          <p:cNvCxnSpPr/>
          <p:nvPr/>
        </p:nvCxnSpPr>
        <p:spPr>
          <a:xfrm>
            <a:off x="4978628" y="2498559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2DA78-D365-45A8-9265-5BCDB8FEED67}"/>
              </a:ext>
            </a:extLst>
          </p:cNvPr>
          <p:cNvCxnSpPr/>
          <p:nvPr/>
        </p:nvCxnSpPr>
        <p:spPr>
          <a:xfrm>
            <a:off x="8281551" y="2498559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E69A80-B809-42F1-BDB3-381B34FB27D1}"/>
              </a:ext>
            </a:extLst>
          </p:cNvPr>
          <p:cNvSpPr/>
          <p:nvPr/>
        </p:nvSpPr>
        <p:spPr>
          <a:xfrm>
            <a:off x="1229588" y="4438196"/>
            <a:ext cx="10033462" cy="116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20EE2-BD86-4CAF-ABC2-D3ACD5B1F9D4}"/>
              </a:ext>
            </a:extLst>
          </p:cNvPr>
          <p:cNvCxnSpPr/>
          <p:nvPr/>
        </p:nvCxnSpPr>
        <p:spPr>
          <a:xfrm>
            <a:off x="4978628" y="4438196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70FA7F-3897-40BC-81F1-12DB095FDB07}"/>
              </a:ext>
            </a:extLst>
          </p:cNvPr>
          <p:cNvCxnSpPr/>
          <p:nvPr/>
        </p:nvCxnSpPr>
        <p:spPr>
          <a:xfrm>
            <a:off x="8281551" y="4438196"/>
            <a:ext cx="0" cy="116378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259D24-B077-4EE5-9F15-6834FE66D84E}"/>
              </a:ext>
            </a:extLst>
          </p:cNvPr>
          <p:cNvSpPr txBox="1"/>
          <p:nvPr/>
        </p:nvSpPr>
        <p:spPr>
          <a:xfrm>
            <a:off x="2360119" y="2839380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‘Red’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25D6C-3CC4-44E5-8158-54B723D69C05}"/>
              </a:ext>
            </a:extLst>
          </p:cNvPr>
          <p:cNvSpPr txBox="1"/>
          <p:nvPr/>
        </p:nvSpPr>
        <p:spPr>
          <a:xfrm>
            <a:off x="6109159" y="2895783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‘Blue’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7046-0EB3-4968-8174-DD24B9C65B20}"/>
              </a:ext>
            </a:extLst>
          </p:cNvPr>
          <p:cNvSpPr txBox="1"/>
          <p:nvPr/>
        </p:nvSpPr>
        <p:spPr>
          <a:xfrm>
            <a:off x="9326188" y="2839380"/>
            <a:ext cx="17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‘Green’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D4EEC-977C-40DE-ADA1-067919281F5C}"/>
              </a:ext>
            </a:extLst>
          </p:cNvPr>
          <p:cNvSpPr txBox="1"/>
          <p:nvPr/>
        </p:nvSpPr>
        <p:spPr>
          <a:xfrm>
            <a:off x="2247899" y="4751308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33EF0-3CCB-48F0-83BF-47E1CD485F98}"/>
              </a:ext>
            </a:extLst>
          </p:cNvPr>
          <p:cNvSpPr txBox="1"/>
          <p:nvPr/>
        </p:nvSpPr>
        <p:spPr>
          <a:xfrm>
            <a:off x="6425734" y="4835420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F103C-52A5-40FF-AFDD-4484E8932CEE}"/>
              </a:ext>
            </a:extLst>
          </p:cNvPr>
          <p:cNvSpPr txBox="1"/>
          <p:nvPr/>
        </p:nvSpPr>
        <p:spPr>
          <a:xfrm>
            <a:off x="9677403" y="4762392"/>
            <a:ext cx="17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7260A-3EDB-44F5-B781-95AF6AC620EB}"/>
              </a:ext>
            </a:extLst>
          </p:cNvPr>
          <p:cNvSpPr txBox="1"/>
          <p:nvPr/>
        </p:nvSpPr>
        <p:spPr>
          <a:xfrm>
            <a:off x="772388" y="1808602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Color_list</a:t>
            </a:r>
            <a:r>
              <a:rPr lang="en-US" dirty="0"/>
              <a:t>=[‘Red’, ’Blue’, ‘Green’]      </a:t>
            </a:r>
            <a:r>
              <a:rPr lang="en-US" dirty="0" err="1"/>
              <a:t>Color_list</a:t>
            </a:r>
            <a:r>
              <a:rPr lang="en-US" dirty="0"/>
              <a:t>[0]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30C9-61B6-4706-BC56-6790D4D3F433}"/>
              </a:ext>
            </a:extLst>
          </p:cNvPr>
          <p:cNvSpPr txBox="1"/>
          <p:nvPr/>
        </p:nvSpPr>
        <p:spPr>
          <a:xfrm>
            <a:off x="464817" y="4835420"/>
            <a:ext cx="7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850F85-928D-40BA-BC9A-9CB3BCA7B7F3}"/>
              </a:ext>
            </a:extLst>
          </p:cNvPr>
          <p:cNvCxnSpPr/>
          <p:nvPr/>
        </p:nvCxnSpPr>
        <p:spPr>
          <a:xfrm>
            <a:off x="2817319" y="3737155"/>
            <a:ext cx="0" cy="59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38A74F-817A-4D45-9450-4818E065F239}"/>
              </a:ext>
            </a:extLst>
          </p:cNvPr>
          <p:cNvCxnSpPr/>
          <p:nvPr/>
        </p:nvCxnSpPr>
        <p:spPr>
          <a:xfrm>
            <a:off x="6571901" y="3737155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EDD616-6754-45D0-9764-A8E7C33C8E88}"/>
              </a:ext>
            </a:extLst>
          </p:cNvPr>
          <p:cNvCxnSpPr/>
          <p:nvPr/>
        </p:nvCxnSpPr>
        <p:spPr>
          <a:xfrm>
            <a:off x="9899763" y="3737155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BA1C5A-281D-4EF1-A397-9B9979B11C7A}"/>
              </a:ext>
            </a:extLst>
          </p:cNvPr>
          <p:cNvSpPr txBox="1"/>
          <p:nvPr/>
        </p:nvSpPr>
        <p:spPr>
          <a:xfrm>
            <a:off x="274320" y="78970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correlate item in the list with its index</a:t>
            </a:r>
          </a:p>
        </p:txBody>
      </p:sp>
    </p:spTree>
    <p:extLst>
      <p:ext uri="{BB962C8B-B14F-4D97-AF65-F5344CB8AC3E}">
        <p14:creationId xmlns:p14="http://schemas.microsoft.com/office/powerpoint/2010/main" val="148741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B074-62A2-4F35-8526-C7E6938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8C9C-0F0A-4ECA-A59A-331BF45D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Big idea: Computers understand true and False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   </a:t>
            </a:r>
            <a:r>
              <a:rPr lang="en-US" dirty="0">
                <a:latin typeface="Agency FB" panose="020B0503020202020204" pitchFamily="34" charset="0"/>
              </a:rPr>
              <a:t>Boolean Expression; Any statement that evaluates to True or False is called a </a:t>
            </a:r>
            <a:r>
              <a:rPr lang="en-US" b="1" dirty="0">
                <a:latin typeface="Agency FB" panose="020B0503020202020204" pitchFamily="34" charset="0"/>
              </a:rPr>
              <a:t>Boolean expression</a:t>
            </a:r>
            <a:r>
              <a:rPr lang="en-US" dirty="0">
                <a:latin typeface="Agency FB" panose="020B0503020202020204" pitchFamily="34" charset="0"/>
              </a:rPr>
              <a:t> or a </a:t>
            </a:r>
            <a:r>
              <a:rPr lang="en-US" b="1" dirty="0">
                <a:latin typeface="Agency FB" panose="020B0503020202020204" pitchFamily="34" charset="0"/>
              </a:rPr>
              <a:t>condition</a:t>
            </a: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E286-0204-4D23-B12B-EF360679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993B-ABF4-40E9-8B1F-0BA70C30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Big idea: Computers can combine True and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45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Computers Can also Combine True and False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81233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“AND” Operator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0" y="3429000"/>
            <a:ext cx="4068400" cy="32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Raining</a:t>
            </a:r>
            <a:r>
              <a:rPr lang="en" sz="2000" dirty="0">
                <a:latin typeface="Agency FB" panose="020B0503020202020204" pitchFamily="34" charset="0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AND</a:t>
            </a:r>
            <a:r>
              <a:rPr lang="en" sz="2000" dirty="0">
                <a:latin typeface="Agency FB" panose="020B0503020202020204" pitchFamily="34" charset="0"/>
              </a:rPr>
              <a:t> we know that we also have an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Umbrella</a:t>
            </a:r>
            <a:r>
              <a:rPr lang="en" sz="2000" dirty="0">
                <a:latin typeface="Agency FB" panose="020B0503020202020204" pitchFamily="34" charset="0"/>
              </a:rPr>
              <a:t>, then we know that we can take our umbrella with us out in the rain.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“Take an Umbrella” can only be true if both statements are true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998767" y="1887600"/>
            <a:ext cx="125600" cy="4970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4709033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“OR” Operator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215933" y="2894200"/>
            <a:ext cx="4068400" cy="3963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Windy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OR</a:t>
            </a:r>
            <a:r>
              <a:rPr lang="en" sz="2000" dirty="0">
                <a:latin typeface="Agency FB" panose="020B0503020202020204" pitchFamily="34" charset="0"/>
              </a:rPr>
              <a:t>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Cold</a:t>
            </a:r>
            <a:r>
              <a:rPr lang="en" sz="2000" dirty="0">
                <a:latin typeface="Agency FB" panose="020B0503020202020204" pitchFamily="34" charset="0"/>
              </a:rPr>
              <a:t>, then we we can decide to wear a jacket when going outside. We will take our jacket if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Cold</a:t>
            </a:r>
            <a:r>
              <a:rPr lang="en" sz="2000" dirty="0">
                <a:latin typeface="Agency FB" panose="020B0503020202020204" pitchFamily="34" charset="0"/>
              </a:rPr>
              <a:t>,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Windy</a:t>
            </a:r>
            <a:r>
              <a:rPr lang="en" sz="2000" dirty="0">
                <a:latin typeface="Agency FB" panose="020B0503020202020204" pitchFamily="34" charset="0"/>
              </a:rPr>
              <a:t>, or if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both</a:t>
            </a:r>
            <a:r>
              <a:rPr lang="en" sz="2000" dirty="0">
                <a:latin typeface="Agency FB" panose="020B0503020202020204" pitchFamily="34" charset="0"/>
              </a:rPr>
              <a:t>.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“Wear Jacket” can only be true if both statements are true, or one of the statements are true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8158733" y="1887600"/>
            <a:ext cx="125600" cy="4970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9134667" y="2112367"/>
            <a:ext cx="2373200" cy="6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Not” Operator</a:t>
            </a:r>
            <a:endParaRPr sz="2000">
              <a:latin typeface="Agency FB" panose="020B0503020202020204" pitchFamily="34" charset="0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8158733" y="3338567"/>
            <a:ext cx="4068400" cy="32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If the we know that it is 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Warm Outside</a:t>
            </a:r>
            <a:r>
              <a:rPr lang="en" sz="2000" dirty="0">
                <a:latin typeface="Agency FB" panose="020B0503020202020204" pitchFamily="34" charset="0"/>
              </a:rPr>
              <a:t> is false,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which means it is NOT true, </a:t>
            </a:r>
            <a:r>
              <a:rPr lang="en" sz="2000" dirty="0">
                <a:latin typeface="Agency FB" panose="020B0503020202020204" pitchFamily="34" charset="0"/>
              </a:rPr>
              <a:t>We can decide to wear a Jacket</a:t>
            </a:r>
            <a:endParaRPr sz="2000" dirty="0">
              <a:latin typeface="Agency FB" panose="020B0503020202020204" pitchFamily="34" charset="0"/>
            </a:endParaRPr>
          </a:p>
          <a:p>
            <a:endParaRPr sz="2000" dirty="0">
              <a:latin typeface="Agency FB" panose="020B0503020202020204" pitchFamily="34" charset="0"/>
            </a:endParaRPr>
          </a:p>
          <a:p>
            <a:r>
              <a:rPr lang="en" sz="2000" dirty="0">
                <a:latin typeface="Agency FB" panose="020B0503020202020204" pitchFamily="34" charset="0"/>
              </a:rPr>
              <a:t>So, “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Take Jacket</a:t>
            </a:r>
            <a:r>
              <a:rPr lang="en" sz="2000" dirty="0">
                <a:latin typeface="Agency FB" panose="020B0503020202020204" pitchFamily="34" charset="0"/>
              </a:rPr>
              <a:t>” is true if“</a:t>
            </a:r>
            <a:r>
              <a:rPr lang="en" sz="2000" dirty="0">
                <a:solidFill>
                  <a:srgbClr val="4A86E8"/>
                </a:solidFill>
                <a:latin typeface="Agency FB" panose="020B0503020202020204" pitchFamily="34" charset="0"/>
              </a:rPr>
              <a:t>It is Warm Outside</a:t>
            </a:r>
            <a:r>
              <a:rPr lang="en" sz="2000" dirty="0">
                <a:latin typeface="Agency FB" panose="020B0503020202020204" pitchFamily="34" charset="0"/>
              </a:rPr>
              <a:t>” Is </a:t>
            </a:r>
            <a:r>
              <a:rPr lang="en" sz="2000" dirty="0">
                <a:solidFill>
                  <a:srgbClr val="FF0000"/>
                </a:solidFill>
                <a:latin typeface="Agency FB" panose="020B0503020202020204" pitchFamily="34" charset="0"/>
              </a:rPr>
              <a:t>Not True</a:t>
            </a:r>
            <a:endParaRPr sz="20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2015-4823-4314-9867-B35056F6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1ED1-79EC-4301-B8DA-033086B76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Big Idea 3: Code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306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B7E7B5-1E3B-4671-A336-6B2B15E8189A}"/>
              </a:ext>
            </a:extLst>
          </p:cNvPr>
          <p:cNvSpPr/>
          <p:nvPr/>
        </p:nvSpPr>
        <p:spPr>
          <a:xfrm>
            <a:off x="432262" y="3241964"/>
            <a:ext cx="4866584" cy="2453192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9253-089C-4E51-B2BE-0363469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938D-71E8-47F1-A1E5-A944CBC2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43818"/>
            <a:ext cx="549540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Coding is a way to tell computer what to do.</a:t>
            </a:r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A0FCBB9-C8EA-4540-A8E5-28FDCB30E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0853" y="198380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1C76CB19-4A8D-4932-AFA0-08A20005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760" y="201957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1A2BDF-5F5D-4D23-B495-D00AFF758B6F}"/>
              </a:ext>
            </a:extLst>
          </p:cNvPr>
          <p:cNvSpPr txBox="1"/>
          <p:nvPr/>
        </p:nvSpPr>
        <p:spPr>
          <a:xfrm>
            <a:off x="538942" y="3549440"/>
            <a:ext cx="1956262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English:</a:t>
            </a:r>
          </a:p>
          <a:p>
            <a:r>
              <a:rPr lang="en-US" dirty="0">
                <a:latin typeface="Agency FB" panose="020B0503020202020204" pitchFamily="34" charset="0"/>
              </a:rPr>
              <a:t>How much tips should I pay for my dinner?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7FCF8-3C48-4A52-B648-2E01AA8B845E}"/>
              </a:ext>
            </a:extLst>
          </p:cNvPr>
          <p:cNvSpPr txBox="1"/>
          <p:nvPr/>
        </p:nvSpPr>
        <p:spPr>
          <a:xfrm>
            <a:off x="10458796" y="3505347"/>
            <a:ext cx="119149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Binary</a:t>
            </a:r>
          </a:p>
          <a:p>
            <a:r>
              <a:rPr lang="en-US" dirty="0">
                <a:latin typeface="Agency FB" panose="020B0503020202020204" pitchFamily="34" charset="0"/>
              </a:rPr>
              <a:t>010001001001000</a:t>
            </a:r>
            <a:r>
              <a:rPr lang="en-US" dirty="0"/>
              <a:t>1…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AB14A-B197-436C-BB09-51C2F7AD6994}"/>
              </a:ext>
            </a:extLst>
          </p:cNvPr>
          <p:cNvSpPr/>
          <p:nvPr/>
        </p:nvSpPr>
        <p:spPr>
          <a:xfrm>
            <a:off x="1753985" y="2274238"/>
            <a:ext cx="8262851" cy="26600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135C2-79AE-47D6-8858-E8C7366A1CBE}"/>
              </a:ext>
            </a:extLst>
          </p:cNvPr>
          <p:cNvSpPr txBox="1"/>
          <p:nvPr/>
        </p:nvSpPr>
        <p:spPr>
          <a:xfrm>
            <a:off x="2945129" y="3549440"/>
            <a:ext cx="2325139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(or other high-level language)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my dinner cost based on my input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tip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5FD24-11CE-4477-BB71-D0D47AEBA3CB}"/>
              </a:ext>
            </a:extLst>
          </p:cNvPr>
          <p:cNvSpPr txBox="1"/>
          <p:nvPr/>
        </p:nvSpPr>
        <p:spPr>
          <a:xfrm>
            <a:off x="5796742" y="3549440"/>
            <a:ext cx="4389120" cy="20313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Lower level code and machinery code (based on my imagination…)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1. Store first number in the position 196865832.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Calculate 15%*the first number. (This may also complicate because use different way to do multiply.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Store the output number in position123423423.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Have this output.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18568D0-36B2-417D-B45C-A33A5CE9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DEA64-0959-4657-BF94-3211BBB0AC28}"/>
              </a:ext>
            </a:extLst>
          </p:cNvPr>
          <p:cNvSpPr/>
          <p:nvPr/>
        </p:nvSpPr>
        <p:spPr>
          <a:xfrm>
            <a:off x="2523782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A48D7E-EB93-49C8-8DE3-9B52131F3383}"/>
              </a:ext>
            </a:extLst>
          </p:cNvPr>
          <p:cNvSpPr/>
          <p:nvPr/>
        </p:nvSpPr>
        <p:spPr>
          <a:xfrm>
            <a:off x="5298845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47FF8-578D-4878-86EF-046AEFAC4505}"/>
              </a:ext>
            </a:extLst>
          </p:cNvPr>
          <p:cNvSpPr/>
          <p:nvPr/>
        </p:nvSpPr>
        <p:spPr>
          <a:xfrm>
            <a:off x="10091824" y="3774397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C8DAF-BD21-42D9-8DDB-8743838D23A3}"/>
              </a:ext>
            </a:extLst>
          </p:cNvPr>
          <p:cNvSpPr txBox="1"/>
          <p:nvPr/>
        </p:nvSpPr>
        <p:spPr>
          <a:xfrm rot="20021983">
            <a:off x="589885" y="4662410"/>
            <a:ext cx="17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gency FB" panose="020B0503020202020204" pitchFamily="34" charset="0"/>
              </a:rPr>
              <a:t>What we want to cover</a:t>
            </a:r>
          </a:p>
        </p:txBody>
      </p:sp>
    </p:spTree>
    <p:extLst>
      <p:ext uri="{BB962C8B-B14F-4D97-AF65-F5344CB8AC3E}">
        <p14:creationId xmlns:p14="http://schemas.microsoft.com/office/powerpoint/2010/main" val="121539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 animBg="1"/>
      <p:bldP spid="19" grpId="0" animBg="1"/>
      <p:bldP spid="21" grpId="0" animBg="1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730000" y="133500"/>
            <a:ext cx="9385200" cy="15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</a:rPr>
              <a:t>The Computer can use true or false to determine which part of a code must be executed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942200" y="1286967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5942200" y="2576367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942200" y="4060817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5942200" y="5650033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9355600" y="4516433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9355600" y="5795600"/>
            <a:ext cx="1999200" cy="106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6613300" y="2279667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6613300" y="3768200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6613300" y="5031217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3" name="Google Shape;163;p15"/>
          <p:cNvSpPr/>
          <p:nvPr/>
        </p:nvSpPr>
        <p:spPr>
          <a:xfrm rot="-5400000">
            <a:off x="8354900" y="4738233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9998733" y="5426467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5" name="Google Shape;165;p15"/>
          <p:cNvSpPr/>
          <p:nvPr/>
        </p:nvSpPr>
        <p:spPr>
          <a:xfrm rot="-5400000">
            <a:off x="8354900" y="6017400"/>
            <a:ext cx="587200" cy="61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>
              <a:latin typeface="Agency FB" panose="020B0503020202020204" pitchFamily="34" charset="0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942200" y="1286967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Set “x” to be any number entered by a user</a:t>
            </a:r>
            <a:endParaRPr sz="2000" dirty="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5942200" y="2576367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Agency FB" panose="020B0503020202020204" pitchFamily="34" charset="0"/>
                <a:ea typeface="Lato"/>
                <a:cs typeface="Lato"/>
                <a:sym typeface="Lato"/>
              </a:rPr>
              <a:t>Set “r” to be the reminder when x is divided by 2 </a:t>
            </a:r>
            <a:endParaRPr sz="2000" dirty="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5942200" y="4298417"/>
            <a:ext cx="19992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r is equal to zero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8050300" y="4202633"/>
            <a:ext cx="1196400" cy="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Agency FB" panose="020B0503020202020204" pitchFamily="34" charset="0"/>
                <a:ea typeface="Lato"/>
                <a:cs typeface="Lato"/>
                <a:sym typeface="Lato"/>
              </a:rPr>
              <a:t>True</a:t>
            </a:r>
            <a:endParaRPr sz="2000">
              <a:solidFill>
                <a:srgbClr val="FFFFFF"/>
              </a:solidFill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5109333" y="5023233"/>
            <a:ext cx="1196400" cy="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Agency FB" panose="020B0503020202020204" pitchFamily="34" charset="0"/>
                <a:ea typeface="Lato"/>
                <a:cs typeface="Lato"/>
                <a:sym typeface="Lato"/>
              </a:rPr>
              <a:t>False</a:t>
            </a:r>
            <a:endParaRPr sz="2000">
              <a:solidFill>
                <a:srgbClr val="FFFFFF"/>
              </a:solidFill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5942200" y="5650033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Print that x is odd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9355600" y="4516433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Print that x is even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9467467" y="6131167"/>
            <a:ext cx="1999200" cy="1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  <a:ea typeface="Lato"/>
                <a:cs typeface="Lato"/>
                <a:sym typeface="Lato"/>
              </a:rPr>
              <a:t>End Code</a:t>
            </a:r>
            <a:endParaRPr sz="2000">
              <a:latin typeface="Agency FB" panose="020B0503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719167" y="2898467"/>
            <a:ext cx="5013200" cy="15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latin typeface="Agency FB" panose="020B0503020202020204" pitchFamily="34" charset="0"/>
              </a:rPr>
              <a:t>Here is an Example of a true or false code and how it will work:</a:t>
            </a:r>
            <a:endParaRPr sz="200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BA90-DEA5-4320-B71C-BE3DC5D4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DA76D-D4BB-43FC-96EF-DDC6A6731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8F6-16BE-40A9-8C13-99EC7A4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199B-B726-45F9-9C2E-C3343180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If you are a aliens visit earth .. What language what do you want to pick? What is your consideration?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04223-C434-48EF-836B-032179F731BC}"/>
              </a:ext>
            </a:extLst>
          </p:cNvPr>
          <p:cNvSpPr/>
          <p:nvPr/>
        </p:nvSpPr>
        <p:spPr>
          <a:xfrm>
            <a:off x="1127760" y="3170502"/>
            <a:ext cx="4447308" cy="281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BF65-8B5B-46E8-98D2-CE01B5A33C45}"/>
              </a:ext>
            </a:extLst>
          </p:cNvPr>
          <p:cNvSpPr/>
          <p:nvPr/>
        </p:nvSpPr>
        <p:spPr>
          <a:xfrm>
            <a:off x="6187440" y="3155726"/>
            <a:ext cx="5512724" cy="2810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5228-02C1-453C-A4C3-EFFFD8F773DD}"/>
              </a:ext>
            </a:extLst>
          </p:cNvPr>
          <p:cNvSpPr txBox="1"/>
          <p:nvPr/>
        </p:nvSpPr>
        <p:spPr>
          <a:xfrm>
            <a:off x="1246352" y="3183129"/>
            <a:ext cx="379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 is Easy to learn and use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is universal…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A lot of good book</a:t>
            </a:r>
            <a:r>
              <a:rPr lang="en-US" altLang="zh-CN" dirty="0">
                <a:latin typeface="Agency FB" panose="020B0503020202020204" pitchFamily="34" charset="0"/>
              </a:rPr>
              <a:t>s</a:t>
            </a:r>
            <a:r>
              <a:rPr lang="en-US" dirty="0">
                <a:latin typeface="Agency FB" panose="020B0503020202020204" pitchFamily="34" charset="0"/>
              </a:rPr>
              <a:t> are translated to English and most of top-level research paper is written by English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has grammar..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8E166-C0DC-4990-A284-9E7FE5FFD4BA}"/>
              </a:ext>
            </a:extLst>
          </p:cNvPr>
          <p:cNvSpPr txBox="1"/>
          <p:nvPr/>
        </p:nvSpPr>
        <p:spPr>
          <a:xfrm>
            <a:off x="6187439" y="3155726"/>
            <a:ext cx="54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is easy to learn and use.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can run in different operation system.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is open source, people from different community are contributing. Python is leveraging on C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gency FB" panose="020B0503020202020204" pitchFamily="34" charset="0"/>
              </a:rPr>
              <a:t>Python has its syntax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528A397-9092-4E94-8536-64B0C5619376}"/>
              </a:ext>
            </a:extLst>
          </p:cNvPr>
          <p:cNvSpPr/>
          <p:nvPr/>
        </p:nvSpPr>
        <p:spPr>
          <a:xfrm>
            <a:off x="5303520" y="4422371"/>
            <a:ext cx="1047404" cy="814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0FD-71CA-4786-8019-32371F6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364-13A3-4246-9D4F-46088C4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sets of steps to do any task in computer is called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Algorithm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Pseudocode </a:t>
            </a:r>
            <a:r>
              <a:rPr lang="en-US" dirty="0">
                <a:latin typeface="Agency FB" panose="020B0503020202020204" pitchFamily="34" charset="0"/>
              </a:rPr>
              <a:t>is an algorithm written in an informal, simple nature language.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604-488F-41AF-AD37-25292954F54C}"/>
              </a:ext>
            </a:extLst>
          </p:cNvPr>
          <p:cNvSpPr txBox="1"/>
          <p:nvPr/>
        </p:nvSpPr>
        <p:spPr>
          <a:xfrm>
            <a:off x="1006600" y="2978118"/>
            <a:ext cx="4187192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20ED4-46EB-488D-84AE-01BEC1252D11}"/>
              </a:ext>
            </a:extLst>
          </p:cNvPr>
          <p:cNvSpPr txBox="1"/>
          <p:nvPr/>
        </p:nvSpPr>
        <p:spPr>
          <a:xfrm>
            <a:off x="5941312" y="2978118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up table for thanksgiving</a:t>
            </a:r>
          </a:p>
          <a:p>
            <a:r>
              <a:rPr lang="en-US" dirty="0">
                <a:latin typeface="Agency FB" panose="020B0503020202020204" pitchFamily="34" charset="0"/>
              </a:rPr>
              <a:t>Repeat 4 times following</a:t>
            </a:r>
          </a:p>
          <a:p>
            <a:r>
              <a:rPr lang="en-US" dirty="0">
                <a:latin typeface="Agency FB" panose="020B0503020202020204" pitchFamily="34" charset="0"/>
              </a:rPr>
              <a:t>	go to next empty place on table</a:t>
            </a:r>
          </a:p>
          <a:p>
            <a:r>
              <a:rPr lang="en-US" dirty="0">
                <a:latin typeface="Agency FB" panose="020B0503020202020204" pitchFamily="34" charset="0"/>
              </a:rPr>
              <a:t>	put a bowl at this place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napkin to the left of the bowl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spoon to the right of the bowl</a:t>
            </a:r>
          </a:p>
        </p:txBody>
      </p:sp>
    </p:spTree>
    <p:extLst>
      <p:ext uri="{BB962C8B-B14F-4D97-AF65-F5344CB8AC3E}">
        <p14:creationId xmlns:p14="http://schemas.microsoft.com/office/powerpoint/2010/main" val="25726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044C-3A2A-4653-9EE7-C860B3D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</a:t>
            </a:r>
            <a:r>
              <a:rPr lang="en-US" altLang="zh-CN" dirty="0">
                <a:latin typeface="Agency FB" panose="020B0503020202020204" pitchFamily="34" charset="0"/>
              </a:rPr>
              <a:t>emo Time: chatbot~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510-3BD8-4174-A029-A172C7D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Getting Data from User/ Output it on the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F4E9-3496-4CA1-BA90-4291361EA57E}"/>
              </a:ext>
            </a:extLst>
          </p:cNvPr>
          <p:cNvSpPr txBox="1"/>
          <p:nvPr/>
        </p:nvSpPr>
        <p:spPr>
          <a:xfrm>
            <a:off x="48080" y="3485848"/>
            <a:ext cx="3682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Input</a:t>
            </a:r>
          </a:p>
          <a:p>
            <a:r>
              <a:rPr lang="en-US" dirty="0">
                <a:latin typeface="Agency FB" panose="020B0503020202020204" pitchFamily="34" charset="0"/>
              </a:rPr>
              <a:t>Name=input(‘what is your name’)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1384D-3221-4100-9FD9-C474BE5E3713}"/>
              </a:ext>
            </a:extLst>
          </p:cNvPr>
          <p:cNvSpPr/>
          <p:nvPr/>
        </p:nvSpPr>
        <p:spPr>
          <a:xfrm>
            <a:off x="4729876" y="2622912"/>
            <a:ext cx="2784762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31D0C-77CE-46DB-B4DE-55377021D3A1}"/>
              </a:ext>
            </a:extLst>
          </p:cNvPr>
          <p:cNvSpPr txBox="1"/>
          <p:nvPr/>
        </p:nvSpPr>
        <p:spPr>
          <a:xfrm>
            <a:off x="5412973" y="35337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93C5-1191-4271-A41E-7602A73375B9}"/>
              </a:ext>
            </a:extLst>
          </p:cNvPr>
          <p:cNvSpPr txBox="1"/>
          <p:nvPr/>
        </p:nvSpPr>
        <p:spPr>
          <a:xfrm>
            <a:off x="9097172" y="3208849"/>
            <a:ext cx="278476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Output</a:t>
            </a:r>
          </a:p>
          <a:p>
            <a:r>
              <a:rPr lang="en-US" dirty="0">
                <a:latin typeface="Agency FB" panose="020B0503020202020204" pitchFamily="34" charset="0"/>
              </a:rPr>
              <a:t>Output on the screen::Print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4300C2-BF77-468B-898B-724D1B3200DA}"/>
              </a:ext>
            </a:extLst>
          </p:cNvPr>
          <p:cNvSpPr/>
          <p:nvPr/>
        </p:nvSpPr>
        <p:spPr>
          <a:xfrm>
            <a:off x="4098322" y="3479829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9C2B01-BF0C-4B5F-AD04-322007FB1D34}"/>
              </a:ext>
            </a:extLst>
          </p:cNvPr>
          <p:cNvSpPr/>
          <p:nvPr/>
        </p:nvSpPr>
        <p:spPr>
          <a:xfrm>
            <a:off x="8081495" y="3429000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D1E1-124E-47A6-9F5A-29C648550DD1}"/>
              </a:ext>
            </a:extLst>
          </p:cNvPr>
          <p:cNvSpPr txBox="1"/>
          <p:nvPr/>
        </p:nvSpPr>
        <p:spPr>
          <a:xfrm>
            <a:off x="0" y="4355868"/>
            <a:ext cx="9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Variable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0CB37-9670-48D2-A25B-68F587191713}"/>
              </a:ext>
            </a:extLst>
          </p:cNvPr>
          <p:cNvSpPr txBox="1"/>
          <p:nvPr/>
        </p:nvSpPr>
        <p:spPr>
          <a:xfrm>
            <a:off x="1555863" y="4355868"/>
            <a:ext cx="15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Prompt gives to users</a:t>
            </a:r>
          </a:p>
        </p:txBody>
      </p:sp>
    </p:spTree>
    <p:extLst>
      <p:ext uri="{BB962C8B-B14F-4D97-AF65-F5344CB8AC3E}">
        <p14:creationId xmlns:p14="http://schemas.microsoft.com/office/powerpoint/2010/main" val="13350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4705-AE35-4EB4-B831-FC7520A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Variable: How python store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FD9-32AF-4742-BC16-ACF7DEE139C8}"/>
              </a:ext>
            </a:extLst>
          </p:cNvPr>
          <p:cNvSpPr/>
          <p:nvPr/>
        </p:nvSpPr>
        <p:spPr>
          <a:xfrm>
            <a:off x="5911910" y="1456831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74B81-8330-4809-95C6-37380C4977BB}"/>
              </a:ext>
            </a:extLst>
          </p:cNvPr>
          <p:cNvSpPr/>
          <p:nvPr/>
        </p:nvSpPr>
        <p:spPr>
          <a:xfrm>
            <a:off x="5911910" y="1603285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D52E-E429-4E32-A73B-EAD0DE277255}"/>
              </a:ext>
            </a:extLst>
          </p:cNvPr>
          <p:cNvSpPr/>
          <p:nvPr/>
        </p:nvSpPr>
        <p:spPr>
          <a:xfrm>
            <a:off x="5911909" y="175481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32FA6-5856-428B-A702-F50CDDE01620}"/>
              </a:ext>
            </a:extLst>
          </p:cNvPr>
          <p:cNvSpPr/>
          <p:nvPr/>
        </p:nvSpPr>
        <p:spPr>
          <a:xfrm>
            <a:off x="5911909" y="1924912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8E090-1A77-4522-B73E-483D6400D089}"/>
              </a:ext>
            </a:extLst>
          </p:cNvPr>
          <p:cNvSpPr/>
          <p:nvPr/>
        </p:nvSpPr>
        <p:spPr>
          <a:xfrm>
            <a:off x="5911909" y="207745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B8712-C28A-440C-B2F6-8FAB985C1DA8}"/>
              </a:ext>
            </a:extLst>
          </p:cNvPr>
          <p:cNvSpPr/>
          <p:nvPr/>
        </p:nvSpPr>
        <p:spPr>
          <a:xfrm>
            <a:off x="5911908" y="223320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DDF3-ED51-4BD3-8302-4580261D7CE9}"/>
              </a:ext>
            </a:extLst>
          </p:cNvPr>
          <p:cNvSpPr/>
          <p:nvPr/>
        </p:nvSpPr>
        <p:spPr>
          <a:xfrm>
            <a:off x="5911908" y="2399430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72BFC-8F6B-4E11-9D27-A975C7E47923}"/>
              </a:ext>
            </a:extLst>
          </p:cNvPr>
          <p:cNvSpPr/>
          <p:nvPr/>
        </p:nvSpPr>
        <p:spPr>
          <a:xfrm>
            <a:off x="5911907" y="256331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112-3B82-46A3-BF13-A3022F8FD1EC}"/>
              </a:ext>
            </a:extLst>
          </p:cNvPr>
          <p:cNvSpPr/>
          <p:nvPr/>
        </p:nvSpPr>
        <p:spPr>
          <a:xfrm>
            <a:off x="5911907" y="2741867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EFCCA-A3DD-43D9-BDF2-26B24139B060}"/>
              </a:ext>
            </a:extLst>
          </p:cNvPr>
          <p:cNvSpPr/>
          <p:nvPr/>
        </p:nvSpPr>
        <p:spPr>
          <a:xfrm>
            <a:off x="5911906" y="290149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C49E-D52D-4B6E-88DD-4C09CF286603}"/>
              </a:ext>
            </a:extLst>
          </p:cNvPr>
          <p:cNvSpPr/>
          <p:nvPr/>
        </p:nvSpPr>
        <p:spPr>
          <a:xfrm>
            <a:off x="5911906" y="307702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07EE6-6377-46ED-B181-BA3C5A67089D}"/>
              </a:ext>
            </a:extLst>
          </p:cNvPr>
          <p:cNvSpPr/>
          <p:nvPr/>
        </p:nvSpPr>
        <p:spPr>
          <a:xfrm>
            <a:off x="5911905" y="3246446"/>
            <a:ext cx="931025" cy="12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CD3BF-53BA-4E16-905B-E8B1B1069A10}"/>
              </a:ext>
            </a:extLst>
          </p:cNvPr>
          <p:cNvSpPr/>
          <p:nvPr/>
        </p:nvSpPr>
        <p:spPr>
          <a:xfrm>
            <a:off x="5911905" y="3415207"/>
            <a:ext cx="931025" cy="124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50BE-3055-45FE-8655-EB2819F07666}"/>
              </a:ext>
            </a:extLst>
          </p:cNvPr>
          <p:cNvSpPr/>
          <p:nvPr/>
        </p:nvSpPr>
        <p:spPr>
          <a:xfrm>
            <a:off x="5911905" y="3607615"/>
            <a:ext cx="931025" cy="124691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347E1-551C-4F50-897F-1F66CFC484C0}"/>
              </a:ext>
            </a:extLst>
          </p:cNvPr>
          <p:cNvSpPr txBox="1"/>
          <p:nvPr/>
        </p:nvSpPr>
        <p:spPr>
          <a:xfrm>
            <a:off x="1999141" y="2292766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Cheng Chi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ED0F2-08A2-4B10-8BD0-4D32B81872A2}"/>
              </a:ext>
            </a:extLst>
          </p:cNvPr>
          <p:cNvSpPr txBox="1"/>
          <p:nvPr/>
        </p:nvSpPr>
        <p:spPr>
          <a:xfrm>
            <a:off x="182359" y="4585243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Name of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EA73A-35C6-4980-B6E4-D7D810530B39}"/>
              </a:ext>
            </a:extLst>
          </p:cNvPr>
          <p:cNvSpPr txBox="1"/>
          <p:nvPr/>
        </p:nvSpPr>
        <p:spPr>
          <a:xfrm>
            <a:off x="79247" y="235329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Value of Variable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B08A1CE-5CC1-498A-8086-3098CCF8BF9D}"/>
              </a:ext>
            </a:extLst>
          </p:cNvPr>
          <p:cNvSpPr/>
          <p:nvPr/>
        </p:nvSpPr>
        <p:spPr>
          <a:xfrm>
            <a:off x="2028095" y="3691800"/>
            <a:ext cx="3084923" cy="20863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DD72A-343F-4FD8-9928-9D536B4C8207}"/>
              </a:ext>
            </a:extLst>
          </p:cNvPr>
          <p:cNvSpPr txBox="1"/>
          <p:nvPr/>
        </p:nvSpPr>
        <p:spPr>
          <a:xfrm>
            <a:off x="2706624" y="4585243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428492C-9244-48B4-9715-522B7591AB33}"/>
              </a:ext>
            </a:extLst>
          </p:cNvPr>
          <p:cNvSpPr/>
          <p:nvPr/>
        </p:nvSpPr>
        <p:spPr>
          <a:xfrm>
            <a:off x="3203447" y="299049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4F05A07-B50A-4C09-A284-06908BEE9483}"/>
              </a:ext>
            </a:extLst>
          </p:cNvPr>
          <p:cNvSpPr/>
          <p:nvPr/>
        </p:nvSpPr>
        <p:spPr>
          <a:xfrm>
            <a:off x="7589175" y="3500033"/>
            <a:ext cx="3084923" cy="208637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03F3828-9A3A-42C3-A15B-8F0377F4D2D9}"/>
              </a:ext>
            </a:extLst>
          </p:cNvPr>
          <p:cNvSpPr/>
          <p:nvPr/>
        </p:nvSpPr>
        <p:spPr>
          <a:xfrm>
            <a:off x="8846472" y="301137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BA6B-50F5-4030-B94F-95AD4448149E}"/>
              </a:ext>
            </a:extLst>
          </p:cNvPr>
          <p:cNvSpPr txBox="1"/>
          <p:nvPr/>
        </p:nvSpPr>
        <p:spPr>
          <a:xfrm>
            <a:off x="7687059" y="2249955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Pizza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6D7E37-D0D4-40FC-8257-2554384A5839}"/>
              </a:ext>
            </a:extLst>
          </p:cNvPr>
          <p:cNvSpPr txBox="1"/>
          <p:nvPr/>
        </p:nvSpPr>
        <p:spPr>
          <a:xfrm>
            <a:off x="8464296" y="4339022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Food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24B4CF-DAB6-4F9C-A510-3ED49A6EA017}"/>
              </a:ext>
            </a:extLst>
          </p:cNvPr>
          <p:cNvCxnSpPr>
            <a:stCxn id="16" idx="1"/>
          </p:cNvCxnSpPr>
          <p:nvPr/>
        </p:nvCxnSpPr>
        <p:spPr>
          <a:xfrm flipH="1">
            <a:off x="5113018" y="3308792"/>
            <a:ext cx="798887" cy="5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4BCA6-25DB-41F1-B312-7DED2D111CCD}"/>
              </a:ext>
            </a:extLst>
          </p:cNvPr>
          <p:cNvCxnSpPr>
            <a:cxnSpLocks/>
          </p:cNvCxnSpPr>
          <p:nvPr/>
        </p:nvCxnSpPr>
        <p:spPr>
          <a:xfrm>
            <a:off x="6739805" y="3424997"/>
            <a:ext cx="798921" cy="774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876-F4B0-4F29-9AAD-737A7D25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C5D1-1994-4A8A-948E-9E40EE94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18459</TotalTime>
  <Words>1450</Words>
  <Application>Microsoft Office PowerPoint</Application>
  <PresentationFormat>Widescreen</PresentationFormat>
  <Paragraphs>223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Agency FB</vt:lpstr>
      <vt:lpstr>Arial</vt:lpstr>
      <vt:lpstr>Calibri</vt:lpstr>
      <vt:lpstr>Calibri Light</vt:lpstr>
      <vt:lpstr>Wingdings</vt:lpstr>
      <vt:lpstr>Office Theme</vt:lpstr>
      <vt:lpstr>Python Summer Camp: Lesson 1</vt:lpstr>
      <vt:lpstr>Python Class Rule</vt:lpstr>
      <vt:lpstr>Introduction</vt:lpstr>
      <vt:lpstr>Introduction</vt:lpstr>
      <vt:lpstr>Algorithm and Pseudocode</vt:lpstr>
      <vt:lpstr>Demo Time: chatbot~</vt:lpstr>
      <vt:lpstr>Getting Data from User/ Output it on the screen</vt:lpstr>
      <vt:lpstr>Variable: How python store values</vt:lpstr>
      <vt:lpstr>PowerPoint Presentation</vt:lpstr>
      <vt:lpstr>Python Summer Camp: Lesson 2</vt:lpstr>
      <vt:lpstr>Recap: 3 Big ideas we learned from last lesson~</vt:lpstr>
      <vt:lpstr>PowerPoint Presentation</vt:lpstr>
      <vt:lpstr>3 Big ideas for this lesson~</vt:lpstr>
      <vt:lpstr>Data types</vt:lpstr>
      <vt:lpstr>Project 1 restaurant bill calculator</vt:lpstr>
      <vt:lpstr>Lesson 3</vt:lpstr>
      <vt:lpstr>Recap: 6 big idea we learned so far</vt:lpstr>
      <vt:lpstr>Lesson 3</vt:lpstr>
      <vt:lpstr>PowerPoint Presentation</vt:lpstr>
      <vt:lpstr>LOOPS</vt:lpstr>
      <vt:lpstr>PowerPoint Presentation</vt:lpstr>
      <vt:lpstr>Lesson 3’s  big ideas</vt:lpstr>
      <vt:lpstr>Extra Project:  Investment calculator</vt:lpstr>
      <vt:lpstr>Recap: 9 big idea we learned so far</vt:lpstr>
      <vt:lpstr>PowerPoint Presentation</vt:lpstr>
      <vt:lpstr>PowerPoint Presentation</vt:lpstr>
      <vt:lpstr>PowerPoint Presentation</vt:lpstr>
      <vt:lpstr>Computers Can also Combine True and False</vt:lpstr>
      <vt:lpstr>PowerPoint Presentation</vt:lpstr>
      <vt:lpstr>The Computer can use true or false to determine which part of a code must be executed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CHI</dc:creator>
  <cp:lastModifiedBy>CHENG CHI</cp:lastModifiedBy>
  <cp:revision>68</cp:revision>
  <dcterms:created xsi:type="dcterms:W3CDTF">2020-06-27T14:27:06Z</dcterms:created>
  <dcterms:modified xsi:type="dcterms:W3CDTF">2020-07-30T22:02:31Z</dcterms:modified>
</cp:coreProperties>
</file>