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62" r:id="rId5"/>
    <p:sldId id="263" r:id="rId6"/>
    <p:sldId id="267" r:id="rId7"/>
    <p:sldId id="264" r:id="rId8"/>
    <p:sldId id="265" r:id="rId9"/>
    <p:sldId id="271" r:id="rId10"/>
    <p:sldId id="270" r:id="rId11"/>
    <p:sldId id="268" r:id="rId12"/>
    <p:sldId id="266" r:id="rId13"/>
    <p:sldId id="269" r:id="rId14"/>
    <p:sldId id="260" r:id="rId15"/>
    <p:sldId id="272" r:id="rId16"/>
    <p:sldId id="274" r:id="rId17"/>
    <p:sldId id="275" r:id="rId18"/>
    <p:sldId id="277" r:id="rId19"/>
    <p:sldId id="279" r:id="rId20"/>
    <p:sldId id="278" r:id="rId21"/>
    <p:sldId id="281" r:id="rId22"/>
    <p:sldId id="276" r:id="rId23"/>
    <p:sldId id="273" r:id="rId24"/>
    <p:sldId id="282" r:id="rId25"/>
    <p:sldId id="283" r:id="rId26"/>
    <p:sldId id="284" r:id="rId27"/>
    <p:sldId id="287" r:id="rId28"/>
    <p:sldId id="286" r:id="rId29"/>
    <p:sldId id="290" r:id="rId30"/>
    <p:sldId id="289" r:id="rId31"/>
    <p:sldId id="291" r:id="rId32"/>
    <p:sldId id="292" r:id="rId33"/>
    <p:sldId id="293" r:id="rId34"/>
    <p:sldId id="29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538DB0-F21B-4878-A3EC-4D81D3CACA6F}">
          <p14:sldIdLst>
            <p14:sldId id="256"/>
            <p14:sldId id="257"/>
            <p14:sldId id="258"/>
            <p14:sldId id="262"/>
          </p14:sldIdLst>
        </p14:section>
        <p14:section name="Untitled Section" id="{AF8917AC-F945-4588-8CC3-7EF581E9D48E}">
          <p14:sldIdLst>
            <p14:sldId id="263"/>
            <p14:sldId id="267"/>
            <p14:sldId id="264"/>
            <p14:sldId id="265"/>
            <p14:sldId id="271"/>
            <p14:sldId id="270"/>
            <p14:sldId id="268"/>
            <p14:sldId id="266"/>
            <p14:sldId id="269"/>
            <p14:sldId id="260"/>
            <p14:sldId id="272"/>
            <p14:sldId id="274"/>
            <p14:sldId id="275"/>
            <p14:sldId id="277"/>
            <p14:sldId id="279"/>
            <p14:sldId id="278"/>
            <p14:sldId id="281"/>
            <p14:sldId id="276"/>
            <p14:sldId id="273"/>
            <p14:sldId id="282"/>
            <p14:sldId id="283"/>
            <p14:sldId id="284"/>
            <p14:sldId id="287"/>
            <p14:sldId id="286"/>
            <p14:sldId id="290"/>
            <p14:sldId id="289"/>
            <p14:sldId id="291"/>
            <p14:sldId id="292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G CHI" initials="CC" lastIdx="1" clrIdx="0">
    <p:extLst>
      <p:ext uri="{19B8F6BF-5375-455C-9EA6-DF929625EA0E}">
        <p15:presenceInfo xmlns:p15="http://schemas.microsoft.com/office/powerpoint/2012/main" userId="S::cchi@us.ibm.com::ab5a1c0c-dfe1-4490-8b5c-5d2c5b5acbc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99FF"/>
    <a:srgbClr val="FF9933"/>
    <a:srgbClr val="FFFF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6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29T19:47:29.948" idx="1">
    <p:pos x="3362" y="1168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EE32F-63C6-428F-8686-9C42FAFA1F2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F6D8A-1095-494F-ACC2-E61BEE040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78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d1abe9503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d1abe9503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d1abe9503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d1abe9503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CED3E-332E-42BC-BE14-5DFB1C4F1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4E43FA-8EE5-4226-8924-991F91C38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6BE19-9137-4A91-9796-DB3923D09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FB3B-D271-47C4-8DEB-FC056B76C3B0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20896-1278-43CA-8D86-88F5F055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260B3-59F6-4396-8ED0-FAC9F4530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CEE-B99E-4572-9ED6-5E42A1097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1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F16B6-95D1-47A3-876E-B3EF36A6E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4D4091-0574-4B58-A111-33E5E0367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DAA67-0C77-4953-A9A8-E018CBFEC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FB3B-D271-47C4-8DEB-FC056B76C3B0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74A97-D05B-4124-A5C8-FC229FDEA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9648-D20C-456C-94C7-16571C2CE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CEE-B99E-4572-9ED6-5E42A1097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5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93313F-08F2-437E-8BD4-7A85E524E0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1B9B47-D036-4986-9913-D87A97EC6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A0986-29D3-47CD-BD98-601152FF5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FB3B-D271-47C4-8DEB-FC056B76C3B0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0597B-B83C-4E70-B364-A7FC61628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96B4D-E934-409E-899A-81AAF333C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CEE-B99E-4572-9ED6-5E42A1097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31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71568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5B89A-0904-4D79-BA44-980C622DE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F4102-A54C-4924-A4EA-595060181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F3521-2DA4-44DF-AA47-6FCCBD201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FB3B-D271-47C4-8DEB-FC056B76C3B0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A9562-1D4A-4896-83AD-9B8125201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A206B-27E4-4A84-AD15-0125904E4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CEE-B99E-4572-9ED6-5E42A1097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96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0B861-FC63-4DAD-A316-4662BF9EB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A74EF-4DB6-4FE7-90F5-B94C26224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255FD-41A9-4E18-8136-C4CEBE910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FB3B-D271-47C4-8DEB-FC056B76C3B0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16BA2-5D75-4475-AE7C-0523CDC15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3A800-FC82-4765-87F5-DDC32F84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CEE-B99E-4572-9ED6-5E42A1097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49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545A7-9118-4579-BB89-BA5524938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7BFED-AA4A-47A7-858B-432FA55EE4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38845-B34B-47F8-87F4-AAD9AE6D5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C59ED-D0E1-4E01-9F6C-ABAC4E923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FB3B-D271-47C4-8DEB-FC056B76C3B0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5693B-4CD0-4C5D-819E-9CFE98A2F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9AD9C-74F3-487F-BC8E-06CEBFAA4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CEE-B99E-4572-9ED6-5E42A1097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9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AD5FC-48FB-4064-B05F-EE04C39FF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95E7E-524C-410B-A1E5-0BD460AD7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196D0F-C1E6-40D8-A03E-DA147492E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E15F24-1191-48E7-9B59-75E5E9CD6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AB2DD6-8018-496D-98D3-E9A8927EFC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C05F8C-5720-4FD7-B520-73E4D7FB1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FB3B-D271-47C4-8DEB-FC056B76C3B0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9E5856-FB1B-4144-8AAE-57B62A174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0091FE-CCD3-4968-84E5-90146C820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CEE-B99E-4572-9ED6-5E42A1097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86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EC636-4330-4B46-8DDE-E7624C281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AF43BE-8811-49BE-9032-7AF5CE9DD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FB3B-D271-47C4-8DEB-FC056B76C3B0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883821-60DD-4250-8868-92C291DFA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0A7D2-7130-43C1-95FA-21B1C348E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CEE-B99E-4572-9ED6-5E42A1097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5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1AB1AF-D947-46E4-90EB-D6EE2A0F5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FB3B-D271-47C4-8DEB-FC056B76C3B0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1B471B-10C1-4E94-A920-B9E4CD365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9306A-BD85-4793-B9DF-1F9B6520E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CEE-B99E-4572-9ED6-5E42A1097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89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D771B-0BF2-412A-AE90-9DE8C3EEB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84BC6-204D-4481-9B7A-D8E81D590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1A715-8282-46BF-8574-E5A44558C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5623D-ABBC-4B3C-90E9-782C82E57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FB3B-D271-47C4-8DEB-FC056B76C3B0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7E076-D261-412B-BDAA-5DBCC46B2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C01F3-3E5A-4F87-ADED-D73EED1EA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CEE-B99E-4572-9ED6-5E42A1097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93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6B5CE-B9E6-4B09-9636-738E929F3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2F207-C39E-4388-B019-8C58F40422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6B801-2758-4018-B169-FA72E8C54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F9579-0F31-41A3-8431-911E9B5ED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FB3B-D271-47C4-8DEB-FC056B76C3B0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BF6FC-8F99-4A8A-8763-8A67E9EE6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B65EF-643C-4FD8-84CF-5441ED5F4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CEE-B99E-4572-9ED6-5E42A1097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5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B21A5E-1229-44BA-B0BF-94D7EF515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E913E-7EFB-4B2D-AB6B-ED0D11830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0468-55C2-417A-B393-0EBDF61C17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4FB3B-D271-47C4-8DEB-FC056B76C3B0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09949-B488-4E9D-AA7C-003FB7ED7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C1BBD-F9F9-4C8A-9249-8388A3523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A8CEE-B99E-4572-9ED6-5E42A1097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77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823BE-259A-4BF2-9210-4E42F1991D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Python Summer Camp: Lesson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F06CA-0C32-47EE-A837-034243A45F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97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1A3A1-D7CD-4AD9-A85D-0A669F93D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Python Summer Camp: Lesson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F741B-08AD-4E8C-BE6D-A2A3BF0F0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>
                <a:latin typeface="Agency FB" panose="020B0503020202020204" pitchFamily="34" charset="0"/>
              </a:rPr>
              <a:t> </a:t>
            </a:r>
          </a:p>
          <a:p>
            <a:r>
              <a:rPr lang="en-US" altLang="zh-CN" dirty="0">
                <a:latin typeface="Agency FB" panose="020B0503020202020204" pitchFamily="34" charset="0"/>
              </a:rPr>
              <a:t>1. Survey..</a:t>
            </a:r>
          </a:p>
          <a:p>
            <a:r>
              <a:rPr lang="en-US" dirty="0">
                <a:latin typeface="Agency FB" panose="020B0503020202020204" pitchFamily="34" charset="0"/>
              </a:rPr>
              <a:t>2. Expectation: </a:t>
            </a:r>
          </a:p>
          <a:p>
            <a:pPr marL="0" indent="0">
              <a:buNone/>
            </a:pPr>
            <a:r>
              <a:rPr lang="en-US" dirty="0">
                <a:latin typeface="Agency FB" panose="020B0503020202020204" pitchFamily="34" charset="0"/>
              </a:rPr>
              <a:t>	what you want to learn in the class and what you need to practice after class.</a:t>
            </a:r>
          </a:p>
          <a:p>
            <a:r>
              <a:rPr lang="en-US" dirty="0">
                <a:latin typeface="Agency FB" panose="020B0503020202020204" pitchFamily="34" charset="0"/>
              </a:rPr>
              <a:t>3. Flow</a:t>
            </a:r>
          </a:p>
          <a:p>
            <a:r>
              <a:rPr lang="en-US" dirty="0">
                <a:latin typeface="Agency FB" panose="020B0503020202020204" pitchFamily="34" charset="0"/>
              </a:rPr>
              <a:t>4. </a:t>
            </a:r>
            <a:r>
              <a:rPr lang="en-US" dirty="0" err="1">
                <a:latin typeface="Agency FB" panose="020B0503020202020204" pitchFamily="34" charset="0"/>
              </a:rPr>
              <a:t>Jupyter</a:t>
            </a:r>
            <a:r>
              <a:rPr lang="en-US" dirty="0">
                <a:latin typeface="Agency FB" panose="020B0503020202020204" pitchFamily="34" charset="0"/>
              </a:rPr>
              <a:t> Notebook issues? </a:t>
            </a:r>
          </a:p>
          <a:p>
            <a:pPr marL="0" indent="0">
              <a:buNone/>
            </a:pPr>
            <a:r>
              <a:rPr lang="en-US" dirty="0">
                <a:latin typeface="Agency FB" panose="020B0503020202020204" pitchFamily="34" charset="0"/>
              </a:rPr>
              <a:t>       -when </a:t>
            </a:r>
            <a:r>
              <a:rPr lang="en-US" dirty="0" err="1">
                <a:latin typeface="Agency FB" panose="020B0503020202020204" pitchFamily="34" charset="0"/>
              </a:rPr>
              <a:t>Jupytor</a:t>
            </a:r>
            <a:r>
              <a:rPr lang="en-US" dirty="0">
                <a:latin typeface="Agency FB" panose="020B0503020202020204" pitchFamily="34" charset="0"/>
              </a:rPr>
              <a:t> notebook is busy you will see a star (‘*’), and the </a:t>
            </a:r>
            <a:r>
              <a:rPr lang="en-US" dirty="0" err="1">
                <a:latin typeface="Agency FB" panose="020B0503020202020204" pitchFamily="34" charset="0"/>
              </a:rPr>
              <a:t>Jupyter</a:t>
            </a:r>
            <a:r>
              <a:rPr lang="en-US" dirty="0">
                <a:latin typeface="Agency FB" panose="020B0503020202020204" pitchFamily="34" charset="0"/>
              </a:rPr>
              <a:t> notebook is freezing.. You can restart Kernel.</a:t>
            </a:r>
          </a:p>
          <a:p>
            <a:pPr marL="0" indent="0">
              <a:buNone/>
            </a:pPr>
            <a:r>
              <a:rPr lang="en-US" dirty="0">
                <a:latin typeface="Agency FB" panose="020B0503020202020204" pitchFamily="34" charset="0"/>
              </a:rPr>
              <a:t>      - When you see </a:t>
            </a:r>
            <a:r>
              <a:rPr lang="en-US" dirty="0" err="1">
                <a:latin typeface="Agency FB" panose="020B0503020202020204" pitchFamily="34" charset="0"/>
              </a:rPr>
              <a:t>notconnecting</a:t>
            </a:r>
            <a:r>
              <a:rPr lang="en-US" dirty="0">
                <a:latin typeface="Agency FB" panose="020B0503020202020204" pitchFamily="34" charset="0"/>
              </a:rPr>
              <a:t> in red, you may need to restarting the Jupiter notebook.</a:t>
            </a:r>
          </a:p>
          <a:p>
            <a:pPr marL="0" indent="0">
              <a:buNone/>
            </a:pPr>
            <a:r>
              <a:rPr lang="en-US" dirty="0">
                <a:latin typeface="Agency FB" panose="020B0503020202020204" pitchFamily="34" charset="0"/>
              </a:rPr>
              <a:t>5. GitHub issues. </a:t>
            </a:r>
          </a:p>
        </p:txBody>
      </p:sp>
    </p:spTree>
    <p:extLst>
      <p:ext uri="{BB962C8B-B14F-4D97-AF65-F5344CB8AC3E}">
        <p14:creationId xmlns:p14="http://schemas.microsoft.com/office/powerpoint/2010/main" val="1789571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E3D28-0B12-40D2-8E69-6D3F786FC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Recap: 3 Big ideas we learned from last lesson~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C73B8-502F-4757-B724-AA445714F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gency FB" panose="020B0503020202020204" pitchFamily="34" charset="0"/>
              </a:rPr>
              <a:t>Storing data with variables.</a:t>
            </a:r>
          </a:p>
          <a:p>
            <a:r>
              <a:rPr lang="en-US" dirty="0">
                <a:solidFill>
                  <a:srgbClr val="FF99FF"/>
                </a:solidFill>
                <a:latin typeface="Agency FB" panose="020B0503020202020204" pitchFamily="34" charset="0"/>
              </a:rPr>
              <a:t>Getting data from the users.</a:t>
            </a:r>
          </a:p>
          <a:p>
            <a:r>
              <a:rPr lang="en-US" dirty="0">
                <a:solidFill>
                  <a:srgbClr val="00B050"/>
                </a:solidFill>
                <a:latin typeface="Agency FB" panose="020B0503020202020204" pitchFamily="34" charset="0"/>
              </a:rPr>
              <a:t>Outputting data on a screen.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E534E3B-5CA1-4FB9-B93B-4D95E6636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428184"/>
              </p:ext>
            </p:extLst>
          </p:nvPr>
        </p:nvGraphicFramePr>
        <p:xfrm>
          <a:off x="1076035" y="3812395"/>
          <a:ext cx="10515600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31053885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781350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12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gency FB" panose="020B0503020202020204" pitchFamily="34" charset="0"/>
                        </a:rPr>
                        <a:t>Food=input(‘What is your favorite food?)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FFFF00"/>
                          </a:highlight>
                          <a:latin typeface="Agency FB" panose="020B0503020202020204" pitchFamily="34" charset="0"/>
                        </a:rPr>
                        <a:t>Variable name</a:t>
                      </a:r>
                      <a:r>
                        <a:rPr lang="en-US" dirty="0">
                          <a:latin typeface="Agency FB" panose="020B0503020202020204" pitchFamily="34" charset="0"/>
                        </a:rPr>
                        <a:t>=</a:t>
                      </a:r>
                      <a:r>
                        <a:rPr lang="en-US" dirty="0">
                          <a:highlight>
                            <a:srgbClr val="FFFF00"/>
                          </a:highlight>
                          <a:latin typeface="Agency FB" panose="020B0503020202020204" pitchFamily="34" charset="0"/>
                        </a:rPr>
                        <a:t>input</a:t>
                      </a:r>
                      <a:r>
                        <a:rPr lang="en-US" dirty="0">
                          <a:latin typeface="Agency FB" panose="020B0503020202020204" pitchFamily="34" charset="0"/>
                        </a:rPr>
                        <a:t>(Sentence you want to ask in str)</a:t>
                      </a:r>
                    </a:p>
                    <a:p>
                      <a:endParaRPr lang="en-US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066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  <a:latin typeface="Agency FB" panose="020B0503020202020204" pitchFamily="34" charset="0"/>
                        </a:rPr>
                        <a:t>print</a:t>
                      </a:r>
                      <a:r>
                        <a:rPr lang="en-US" dirty="0">
                          <a:latin typeface="Agency FB" panose="020B0503020202020204" pitchFamily="34" charset="0"/>
                        </a:rPr>
                        <a:t>(‘Hello, world!)</a:t>
                      </a:r>
                    </a:p>
                    <a:p>
                      <a:r>
                        <a:rPr lang="en-US" dirty="0">
                          <a:highlight>
                            <a:srgbClr val="FFFF00"/>
                          </a:highlight>
                          <a:latin typeface="Agency FB" panose="020B0503020202020204" pitchFamily="34" charset="0"/>
                        </a:rPr>
                        <a:t>print</a:t>
                      </a:r>
                      <a:r>
                        <a:rPr lang="en-US" dirty="0">
                          <a:latin typeface="Agency FB" panose="020B0503020202020204" pitchFamily="34" charset="0"/>
                        </a:rPr>
                        <a:t>(Food)</a:t>
                      </a:r>
                    </a:p>
                    <a:p>
                      <a:r>
                        <a:rPr lang="en-US" dirty="0">
                          <a:highlight>
                            <a:srgbClr val="FFFF00"/>
                          </a:highlight>
                          <a:latin typeface="Agency FB" panose="020B0503020202020204" pitchFamily="34" charset="0"/>
                        </a:rPr>
                        <a:t>print</a:t>
                      </a:r>
                      <a:r>
                        <a:rPr lang="en-US" dirty="0">
                          <a:latin typeface="Agency FB" panose="020B0503020202020204" pitchFamily="34" charset="0"/>
                        </a:rPr>
                        <a:t>(Food+’ is yummy!!’)</a:t>
                      </a:r>
                    </a:p>
                    <a:p>
                      <a:endParaRPr lang="en-US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gency FB" panose="020B0503020202020204" pitchFamily="34" charset="0"/>
                        </a:rPr>
                        <a:t>print(), if inside () is a str, then print it as it is.</a:t>
                      </a:r>
                    </a:p>
                    <a:p>
                      <a:r>
                        <a:rPr lang="en-US" dirty="0">
                          <a:latin typeface="Agency FB" panose="020B0503020202020204" pitchFamily="34" charset="0"/>
                        </a:rPr>
                        <a:t> If inside() contain variable, need to </a:t>
                      </a:r>
                      <a:r>
                        <a:rPr lang="en-US" dirty="0" err="1">
                          <a:latin typeface="Agency FB" panose="020B0503020202020204" pitchFamily="34" charset="0"/>
                        </a:rPr>
                        <a:t>relace</a:t>
                      </a:r>
                      <a:r>
                        <a:rPr lang="en-US" dirty="0">
                          <a:latin typeface="Agency FB" panose="020B0503020202020204" pitchFamily="34" charset="0"/>
                        </a:rPr>
                        <a:t> variable to its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344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125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028B29-B637-4A3F-AD8F-F773F7060213}"/>
              </a:ext>
            </a:extLst>
          </p:cNvPr>
          <p:cNvSpPr/>
          <p:nvPr/>
        </p:nvSpPr>
        <p:spPr>
          <a:xfrm>
            <a:off x="1231115" y="2956837"/>
            <a:ext cx="2510444" cy="2992582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gency FB" panose="020B0503020202020204" pitchFamily="34" charset="0"/>
              </a:rPr>
              <a:t>Str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21BE05-1154-41B0-86A4-A16BAAB47BDE}"/>
              </a:ext>
            </a:extLst>
          </p:cNvPr>
          <p:cNvSpPr/>
          <p:nvPr/>
        </p:nvSpPr>
        <p:spPr>
          <a:xfrm>
            <a:off x="7467323" y="2801389"/>
            <a:ext cx="2510444" cy="2992582"/>
          </a:xfrm>
          <a:prstGeom prst="rect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gency FB" panose="020B0503020202020204" pitchFamily="34" charset="0"/>
              </a:rPr>
              <a:t>Variable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1357EF-9AEB-42C3-955E-29F0E6714964}"/>
              </a:ext>
            </a:extLst>
          </p:cNvPr>
          <p:cNvSpPr txBox="1"/>
          <p:nvPr/>
        </p:nvSpPr>
        <p:spPr>
          <a:xfrm>
            <a:off x="1270185" y="3198167"/>
            <a:ext cx="121615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‘Name’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25454C-F78D-4FF6-96E3-2BD00588D2C8}"/>
              </a:ext>
            </a:extLst>
          </p:cNvPr>
          <p:cNvSpPr txBox="1"/>
          <p:nvPr/>
        </p:nvSpPr>
        <p:spPr>
          <a:xfrm>
            <a:off x="1270185" y="4963397"/>
            <a:ext cx="121615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‘Apple’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738896-C7C4-4777-8363-F1CDD82F5AE5}"/>
              </a:ext>
            </a:extLst>
          </p:cNvPr>
          <p:cNvSpPr txBox="1"/>
          <p:nvPr/>
        </p:nvSpPr>
        <p:spPr>
          <a:xfrm>
            <a:off x="7647086" y="4682689"/>
            <a:ext cx="121615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38104-3B2C-4EF5-ACDC-DD161E3623ED}"/>
              </a:ext>
            </a:extLst>
          </p:cNvPr>
          <p:cNvSpPr txBox="1"/>
          <p:nvPr/>
        </p:nvSpPr>
        <p:spPr>
          <a:xfrm>
            <a:off x="1270185" y="3802239"/>
            <a:ext cx="121615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‘a’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9C1D69-4F09-4C74-88D1-EF874A676B4D}"/>
              </a:ext>
            </a:extLst>
          </p:cNvPr>
          <p:cNvSpPr txBox="1"/>
          <p:nvPr/>
        </p:nvSpPr>
        <p:spPr>
          <a:xfrm>
            <a:off x="2666100" y="3175429"/>
            <a:ext cx="121615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‘cell’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064361-E501-4B83-BF77-61CA8E866EBB}"/>
              </a:ext>
            </a:extLst>
          </p:cNvPr>
          <p:cNvSpPr txBox="1"/>
          <p:nvPr/>
        </p:nvSpPr>
        <p:spPr>
          <a:xfrm>
            <a:off x="2705170" y="4963396"/>
            <a:ext cx="121615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‘1’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536AB1-4700-4BEF-8A68-31205B274BD6}"/>
              </a:ext>
            </a:extLst>
          </p:cNvPr>
          <p:cNvSpPr txBox="1"/>
          <p:nvPr/>
        </p:nvSpPr>
        <p:spPr>
          <a:xfrm>
            <a:off x="8951976" y="3109742"/>
            <a:ext cx="121615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4E3ABF-388A-4E3D-9397-E2AF3DCBA3DA}"/>
              </a:ext>
            </a:extLst>
          </p:cNvPr>
          <p:cNvSpPr txBox="1"/>
          <p:nvPr/>
        </p:nvSpPr>
        <p:spPr>
          <a:xfrm>
            <a:off x="4879848" y="1149357"/>
            <a:ext cx="121615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39961B-050F-481D-9D5F-3BB34401EA78}"/>
              </a:ext>
            </a:extLst>
          </p:cNvPr>
          <p:cNvSpPr txBox="1"/>
          <p:nvPr/>
        </p:nvSpPr>
        <p:spPr>
          <a:xfrm>
            <a:off x="7673340" y="3070982"/>
            <a:ext cx="121615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ICECREAM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8A5D3C-E882-4E06-8A4A-F600888D8BB9}"/>
              </a:ext>
            </a:extLst>
          </p:cNvPr>
          <p:cNvSpPr txBox="1"/>
          <p:nvPr/>
        </p:nvSpPr>
        <p:spPr>
          <a:xfrm>
            <a:off x="7647086" y="3571407"/>
            <a:ext cx="121615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Apple</a:t>
            </a:r>
          </a:p>
        </p:txBody>
      </p:sp>
    </p:spTree>
    <p:extLst>
      <p:ext uri="{BB962C8B-B14F-4D97-AF65-F5344CB8AC3E}">
        <p14:creationId xmlns:p14="http://schemas.microsoft.com/office/powerpoint/2010/main" val="4019394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71078-45E4-450C-ACB4-692099355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3 Big ideas for this lesson~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05C8B-C435-49B1-A363-679497FFE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gency FB" panose="020B0503020202020204" pitchFamily="34" charset="0"/>
              </a:rPr>
              <a:t>Adding comments to your code</a:t>
            </a:r>
          </a:p>
          <a:p>
            <a:r>
              <a:rPr lang="en-US" dirty="0">
                <a:solidFill>
                  <a:schemeClr val="accent6"/>
                </a:solidFill>
                <a:latin typeface="Agency FB" panose="020B0503020202020204" pitchFamily="34" charset="0"/>
              </a:rPr>
              <a:t>Creating your own functions</a:t>
            </a:r>
          </a:p>
          <a:p>
            <a:r>
              <a:rPr lang="en-US" dirty="0">
                <a:solidFill>
                  <a:srgbClr val="00B0F0"/>
                </a:solidFill>
                <a:latin typeface="Agency FB" panose="020B0503020202020204" pitchFamily="34" charset="0"/>
              </a:rPr>
              <a:t>Doing math on computer.</a:t>
            </a:r>
          </a:p>
        </p:txBody>
      </p:sp>
    </p:spTree>
    <p:extLst>
      <p:ext uri="{BB962C8B-B14F-4D97-AF65-F5344CB8AC3E}">
        <p14:creationId xmlns:p14="http://schemas.microsoft.com/office/powerpoint/2010/main" val="914791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4F602-91D1-4156-BDE4-9AF8465C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06" y="148994"/>
            <a:ext cx="10515600" cy="1325563"/>
          </a:xfrm>
        </p:spPr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Data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531EEC-EC92-4B69-BABE-EB6EA4AB536D}"/>
              </a:ext>
            </a:extLst>
          </p:cNvPr>
          <p:cNvSpPr/>
          <p:nvPr/>
        </p:nvSpPr>
        <p:spPr>
          <a:xfrm>
            <a:off x="490451" y="2709949"/>
            <a:ext cx="2510444" cy="2992582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gency FB" panose="020B0503020202020204" pitchFamily="34" charset="0"/>
              </a:rPr>
              <a:t>Str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96BF63-BAAA-45D5-A962-ADB64B01554A}"/>
              </a:ext>
            </a:extLst>
          </p:cNvPr>
          <p:cNvSpPr/>
          <p:nvPr/>
        </p:nvSpPr>
        <p:spPr>
          <a:xfrm>
            <a:off x="4125884" y="2709949"/>
            <a:ext cx="2510444" cy="2992582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gency FB" panose="020B0503020202020204" pitchFamily="34" charset="0"/>
              </a:rPr>
              <a:t>Int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A3842-D87A-4C28-91C0-9A996D27BDDD}"/>
              </a:ext>
            </a:extLst>
          </p:cNvPr>
          <p:cNvSpPr/>
          <p:nvPr/>
        </p:nvSpPr>
        <p:spPr>
          <a:xfrm>
            <a:off x="7894320" y="2709949"/>
            <a:ext cx="2510444" cy="2992582"/>
          </a:xfrm>
          <a:prstGeom prst="rect">
            <a:avLst/>
          </a:prstGeom>
          <a:ln w="571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gency FB" panose="020B0503020202020204" pitchFamily="34" charset="0"/>
              </a:rPr>
              <a:t>Float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3187A0-E468-4F42-937F-1C9392D62A95}"/>
              </a:ext>
            </a:extLst>
          </p:cNvPr>
          <p:cNvSpPr txBox="1"/>
          <p:nvPr/>
        </p:nvSpPr>
        <p:spPr>
          <a:xfrm>
            <a:off x="490451" y="3059668"/>
            <a:ext cx="1562793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‘Cheng Chi’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275F0B-5E39-4567-BFB9-905B2C6032AE}"/>
              </a:ext>
            </a:extLst>
          </p:cNvPr>
          <p:cNvSpPr txBox="1"/>
          <p:nvPr/>
        </p:nvSpPr>
        <p:spPr>
          <a:xfrm>
            <a:off x="584661" y="3594053"/>
            <a:ext cx="1562793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‘Pizza’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3D8F17-767F-47AB-B040-23B9F1254606}"/>
              </a:ext>
            </a:extLst>
          </p:cNvPr>
          <p:cNvSpPr txBox="1"/>
          <p:nvPr/>
        </p:nvSpPr>
        <p:spPr>
          <a:xfrm>
            <a:off x="1787236" y="2894615"/>
            <a:ext cx="1562793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‘Swimming’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69AA94-1093-471A-99CA-E2E14CF401D0}"/>
              </a:ext>
            </a:extLst>
          </p:cNvPr>
          <p:cNvSpPr txBox="1"/>
          <p:nvPr/>
        </p:nvSpPr>
        <p:spPr>
          <a:xfrm>
            <a:off x="1005839" y="5231060"/>
            <a:ext cx="1562793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‘Summer’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C837FA-AFF2-4E43-8B88-6BE19C9BF187}"/>
              </a:ext>
            </a:extLst>
          </p:cNvPr>
          <p:cNvSpPr txBox="1"/>
          <p:nvPr/>
        </p:nvSpPr>
        <p:spPr>
          <a:xfrm>
            <a:off x="584660" y="4662731"/>
            <a:ext cx="1562793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‘1024’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4E6BD7-C58E-4CB0-8E1B-39B1442EB8C2}"/>
              </a:ext>
            </a:extLst>
          </p:cNvPr>
          <p:cNvSpPr txBox="1"/>
          <p:nvPr/>
        </p:nvSpPr>
        <p:spPr>
          <a:xfrm>
            <a:off x="4258887" y="2871430"/>
            <a:ext cx="1562793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1024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30DC0C-524F-4C6F-83F5-FB0FC47EEFA1}"/>
              </a:ext>
            </a:extLst>
          </p:cNvPr>
          <p:cNvSpPr txBox="1"/>
          <p:nvPr/>
        </p:nvSpPr>
        <p:spPr>
          <a:xfrm>
            <a:off x="4258887" y="3446593"/>
            <a:ext cx="1562793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9151DF-0328-4CA6-8102-3AD10D779B80}"/>
              </a:ext>
            </a:extLst>
          </p:cNvPr>
          <p:cNvSpPr txBox="1"/>
          <p:nvPr/>
        </p:nvSpPr>
        <p:spPr>
          <a:xfrm>
            <a:off x="8183881" y="3319217"/>
            <a:ext cx="1562793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33.0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3D2021-7B1B-4465-8D36-D5104B4F8D47}"/>
              </a:ext>
            </a:extLst>
          </p:cNvPr>
          <p:cNvSpPr txBox="1"/>
          <p:nvPr/>
        </p:nvSpPr>
        <p:spPr>
          <a:xfrm>
            <a:off x="8183881" y="2800120"/>
            <a:ext cx="1562793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34.0</a:t>
            </a:r>
          </a:p>
        </p:txBody>
      </p:sp>
    </p:spTree>
    <p:extLst>
      <p:ext uri="{BB962C8B-B14F-4D97-AF65-F5344CB8AC3E}">
        <p14:creationId xmlns:p14="http://schemas.microsoft.com/office/powerpoint/2010/main" val="2751189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95485-543C-4269-BE24-F824EB749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Project 1 restaurant bill calculator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C6C2CA-5E23-424D-9726-DCE7656D2F7C}"/>
              </a:ext>
            </a:extLst>
          </p:cNvPr>
          <p:cNvSpPr txBox="1"/>
          <p:nvPr/>
        </p:nvSpPr>
        <p:spPr>
          <a:xfrm>
            <a:off x="923472" y="1623144"/>
            <a:ext cx="4187192" cy="175432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Calculate cost for my dinner at a restaurant </a:t>
            </a:r>
          </a:p>
          <a:p>
            <a:pPr marL="342900" indent="-342900">
              <a:buAutoNum type="arabicPeriod"/>
            </a:pPr>
            <a:r>
              <a:rPr lang="en-US" dirty="0">
                <a:latin typeface="Agency FB" panose="020B0503020202020204" pitchFamily="34" charset="0"/>
              </a:rPr>
              <a:t>Input my dinner cost.</a:t>
            </a:r>
          </a:p>
          <a:p>
            <a:pPr marL="342900" indent="-342900">
              <a:buAutoNum type="arabicPeriod"/>
            </a:pPr>
            <a:r>
              <a:rPr lang="en-US" dirty="0">
                <a:latin typeface="Agency FB" panose="020B0503020202020204" pitchFamily="34" charset="0"/>
              </a:rPr>
              <a:t>Look up my state tax. Tax=dinner cost *8.25%</a:t>
            </a:r>
          </a:p>
          <a:p>
            <a:pPr marL="342900" indent="-342900">
              <a:buAutoNum type="arabicPeriod" startAt="2"/>
            </a:pPr>
            <a:r>
              <a:rPr lang="en-US" dirty="0">
                <a:latin typeface="Agency FB" panose="020B0503020202020204" pitchFamily="34" charset="0"/>
              </a:rPr>
              <a:t>Tip=dinner cost *15% (Tip percentage let user input)</a:t>
            </a:r>
          </a:p>
          <a:p>
            <a:pPr marL="342900" indent="-342900">
              <a:buAutoNum type="arabicPeriod" startAt="2"/>
            </a:pPr>
            <a:r>
              <a:rPr lang="en-US" dirty="0">
                <a:latin typeface="Agency FB" panose="020B0503020202020204" pitchFamily="34" charset="0"/>
              </a:rPr>
              <a:t>Have total amount print on the screen.</a:t>
            </a:r>
          </a:p>
        </p:txBody>
      </p:sp>
    </p:spTree>
    <p:extLst>
      <p:ext uri="{BB962C8B-B14F-4D97-AF65-F5344CB8AC3E}">
        <p14:creationId xmlns:p14="http://schemas.microsoft.com/office/powerpoint/2010/main" val="273847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49E44-794C-4BBC-9C9E-31F657B6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Lesson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51010-0E9B-441C-A18C-4DA737478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How to use GitHub(demo time)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717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5B452-30A5-4DB0-AE05-4A05332B8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Recap: 6 big idea we learned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942EA-2C6D-48A7-9B30-AEB214F2A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gency FB" panose="020B0503020202020204" pitchFamily="34" charset="0"/>
              </a:rPr>
              <a:t>Storing data with variables.</a:t>
            </a:r>
          </a:p>
          <a:p>
            <a:r>
              <a:rPr lang="en-US" dirty="0">
                <a:solidFill>
                  <a:srgbClr val="FF99FF"/>
                </a:solidFill>
                <a:latin typeface="Agency FB" panose="020B0503020202020204" pitchFamily="34" charset="0"/>
              </a:rPr>
              <a:t>Getting data from the users.</a:t>
            </a:r>
          </a:p>
          <a:p>
            <a:r>
              <a:rPr lang="en-US" dirty="0">
                <a:solidFill>
                  <a:srgbClr val="00B050"/>
                </a:solidFill>
                <a:latin typeface="Agency FB" panose="020B0503020202020204" pitchFamily="34" charset="0"/>
              </a:rPr>
              <a:t>Outputting data on a screen.</a:t>
            </a:r>
          </a:p>
          <a:p>
            <a:endParaRPr lang="en-US" dirty="0">
              <a:solidFill>
                <a:srgbClr val="00B050"/>
              </a:solidFill>
              <a:latin typeface="Agency FB" panose="020B0503020202020204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Agency FB" panose="020B0503020202020204" pitchFamily="34" charset="0"/>
              </a:rPr>
              <a:t>Adding comments to your code</a:t>
            </a:r>
          </a:p>
          <a:p>
            <a:r>
              <a:rPr lang="en-US" dirty="0">
                <a:solidFill>
                  <a:schemeClr val="accent6"/>
                </a:solidFill>
                <a:latin typeface="Agency FB" panose="020B0503020202020204" pitchFamily="34" charset="0"/>
              </a:rPr>
              <a:t>Creating your own functions </a:t>
            </a:r>
          </a:p>
          <a:p>
            <a:r>
              <a:rPr lang="en-US" dirty="0">
                <a:solidFill>
                  <a:srgbClr val="00B0F0"/>
                </a:solidFill>
                <a:latin typeface="Agency FB" panose="020B0503020202020204" pitchFamily="34" charset="0"/>
              </a:rPr>
              <a:t>Doing math on computer.</a:t>
            </a:r>
          </a:p>
          <a:p>
            <a:endParaRPr lang="en-US" dirty="0">
              <a:solidFill>
                <a:srgbClr val="00B050"/>
              </a:solidFill>
              <a:latin typeface="Agency FB" panose="020B0503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997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0084B-3CFE-4A9B-B62E-A7D6F7974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ED871-E4A0-40FD-BF83-E2E82DBAD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Agency FB" panose="020B0503020202020204" pitchFamily="34" charset="0"/>
              </a:rPr>
              <a:t>Turtle Graphic</a:t>
            </a:r>
          </a:p>
          <a:p>
            <a:r>
              <a:rPr lang="en-US" sz="3200" dirty="0">
                <a:solidFill>
                  <a:schemeClr val="accent6"/>
                </a:solidFill>
                <a:latin typeface="Agency FB" panose="020B0503020202020204" pitchFamily="34" charset="0"/>
              </a:rPr>
              <a:t>https://docs.python.org/3/library/turtle.html#turtle.right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sz="3200" dirty="0">
                <a:solidFill>
                  <a:srgbClr val="00B0F0"/>
                </a:solidFill>
                <a:latin typeface="Agency FB" panose="020B0503020202020204" pitchFamily="34" charset="0"/>
                <a:sym typeface="Wingdings" panose="05000000000000000000" pitchFamily="2" charset="2"/>
              </a:rPr>
              <a:t>Need to import Turtle first !!!!!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sz="3200" dirty="0">
                <a:solidFill>
                  <a:srgbClr val="00B0F0"/>
                </a:solidFill>
                <a:latin typeface="Agency FB" panose="020B0503020202020204" pitchFamily="34" charset="0"/>
                <a:sym typeface="Wingdings" panose="05000000000000000000" pitchFamily="2" charset="2"/>
              </a:rPr>
              <a:t>Define your turtle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sz="3200" dirty="0">
                <a:solidFill>
                  <a:srgbClr val="00B0F0"/>
                </a:solidFill>
                <a:latin typeface="Agency FB" panose="020B0503020202020204" pitchFamily="34" charset="0"/>
              </a:rPr>
              <a:t>Turtle movement commands.</a:t>
            </a:r>
          </a:p>
          <a:p>
            <a:r>
              <a:rPr lang="en-US" sz="2400" dirty="0" err="1">
                <a:solidFill>
                  <a:srgbClr val="00B0F0"/>
                </a:solidFill>
                <a:latin typeface="Agency FB" panose="020B0503020202020204" pitchFamily="34" charset="0"/>
              </a:rPr>
              <a:t>shelly.forward</a:t>
            </a:r>
            <a:r>
              <a:rPr lang="en-US" sz="2400" dirty="0">
                <a:solidFill>
                  <a:srgbClr val="00B0F0"/>
                </a:solidFill>
                <a:latin typeface="Agency FB" panose="020B0503020202020204" pitchFamily="34" charset="0"/>
              </a:rPr>
              <a:t>(100) # moves shelly </a:t>
            </a:r>
            <a:r>
              <a:rPr lang="en-US" sz="2400" dirty="0" err="1">
                <a:solidFill>
                  <a:srgbClr val="00B0F0"/>
                </a:solidFill>
                <a:latin typeface="Agency FB" panose="020B0503020202020204" pitchFamily="34" charset="0"/>
              </a:rPr>
              <a:t>foward</a:t>
            </a:r>
            <a:r>
              <a:rPr lang="en-US" sz="2400" dirty="0">
                <a:solidFill>
                  <a:srgbClr val="00B0F0"/>
                </a:solidFill>
                <a:latin typeface="Agency FB" panose="020B0503020202020204" pitchFamily="34" charset="0"/>
              </a:rPr>
              <a:t> 100 steps</a:t>
            </a:r>
          </a:p>
          <a:p>
            <a:r>
              <a:rPr lang="en-US" sz="2400" dirty="0" err="1">
                <a:solidFill>
                  <a:srgbClr val="00B0F0"/>
                </a:solidFill>
                <a:latin typeface="Agency FB" panose="020B0503020202020204" pitchFamily="34" charset="0"/>
              </a:rPr>
              <a:t>shelly.right</a:t>
            </a:r>
            <a:r>
              <a:rPr lang="en-US" sz="2400" dirty="0">
                <a:solidFill>
                  <a:srgbClr val="00B0F0"/>
                </a:solidFill>
                <a:latin typeface="Agency FB" panose="020B0503020202020204" pitchFamily="34" charset="0"/>
              </a:rPr>
              <a:t>(90) # move shelly right 90 degrees</a:t>
            </a:r>
          </a:p>
          <a:p>
            <a:r>
              <a:rPr lang="en-US" sz="2400" dirty="0" err="1">
                <a:solidFill>
                  <a:srgbClr val="00B0F0"/>
                </a:solidFill>
                <a:latin typeface="Agency FB" panose="020B0503020202020204" pitchFamily="34" charset="0"/>
              </a:rPr>
              <a:t>shelly.backward</a:t>
            </a:r>
            <a:r>
              <a:rPr lang="en-US" sz="2400" dirty="0">
                <a:solidFill>
                  <a:srgbClr val="00B0F0"/>
                </a:solidFill>
                <a:latin typeface="Agency FB" panose="020B0503020202020204" pitchFamily="34" charset="0"/>
              </a:rPr>
              <a:t>(100) # moves shelly backwards100 steps</a:t>
            </a:r>
          </a:p>
          <a:p>
            <a:r>
              <a:rPr lang="en-US" sz="2400" dirty="0" err="1">
                <a:solidFill>
                  <a:srgbClr val="00B0F0"/>
                </a:solidFill>
                <a:latin typeface="Agency FB" panose="020B0503020202020204" pitchFamily="34" charset="0"/>
              </a:rPr>
              <a:t>shelly.left</a:t>
            </a:r>
            <a:r>
              <a:rPr lang="en-US" sz="2400" dirty="0">
                <a:solidFill>
                  <a:srgbClr val="00B0F0"/>
                </a:solidFill>
                <a:latin typeface="Agency FB" panose="020B0503020202020204" pitchFamily="34" charset="0"/>
              </a:rPr>
              <a:t>(60)# move shelly left 60 degrees</a:t>
            </a:r>
          </a:p>
          <a:p>
            <a:endParaRPr lang="en-US" dirty="0">
              <a:solidFill>
                <a:schemeClr val="accent6"/>
              </a:solidFill>
              <a:latin typeface="Agency FB" panose="020B0503020202020204" pitchFamily="34" charset="0"/>
            </a:endParaRPr>
          </a:p>
          <a:p>
            <a:endParaRPr lang="en-US" dirty="0">
              <a:solidFill>
                <a:schemeClr val="accent6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979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0F1B9-4BAE-4637-9630-435EB3D7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609A4-5EB1-4C65-A130-61E7001AD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Agency FB" panose="020B0503020202020204" pitchFamily="34" charset="0"/>
              </a:rPr>
              <a:t>Pseducode</a:t>
            </a:r>
            <a:endParaRPr lang="en-US" dirty="0">
              <a:latin typeface="Agency FB" panose="020B0503020202020204" pitchFamily="34" charset="0"/>
            </a:endParaRPr>
          </a:p>
          <a:p>
            <a:pPr lvl="1"/>
            <a:r>
              <a:rPr lang="en-US" dirty="0">
                <a:latin typeface="Agency FB" panose="020B0503020202020204" pitchFamily="34" charset="0"/>
              </a:rPr>
              <a:t>Move 100 steps forward</a:t>
            </a:r>
          </a:p>
          <a:p>
            <a:pPr lvl="1"/>
            <a:r>
              <a:rPr lang="en-US" dirty="0">
                <a:latin typeface="Agency FB" panose="020B0503020202020204" pitchFamily="34" charset="0"/>
              </a:rPr>
              <a:t>Turn 90 degrees to the left</a:t>
            </a:r>
          </a:p>
          <a:p>
            <a:pPr lvl="1"/>
            <a:r>
              <a:rPr lang="en-US" dirty="0">
                <a:latin typeface="Agency FB" panose="020B0503020202020204" pitchFamily="34" charset="0"/>
              </a:rPr>
              <a:t>Move 100 steps forward</a:t>
            </a:r>
          </a:p>
          <a:p>
            <a:pPr lvl="1"/>
            <a:r>
              <a:rPr lang="en-US" dirty="0">
                <a:latin typeface="Agency FB" panose="020B0503020202020204" pitchFamily="34" charset="0"/>
              </a:rPr>
              <a:t>Turn 90 degrees to the left</a:t>
            </a:r>
          </a:p>
          <a:p>
            <a:pPr lvl="1"/>
            <a:r>
              <a:rPr lang="en-US" dirty="0">
                <a:latin typeface="Agency FB" panose="020B0503020202020204" pitchFamily="34" charset="0"/>
              </a:rPr>
              <a:t>Move 100 steps forward</a:t>
            </a:r>
          </a:p>
          <a:p>
            <a:pPr lvl="1"/>
            <a:r>
              <a:rPr lang="en-US" dirty="0">
                <a:latin typeface="Agency FB" panose="020B0503020202020204" pitchFamily="34" charset="0"/>
              </a:rPr>
              <a:t>Turn 90 degrees to the left</a:t>
            </a:r>
          </a:p>
          <a:p>
            <a:pPr lvl="1"/>
            <a:r>
              <a:rPr lang="en-US" dirty="0">
                <a:latin typeface="Agency FB" panose="020B0503020202020204" pitchFamily="34" charset="0"/>
              </a:rPr>
              <a:t>Move 100 steps forward</a:t>
            </a:r>
          </a:p>
          <a:p>
            <a:pPr lvl="1"/>
            <a:r>
              <a:rPr lang="en-US" dirty="0">
                <a:latin typeface="Agency FB" panose="020B0503020202020204" pitchFamily="34" charset="0"/>
              </a:rPr>
              <a:t>Turn 90 degrees to the left</a:t>
            </a:r>
          </a:p>
        </p:txBody>
      </p:sp>
    </p:spTree>
    <p:extLst>
      <p:ext uri="{BB962C8B-B14F-4D97-AF65-F5344CB8AC3E}">
        <p14:creationId xmlns:p14="http://schemas.microsoft.com/office/powerpoint/2010/main" val="3912173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600C7-05FB-4123-9DEE-2A713D6E3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gency FB" panose="020B0604020202020204" pitchFamily="34" charset="0"/>
              </a:rPr>
              <a:t>Python Class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4AE44-8651-4606-9EB5-B12EE87E9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CC0000"/>
                </a:solidFill>
                <a:latin typeface="Agency FB" panose="020B0503020202020204" pitchFamily="34" charset="0"/>
                <a:cs typeface="Arabic Typesetting" panose="020B0604020202020204" pitchFamily="66" charset="-78"/>
              </a:rPr>
              <a:t>Communication ! Communication ! Communication!</a:t>
            </a:r>
          </a:p>
          <a:p>
            <a:r>
              <a:rPr lang="en-US" sz="4400" dirty="0">
                <a:solidFill>
                  <a:srgbClr val="FF9933"/>
                </a:solidFill>
                <a:latin typeface="Agency FB" panose="020B0503020202020204" pitchFamily="34" charset="0"/>
                <a:cs typeface="Arabic Typesetting" panose="020B0604020202020204" pitchFamily="66" charset="-78"/>
              </a:rPr>
              <a:t>Be open minded</a:t>
            </a:r>
          </a:p>
          <a:p>
            <a:r>
              <a:rPr lang="en-US" sz="4400" b="1" dirty="0">
                <a:solidFill>
                  <a:srgbClr val="0070C0"/>
                </a:solidFill>
                <a:latin typeface="Agency FB" panose="020B0503020202020204" pitchFamily="34" charset="0"/>
                <a:cs typeface="Arabic Typesetting" panose="020B0604020202020204" pitchFamily="66" charset="-78"/>
              </a:rPr>
              <a:t>No such thing as a stupid question</a:t>
            </a:r>
          </a:p>
          <a:p>
            <a:endParaRPr lang="en-US" b="1" dirty="0"/>
          </a:p>
          <a:p>
            <a:pPr marL="0" indent="0">
              <a:buNone/>
            </a:pPr>
            <a:endParaRPr lang="en-US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521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C7DEB-D729-4D5B-AD80-39575DCA5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3EBB6-16BB-4245-B499-AF48D5567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7200" dirty="0">
                <a:solidFill>
                  <a:schemeClr val="accent6"/>
                </a:solidFill>
                <a:latin typeface="Agency FB" panose="020B0503020202020204" pitchFamily="34" charset="0"/>
              </a:rPr>
              <a:t>For </a:t>
            </a:r>
            <a:r>
              <a:rPr lang="en-US" sz="7200" dirty="0" err="1">
                <a:solidFill>
                  <a:srgbClr val="FF9933"/>
                </a:solidFill>
                <a:highlight>
                  <a:srgbClr val="FFFF00"/>
                </a:highlight>
                <a:latin typeface="Agency FB" panose="020B0503020202020204" pitchFamily="34" charset="0"/>
              </a:rPr>
              <a:t>i</a:t>
            </a:r>
            <a:r>
              <a:rPr lang="en-US" sz="7200" dirty="0">
                <a:solidFill>
                  <a:schemeClr val="accent6"/>
                </a:solidFill>
                <a:latin typeface="Agency FB" panose="020B0503020202020204" pitchFamily="34" charset="0"/>
              </a:rPr>
              <a:t> in range(</a:t>
            </a:r>
            <a:r>
              <a:rPr lang="en-US" sz="7200" dirty="0">
                <a:solidFill>
                  <a:srgbClr val="FF99FF"/>
                </a:solidFill>
                <a:latin typeface="Agency FB" panose="020B0503020202020204" pitchFamily="34" charset="0"/>
              </a:rPr>
              <a:t>4</a:t>
            </a:r>
            <a:r>
              <a:rPr lang="en-US" sz="7200" dirty="0">
                <a:solidFill>
                  <a:schemeClr val="accent6"/>
                </a:solidFill>
                <a:latin typeface="Agency FB" panose="020B0503020202020204" pitchFamily="34" charset="0"/>
              </a:rPr>
              <a:t>)</a:t>
            </a:r>
            <a:r>
              <a:rPr lang="en-US" sz="7200" dirty="0">
                <a:solidFill>
                  <a:srgbClr val="FF0000"/>
                </a:solidFill>
                <a:latin typeface="Agency FB" panose="020B0503020202020204" pitchFamily="34" charset="0"/>
              </a:rPr>
              <a:t>:</a:t>
            </a:r>
          </a:p>
          <a:p>
            <a:pPr marL="457200" lvl="1" indent="0">
              <a:buNone/>
            </a:pPr>
            <a:r>
              <a:rPr lang="en-US" sz="3600" dirty="0" err="1">
                <a:solidFill>
                  <a:srgbClr val="FF0000"/>
                </a:solidFill>
                <a:latin typeface="Agency FB" panose="020B0503020202020204" pitchFamily="34" charset="0"/>
              </a:rPr>
              <a:t>Shelly.forward</a:t>
            </a:r>
            <a:r>
              <a:rPr lang="en-US" sz="3600" dirty="0">
                <a:solidFill>
                  <a:srgbClr val="FF0000"/>
                </a:solidFill>
                <a:latin typeface="Agency FB" panose="020B0503020202020204" pitchFamily="34" charset="0"/>
              </a:rPr>
              <a:t>(100)</a:t>
            </a:r>
          </a:p>
          <a:p>
            <a:pPr marL="457200" lvl="1" indent="0">
              <a:buNone/>
            </a:pPr>
            <a:r>
              <a:rPr lang="en-US" sz="3600" dirty="0" err="1">
                <a:solidFill>
                  <a:srgbClr val="FF0000"/>
                </a:solidFill>
                <a:latin typeface="Agency FB" panose="020B0503020202020204" pitchFamily="34" charset="0"/>
              </a:rPr>
              <a:t>Shelly.left</a:t>
            </a:r>
            <a:r>
              <a:rPr lang="en-US" sz="3600" dirty="0">
                <a:solidFill>
                  <a:srgbClr val="FF0000"/>
                </a:solidFill>
                <a:latin typeface="Agency FB" panose="020B0503020202020204" pitchFamily="34" charset="0"/>
              </a:rPr>
              <a:t>(90)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BCA4F3-4CCD-44DC-8A68-E14CD89B8F17}"/>
              </a:ext>
            </a:extLst>
          </p:cNvPr>
          <p:cNvSpPr txBox="1"/>
          <p:nvPr/>
        </p:nvSpPr>
        <p:spPr>
          <a:xfrm>
            <a:off x="2026920" y="1617603"/>
            <a:ext cx="4069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gency FB" panose="020B0503020202020204" pitchFamily="34" charset="0"/>
              </a:rPr>
              <a:t>I is a counter in a loop, you can use any variable name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C998F9-ABDC-4CF0-9481-8EB37865AA13}"/>
              </a:ext>
            </a:extLst>
          </p:cNvPr>
          <p:cNvSpPr txBox="1"/>
          <p:nvPr/>
        </p:nvSpPr>
        <p:spPr>
          <a:xfrm>
            <a:off x="5895109" y="1690688"/>
            <a:ext cx="4069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99FF"/>
                </a:highlight>
                <a:latin typeface="Agency FB" panose="020B0503020202020204" pitchFamily="34" charset="0"/>
              </a:rPr>
              <a:t>Number of times you want to repeat this loop, this must be an integer (or a variable, </a:t>
            </a:r>
            <a:r>
              <a:rPr lang="en-US" dirty="0" err="1">
                <a:highlight>
                  <a:srgbClr val="FF99FF"/>
                </a:highlight>
                <a:latin typeface="Agency FB" panose="020B0503020202020204" pitchFamily="34" charset="0"/>
              </a:rPr>
              <a:t>whith</a:t>
            </a:r>
            <a:r>
              <a:rPr lang="en-US" dirty="0">
                <a:highlight>
                  <a:srgbClr val="FF99FF"/>
                </a:highlight>
                <a:latin typeface="Agency FB" panose="020B0503020202020204" pitchFamily="34" charset="0"/>
              </a:rPr>
              <a:t> a value which is a integer)</a:t>
            </a:r>
          </a:p>
        </p:txBody>
      </p:sp>
    </p:spTree>
    <p:extLst>
      <p:ext uri="{BB962C8B-B14F-4D97-AF65-F5344CB8AC3E}">
        <p14:creationId xmlns:p14="http://schemas.microsoft.com/office/powerpoint/2010/main" val="322015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7B132-8371-43EF-817F-4C025CAF0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5F903-281B-45B5-8C76-AECD39B28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Pseudocode:</a:t>
            </a:r>
          </a:p>
          <a:p>
            <a:pPr lvl="1"/>
            <a:r>
              <a:rPr lang="en-US" dirty="0"/>
              <a:t>Repeat 4 times the following:</a:t>
            </a:r>
          </a:p>
          <a:p>
            <a:pPr lvl="2"/>
            <a:r>
              <a:rPr lang="en-US" dirty="0"/>
              <a:t>Move 100 steps forward</a:t>
            </a:r>
          </a:p>
          <a:p>
            <a:pPr lvl="2"/>
            <a:r>
              <a:rPr lang="en-US" dirty="0"/>
              <a:t>Turn 90 degree to the left</a:t>
            </a:r>
          </a:p>
        </p:txBody>
      </p:sp>
    </p:spTree>
    <p:extLst>
      <p:ext uri="{BB962C8B-B14F-4D97-AF65-F5344CB8AC3E}">
        <p14:creationId xmlns:p14="http://schemas.microsoft.com/office/powerpoint/2010/main" val="2458083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4F0EB-6D58-4D93-954C-8D72C64A4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3’s  big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38B3E-16E5-4C3C-90FB-FDF6B5A15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Turtle Graphics </a:t>
            </a:r>
          </a:p>
          <a:p>
            <a:r>
              <a:rPr lang="en-US" dirty="0">
                <a:latin typeface="Agency FB" panose="020B0503020202020204" pitchFamily="34" charset="0"/>
              </a:rPr>
              <a:t>Doing Loop in python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845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256A9A-A161-4841-8EB7-40D3E5EE1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Extra Project:  Investment calculator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9B9679-2E4B-4C85-9F14-5B27159E09D5}"/>
              </a:ext>
            </a:extLst>
          </p:cNvPr>
          <p:cNvSpPr txBox="1"/>
          <p:nvPr/>
        </p:nvSpPr>
        <p:spPr>
          <a:xfrm>
            <a:off x="482897" y="2648380"/>
            <a:ext cx="4187192" cy="175432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Calculate how much I can earn after a few years of investment.</a:t>
            </a:r>
          </a:p>
          <a:p>
            <a:r>
              <a:rPr lang="en-US" dirty="0">
                <a:latin typeface="Agency FB" panose="020B0503020202020204" pitchFamily="34" charset="0"/>
              </a:rPr>
              <a:t>Input my principle</a:t>
            </a:r>
          </a:p>
          <a:p>
            <a:r>
              <a:rPr lang="en-US" dirty="0">
                <a:latin typeface="Agency FB" panose="020B0503020202020204" pitchFamily="34" charset="0"/>
              </a:rPr>
              <a:t>Input my return rate</a:t>
            </a:r>
          </a:p>
          <a:p>
            <a:r>
              <a:rPr lang="en-US" dirty="0">
                <a:latin typeface="Agency FB" panose="020B0503020202020204" pitchFamily="34" charset="0"/>
              </a:rPr>
              <a:t>Input how many years I want to put the money in this financial  agency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763ED7-F80C-4AB3-BEEF-1EEAF5C5CB53}"/>
              </a:ext>
            </a:extLst>
          </p:cNvPr>
          <p:cNvSpPr txBox="1"/>
          <p:nvPr/>
        </p:nvSpPr>
        <p:spPr>
          <a:xfrm>
            <a:off x="5448366" y="4802747"/>
            <a:ext cx="5291678" cy="64633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Repeat n years:</a:t>
            </a:r>
          </a:p>
          <a:p>
            <a:r>
              <a:rPr lang="en-US" dirty="0">
                <a:latin typeface="Agency FB" panose="020B0503020202020204" pitchFamily="34" charset="0"/>
              </a:rPr>
              <a:t>	principle=</a:t>
            </a:r>
            <a:r>
              <a:rPr lang="en-US" dirty="0" err="1">
                <a:latin typeface="Agency FB" panose="020B0503020202020204" pitchFamily="34" charset="0"/>
              </a:rPr>
              <a:t>principle+principle</a:t>
            </a:r>
            <a:r>
              <a:rPr lang="en-US" dirty="0">
                <a:latin typeface="Agency FB" panose="020B0503020202020204" pitchFamily="34" charset="0"/>
              </a:rPr>
              <a:t>*return rate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0C2928-99DA-4D3D-B68E-F7E4B1D30D88}"/>
              </a:ext>
            </a:extLst>
          </p:cNvPr>
          <p:cNvSpPr txBox="1"/>
          <p:nvPr/>
        </p:nvSpPr>
        <p:spPr>
          <a:xfrm>
            <a:off x="5639557" y="2126184"/>
            <a:ext cx="5291678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	total=principle*(1+return rate)^n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9C6B05A-0FA4-42BA-B761-C0C2D081E0A2}"/>
              </a:ext>
            </a:extLst>
          </p:cNvPr>
          <p:cNvSpPr/>
          <p:nvPr/>
        </p:nvSpPr>
        <p:spPr>
          <a:xfrm rot="20197608">
            <a:off x="4690352" y="2349223"/>
            <a:ext cx="806335" cy="3147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8BF2D5D-5AEB-409E-9EB0-A2119D4A8F28}"/>
              </a:ext>
            </a:extLst>
          </p:cNvPr>
          <p:cNvSpPr/>
          <p:nvPr/>
        </p:nvSpPr>
        <p:spPr>
          <a:xfrm rot="3237017">
            <a:off x="4631428" y="4645360"/>
            <a:ext cx="806335" cy="3147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3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5B452-30A5-4DB0-AE05-4A05332B8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571" y="217429"/>
            <a:ext cx="10515600" cy="1325563"/>
          </a:xfrm>
        </p:spPr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Recap: 13 big ideas we learned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942EA-2C6D-48A7-9B30-AEB214F2A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2992"/>
            <a:ext cx="10515600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rgbClr val="FF0000"/>
                </a:solidFill>
                <a:latin typeface="Agency FB" panose="020B0503020202020204" pitchFamily="34" charset="0"/>
              </a:rPr>
              <a:t>Storing data with variables.</a:t>
            </a:r>
          </a:p>
          <a:p>
            <a:r>
              <a:rPr lang="en-US" dirty="0">
                <a:solidFill>
                  <a:srgbClr val="FF99FF"/>
                </a:solidFill>
                <a:latin typeface="Agency FB" panose="020B0503020202020204" pitchFamily="34" charset="0"/>
              </a:rPr>
              <a:t>Getting data from the users.</a:t>
            </a:r>
          </a:p>
          <a:p>
            <a:r>
              <a:rPr lang="en-US" dirty="0">
                <a:solidFill>
                  <a:srgbClr val="00B050"/>
                </a:solidFill>
                <a:latin typeface="Agency FB" panose="020B0503020202020204" pitchFamily="34" charset="0"/>
              </a:rPr>
              <a:t>Outputting data on a screen.</a:t>
            </a:r>
          </a:p>
          <a:p>
            <a:r>
              <a:rPr lang="en-US" dirty="0">
                <a:solidFill>
                  <a:srgbClr val="FF0000"/>
                </a:solidFill>
                <a:latin typeface="Agency FB" panose="020B0503020202020204" pitchFamily="34" charset="0"/>
              </a:rPr>
              <a:t>Adding comments to your code</a:t>
            </a:r>
          </a:p>
          <a:p>
            <a:r>
              <a:rPr lang="en-US" dirty="0">
                <a:solidFill>
                  <a:schemeClr val="accent6"/>
                </a:solidFill>
                <a:latin typeface="Agency FB" panose="020B0503020202020204" pitchFamily="34" charset="0"/>
              </a:rPr>
              <a:t>Creating your own functions : def help(</a:t>
            </a:r>
            <a:r>
              <a:rPr lang="zh-CN" altLang="en-US" dirty="0">
                <a:solidFill>
                  <a:schemeClr val="accent6"/>
                </a:solidFill>
                <a:latin typeface="Agency FB" panose="020B0503020202020204" pitchFamily="34" charset="0"/>
              </a:rPr>
              <a:t>）：</a:t>
            </a:r>
            <a:endParaRPr lang="en-US" dirty="0">
              <a:solidFill>
                <a:schemeClr val="accent6"/>
              </a:solidFill>
              <a:latin typeface="Agency FB" panose="020B0503020202020204" pitchFamily="34" charset="0"/>
            </a:endParaRPr>
          </a:p>
          <a:p>
            <a:r>
              <a:rPr lang="en-US" dirty="0">
                <a:solidFill>
                  <a:srgbClr val="00B0F0"/>
                </a:solidFill>
                <a:latin typeface="Agency FB" panose="020B0503020202020204" pitchFamily="34" charset="0"/>
              </a:rPr>
              <a:t>Doing math on computer. </a:t>
            </a:r>
          </a:p>
          <a:p>
            <a:r>
              <a:rPr lang="en-US" dirty="0">
                <a:solidFill>
                  <a:srgbClr val="00B0F0"/>
                </a:solidFill>
                <a:latin typeface="Agency FB" panose="020B0503020202020204" pitchFamily="34" charset="0"/>
              </a:rPr>
              <a:t>Import a library</a:t>
            </a:r>
          </a:p>
          <a:p>
            <a:r>
              <a:rPr lang="en-US" dirty="0">
                <a:solidFill>
                  <a:srgbClr val="FF0000"/>
                </a:solidFill>
                <a:latin typeface="Agency FB" panose="020B0503020202020204" pitchFamily="34" charset="0"/>
              </a:rPr>
              <a:t>Doing loop in python :for variable in range(variable):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gency FB" panose="020B0503020202020204" pitchFamily="34" charset="0"/>
              </a:rPr>
              <a:t>Storing data in lists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Computers understand true and False</a:t>
            </a:r>
          </a:p>
          <a:p>
            <a:r>
              <a:rPr lang="en-US" dirty="0">
                <a:solidFill>
                  <a:srgbClr val="FFC000"/>
                </a:solidFill>
                <a:latin typeface="Agency FB" panose="020B0503020202020204" pitchFamily="34" charset="0"/>
              </a:rPr>
              <a:t>Computers can combine True and False</a:t>
            </a:r>
          </a:p>
          <a:p>
            <a:r>
              <a:rPr lang="en-US" dirty="0">
                <a:solidFill>
                  <a:srgbClr val="FF0000"/>
                </a:solidFill>
                <a:latin typeface="Agency FB" panose="020B0503020202020204" pitchFamily="34" charset="0"/>
              </a:rPr>
              <a:t>Code based on conditions</a:t>
            </a:r>
          </a:p>
          <a:p>
            <a:r>
              <a:rPr lang="en-US" dirty="0">
                <a:solidFill>
                  <a:srgbClr val="FF0000"/>
                </a:solidFill>
                <a:latin typeface="Agency FB" panose="020B0503020202020204" pitchFamily="34" charset="0"/>
              </a:rPr>
              <a:t>Conditional Loop.</a:t>
            </a:r>
          </a:p>
          <a:p>
            <a:endParaRPr lang="en-US" dirty="0">
              <a:solidFill>
                <a:srgbClr val="FF0000"/>
              </a:solidFill>
              <a:latin typeface="Agency FB" panose="020B0503020202020204" pitchFamily="34" charset="0"/>
            </a:endParaRPr>
          </a:p>
          <a:p>
            <a:endParaRPr lang="en-US" dirty="0">
              <a:solidFill>
                <a:srgbClr val="FF0000"/>
              </a:solidFill>
              <a:latin typeface="Agency FB" panose="020B0503020202020204" pitchFamily="34" charset="0"/>
            </a:endParaRPr>
          </a:p>
          <a:p>
            <a:endParaRPr lang="en-US" dirty="0">
              <a:solidFill>
                <a:schemeClr val="accent4">
                  <a:lumMod val="75000"/>
                </a:schemeClr>
              </a:solidFill>
              <a:latin typeface="Agency FB" panose="020B0503020202020204" pitchFamily="34" charset="0"/>
            </a:endParaRPr>
          </a:p>
          <a:p>
            <a:endParaRPr lang="en-US" dirty="0">
              <a:solidFill>
                <a:schemeClr val="accent4">
                  <a:lumMod val="75000"/>
                </a:schemeClr>
              </a:solidFill>
              <a:latin typeface="Agency FB" panose="020B0503020202020204" pitchFamily="34" charset="0"/>
            </a:endParaRPr>
          </a:p>
          <a:p>
            <a:endParaRPr lang="en-US" dirty="0">
              <a:solidFill>
                <a:schemeClr val="accent4">
                  <a:lumMod val="75000"/>
                </a:schemeClr>
              </a:solidFill>
              <a:latin typeface="Agency FB" panose="020B050302020202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Agency FB" panose="020B0503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511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9A150A-439F-4E55-87B0-EE191A60B8F8}"/>
              </a:ext>
            </a:extLst>
          </p:cNvPr>
          <p:cNvSpPr/>
          <p:nvPr/>
        </p:nvSpPr>
        <p:spPr>
          <a:xfrm>
            <a:off x="1229588" y="2498559"/>
            <a:ext cx="10033462" cy="1163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DC0DA13-686E-4BBF-8E8C-DFD923FB6F53}"/>
              </a:ext>
            </a:extLst>
          </p:cNvPr>
          <p:cNvCxnSpPr/>
          <p:nvPr/>
        </p:nvCxnSpPr>
        <p:spPr>
          <a:xfrm>
            <a:off x="4978628" y="2498559"/>
            <a:ext cx="0" cy="1163781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DD2DA78-D365-45A8-9265-5BCDB8FEED67}"/>
              </a:ext>
            </a:extLst>
          </p:cNvPr>
          <p:cNvCxnSpPr/>
          <p:nvPr/>
        </p:nvCxnSpPr>
        <p:spPr>
          <a:xfrm>
            <a:off x="8281551" y="2498559"/>
            <a:ext cx="0" cy="1163781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8E69A80-B809-42F1-BDB3-381B34FB27D1}"/>
              </a:ext>
            </a:extLst>
          </p:cNvPr>
          <p:cNvSpPr/>
          <p:nvPr/>
        </p:nvSpPr>
        <p:spPr>
          <a:xfrm>
            <a:off x="1229588" y="4438196"/>
            <a:ext cx="10033462" cy="1163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120EE2-BD86-4CAF-ABC2-D3ACD5B1F9D4}"/>
              </a:ext>
            </a:extLst>
          </p:cNvPr>
          <p:cNvCxnSpPr/>
          <p:nvPr/>
        </p:nvCxnSpPr>
        <p:spPr>
          <a:xfrm>
            <a:off x="4978628" y="4438196"/>
            <a:ext cx="0" cy="1163781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70FA7F-3897-40BC-81F1-12DB095FDB07}"/>
              </a:ext>
            </a:extLst>
          </p:cNvPr>
          <p:cNvCxnSpPr/>
          <p:nvPr/>
        </p:nvCxnSpPr>
        <p:spPr>
          <a:xfrm>
            <a:off x="8281551" y="4438196"/>
            <a:ext cx="0" cy="1163781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F259D24-B077-4EE5-9F15-6834FE66D84E}"/>
              </a:ext>
            </a:extLst>
          </p:cNvPr>
          <p:cNvSpPr txBox="1"/>
          <p:nvPr/>
        </p:nvSpPr>
        <p:spPr>
          <a:xfrm>
            <a:off x="2360119" y="2839380"/>
            <a:ext cx="171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‘Red’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225D6C-3CC4-44E5-8158-54B723D69C05}"/>
              </a:ext>
            </a:extLst>
          </p:cNvPr>
          <p:cNvSpPr txBox="1"/>
          <p:nvPr/>
        </p:nvSpPr>
        <p:spPr>
          <a:xfrm>
            <a:off x="6109159" y="2895783"/>
            <a:ext cx="171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‘Blue’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F47046-0EB3-4968-8174-DD24B9C65B20}"/>
              </a:ext>
            </a:extLst>
          </p:cNvPr>
          <p:cNvSpPr txBox="1"/>
          <p:nvPr/>
        </p:nvSpPr>
        <p:spPr>
          <a:xfrm>
            <a:off x="9326188" y="2839380"/>
            <a:ext cx="171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‘Green’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9D4EEC-977C-40DE-ADA1-067919281F5C}"/>
              </a:ext>
            </a:extLst>
          </p:cNvPr>
          <p:cNvSpPr txBox="1"/>
          <p:nvPr/>
        </p:nvSpPr>
        <p:spPr>
          <a:xfrm>
            <a:off x="2247899" y="4751308"/>
            <a:ext cx="1749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933EF0-3CCB-48F0-83BF-47E1CD485F98}"/>
              </a:ext>
            </a:extLst>
          </p:cNvPr>
          <p:cNvSpPr txBox="1"/>
          <p:nvPr/>
        </p:nvSpPr>
        <p:spPr>
          <a:xfrm>
            <a:off x="6425734" y="4835420"/>
            <a:ext cx="1749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9F103C-52A5-40FF-AFDD-4484E8932CEE}"/>
              </a:ext>
            </a:extLst>
          </p:cNvPr>
          <p:cNvSpPr txBox="1"/>
          <p:nvPr/>
        </p:nvSpPr>
        <p:spPr>
          <a:xfrm>
            <a:off x="9677403" y="4762392"/>
            <a:ext cx="1749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47260A-3EDB-44F5-B781-95AF6AC620EB}"/>
              </a:ext>
            </a:extLst>
          </p:cNvPr>
          <p:cNvSpPr txBox="1"/>
          <p:nvPr/>
        </p:nvSpPr>
        <p:spPr>
          <a:xfrm>
            <a:off x="772388" y="1808602"/>
            <a:ext cx="523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Color_list</a:t>
            </a:r>
            <a:r>
              <a:rPr lang="en-US" dirty="0"/>
              <a:t>=[‘Red’, ’Blue’, ‘Green’]      </a:t>
            </a:r>
            <a:r>
              <a:rPr lang="en-US" dirty="0" err="1"/>
              <a:t>Color_list</a:t>
            </a:r>
            <a:r>
              <a:rPr lang="en-US" dirty="0"/>
              <a:t>[0]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B830C9-61B6-4706-BC56-6790D4D3F433}"/>
              </a:ext>
            </a:extLst>
          </p:cNvPr>
          <p:cNvSpPr txBox="1"/>
          <p:nvPr/>
        </p:nvSpPr>
        <p:spPr>
          <a:xfrm>
            <a:off x="464817" y="4835420"/>
            <a:ext cx="764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1850F85-928D-40BA-BC9A-9CB3BCA7B7F3}"/>
              </a:ext>
            </a:extLst>
          </p:cNvPr>
          <p:cNvCxnSpPr/>
          <p:nvPr/>
        </p:nvCxnSpPr>
        <p:spPr>
          <a:xfrm>
            <a:off x="2817319" y="3737155"/>
            <a:ext cx="0" cy="5943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438A74F-817A-4D45-9450-4818E065F239}"/>
              </a:ext>
            </a:extLst>
          </p:cNvPr>
          <p:cNvCxnSpPr/>
          <p:nvPr/>
        </p:nvCxnSpPr>
        <p:spPr>
          <a:xfrm>
            <a:off x="6571901" y="3737155"/>
            <a:ext cx="0" cy="5943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3EDD616-6754-45D0-9764-A8E7C33C8E88}"/>
              </a:ext>
            </a:extLst>
          </p:cNvPr>
          <p:cNvCxnSpPr/>
          <p:nvPr/>
        </p:nvCxnSpPr>
        <p:spPr>
          <a:xfrm>
            <a:off x="9899763" y="3737155"/>
            <a:ext cx="0" cy="5943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3BA1C5A-281D-4EF1-A397-9B9979B11C7A}"/>
              </a:ext>
            </a:extLst>
          </p:cNvPr>
          <p:cNvSpPr txBox="1"/>
          <p:nvPr/>
        </p:nvSpPr>
        <p:spPr>
          <a:xfrm>
            <a:off x="274320" y="789709"/>
            <a:ext cx="512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correlate item in the list with its index</a:t>
            </a:r>
          </a:p>
        </p:txBody>
      </p:sp>
    </p:spTree>
    <p:extLst>
      <p:ext uri="{BB962C8B-B14F-4D97-AF65-F5344CB8AC3E}">
        <p14:creationId xmlns:p14="http://schemas.microsoft.com/office/powerpoint/2010/main" val="1487413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3B074-62A2-4F35-8526-C7E693883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18C9C-0F0A-4ECA-A59A-331BF45DD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gency FB" panose="020B0503020202020204" pitchFamily="34" charset="0"/>
              </a:rPr>
              <a:t>Big idea: Computers understand true and False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gency FB" panose="020B0503020202020204" pitchFamily="34" charset="0"/>
              </a:rPr>
              <a:t>    </a:t>
            </a:r>
            <a:r>
              <a:rPr lang="en-US" dirty="0">
                <a:latin typeface="Agency FB" panose="020B0503020202020204" pitchFamily="34" charset="0"/>
              </a:rPr>
              <a:t>Boolean Expression; Any statement that evaluates to True or False is called a </a:t>
            </a:r>
            <a:r>
              <a:rPr lang="en-US" b="1" dirty="0">
                <a:latin typeface="Agency FB" panose="020B0503020202020204" pitchFamily="34" charset="0"/>
              </a:rPr>
              <a:t>Boolean expression</a:t>
            </a:r>
            <a:r>
              <a:rPr lang="en-US" dirty="0">
                <a:latin typeface="Agency FB" panose="020B0503020202020204" pitchFamily="34" charset="0"/>
              </a:rPr>
              <a:t> or a </a:t>
            </a:r>
            <a:r>
              <a:rPr lang="en-US" b="1" dirty="0">
                <a:latin typeface="Agency FB" panose="020B0503020202020204" pitchFamily="34" charset="0"/>
              </a:rPr>
              <a:t>condition</a:t>
            </a:r>
          </a:p>
          <a:p>
            <a:endParaRPr lang="en-US" dirty="0">
              <a:solidFill>
                <a:srgbClr val="FF0000"/>
              </a:solidFill>
              <a:latin typeface="Agency FB" panose="020B0503020202020204" pitchFamily="34" charset="0"/>
            </a:endParaRPr>
          </a:p>
          <a:p>
            <a:endParaRPr lang="en-US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85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1E286-0204-4D23-B12B-EF360679F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C993B-ABF4-40E9-8B1F-0BA70C30F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gency FB" panose="020B0503020202020204" pitchFamily="34" charset="0"/>
              </a:rPr>
              <a:t>Big idea: Computers can combine True and False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0455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2000">
                <a:latin typeface="Agency FB" panose="020B0503020202020204" pitchFamily="34" charset="0"/>
              </a:rPr>
              <a:t>Computers Can also Combine True and False</a:t>
            </a:r>
            <a:endParaRPr sz="2000">
              <a:latin typeface="Agency FB" panose="020B0503020202020204" pitchFamily="34" charset="0"/>
            </a:endParaRPr>
          </a:p>
        </p:txBody>
      </p:sp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381233" y="2112367"/>
            <a:ext cx="2373200" cy="69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2000">
                <a:latin typeface="Agency FB" panose="020B0503020202020204" pitchFamily="34" charset="0"/>
              </a:rPr>
              <a:t>“AND” Operator</a:t>
            </a:r>
            <a:endParaRPr sz="2000">
              <a:latin typeface="Agency FB" panose="020B0503020202020204" pitchFamily="34" charset="0"/>
            </a:endParaRPr>
          </a:p>
        </p:txBody>
      </p:sp>
      <p:sp>
        <p:nvSpPr>
          <p:cNvPr id="142" name="Google Shape;142;p14"/>
          <p:cNvSpPr txBox="1">
            <a:spLocks noGrp="1"/>
          </p:cNvSpPr>
          <p:nvPr>
            <p:ph type="title"/>
          </p:nvPr>
        </p:nvSpPr>
        <p:spPr>
          <a:xfrm>
            <a:off x="0" y="3429000"/>
            <a:ext cx="4068400" cy="329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2000" dirty="0">
                <a:latin typeface="Agency FB" panose="020B0503020202020204" pitchFamily="34" charset="0"/>
              </a:rPr>
              <a:t>If the we know that it is </a:t>
            </a:r>
            <a:r>
              <a:rPr lang="en" sz="2000" dirty="0">
                <a:solidFill>
                  <a:srgbClr val="4A86E8"/>
                </a:solidFill>
                <a:latin typeface="Agency FB" panose="020B0503020202020204" pitchFamily="34" charset="0"/>
              </a:rPr>
              <a:t>Raining</a:t>
            </a:r>
            <a:r>
              <a:rPr lang="en" sz="2000" dirty="0">
                <a:latin typeface="Agency FB" panose="020B0503020202020204" pitchFamily="34" charset="0"/>
              </a:rPr>
              <a:t> </a:t>
            </a:r>
            <a:r>
              <a:rPr lang="en" sz="2000" dirty="0">
                <a:solidFill>
                  <a:srgbClr val="FF0000"/>
                </a:solidFill>
                <a:latin typeface="Agency FB" panose="020B0503020202020204" pitchFamily="34" charset="0"/>
              </a:rPr>
              <a:t>AND</a:t>
            </a:r>
            <a:r>
              <a:rPr lang="en" sz="2000" dirty="0">
                <a:latin typeface="Agency FB" panose="020B0503020202020204" pitchFamily="34" charset="0"/>
              </a:rPr>
              <a:t> we know that we also have an </a:t>
            </a:r>
            <a:r>
              <a:rPr lang="en" sz="2000" dirty="0">
                <a:solidFill>
                  <a:srgbClr val="4A86E8"/>
                </a:solidFill>
                <a:latin typeface="Agency FB" panose="020B0503020202020204" pitchFamily="34" charset="0"/>
              </a:rPr>
              <a:t>Umbrella</a:t>
            </a:r>
            <a:r>
              <a:rPr lang="en" sz="2000" dirty="0">
                <a:latin typeface="Agency FB" panose="020B0503020202020204" pitchFamily="34" charset="0"/>
              </a:rPr>
              <a:t>, then we know that we can take our umbrella with us out in the rain.</a:t>
            </a:r>
            <a:endParaRPr sz="2000" dirty="0">
              <a:latin typeface="Agency FB" panose="020B0503020202020204" pitchFamily="34" charset="0"/>
            </a:endParaRPr>
          </a:p>
          <a:p>
            <a:endParaRPr sz="2000" dirty="0">
              <a:latin typeface="Agency FB" panose="020B0503020202020204" pitchFamily="34" charset="0"/>
            </a:endParaRPr>
          </a:p>
          <a:p>
            <a:r>
              <a:rPr lang="en" sz="2000" dirty="0">
                <a:latin typeface="Agency FB" panose="020B0503020202020204" pitchFamily="34" charset="0"/>
              </a:rPr>
              <a:t>So, “Take an Umbrella” can only be true if both statements are true</a:t>
            </a:r>
            <a:endParaRPr sz="2000" dirty="0">
              <a:latin typeface="Agency FB" panose="020B0503020202020204" pitchFamily="34" charset="0"/>
            </a:endParaRPr>
          </a:p>
        </p:txBody>
      </p:sp>
      <p:sp>
        <p:nvSpPr>
          <p:cNvPr id="143" name="Google Shape;143;p14"/>
          <p:cNvSpPr/>
          <p:nvPr/>
        </p:nvSpPr>
        <p:spPr>
          <a:xfrm>
            <a:off x="3998767" y="1887600"/>
            <a:ext cx="125600" cy="49704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000">
              <a:latin typeface="Agency FB" panose="020B0503020202020204" pitchFamily="34" charset="0"/>
            </a:endParaRPr>
          </a:p>
        </p:txBody>
      </p:sp>
      <p:sp>
        <p:nvSpPr>
          <p:cNvPr id="144" name="Google Shape;144;p14"/>
          <p:cNvSpPr txBox="1">
            <a:spLocks noGrp="1"/>
          </p:cNvSpPr>
          <p:nvPr>
            <p:ph type="title"/>
          </p:nvPr>
        </p:nvSpPr>
        <p:spPr>
          <a:xfrm>
            <a:off x="4709033" y="2112367"/>
            <a:ext cx="2373200" cy="69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2000">
                <a:latin typeface="Agency FB" panose="020B0503020202020204" pitchFamily="34" charset="0"/>
              </a:rPr>
              <a:t>“OR” Operator</a:t>
            </a:r>
            <a:endParaRPr sz="2000">
              <a:latin typeface="Agency FB" panose="020B0503020202020204" pitchFamily="34" charset="0"/>
            </a:endParaRPr>
          </a:p>
        </p:txBody>
      </p:sp>
      <p:sp>
        <p:nvSpPr>
          <p:cNvPr id="145" name="Google Shape;145;p14"/>
          <p:cNvSpPr txBox="1">
            <a:spLocks noGrp="1"/>
          </p:cNvSpPr>
          <p:nvPr>
            <p:ph type="title"/>
          </p:nvPr>
        </p:nvSpPr>
        <p:spPr>
          <a:xfrm>
            <a:off x="4215933" y="2894200"/>
            <a:ext cx="4068400" cy="3963600"/>
          </a:xfrm>
          <a:prstGeom prst="rect">
            <a:avLst/>
          </a:prstGeom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2000" dirty="0">
                <a:latin typeface="Agency FB" panose="020B0503020202020204" pitchFamily="34" charset="0"/>
              </a:rPr>
              <a:t>If the we know that it is </a:t>
            </a:r>
            <a:r>
              <a:rPr lang="en" sz="2000" dirty="0">
                <a:solidFill>
                  <a:srgbClr val="4A86E8"/>
                </a:solidFill>
                <a:latin typeface="Agency FB" panose="020B0503020202020204" pitchFamily="34" charset="0"/>
              </a:rPr>
              <a:t>Windy </a:t>
            </a:r>
            <a:r>
              <a:rPr lang="en" sz="2000" dirty="0">
                <a:solidFill>
                  <a:srgbClr val="FF0000"/>
                </a:solidFill>
                <a:latin typeface="Agency FB" panose="020B0503020202020204" pitchFamily="34" charset="0"/>
              </a:rPr>
              <a:t>OR</a:t>
            </a:r>
            <a:r>
              <a:rPr lang="en" sz="2000" dirty="0">
                <a:latin typeface="Agency FB" panose="020B0503020202020204" pitchFamily="34" charset="0"/>
              </a:rPr>
              <a:t> we know that it is </a:t>
            </a:r>
            <a:r>
              <a:rPr lang="en" sz="2000" dirty="0">
                <a:solidFill>
                  <a:srgbClr val="4A86E8"/>
                </a:solidFill>
                <a:latin typeface="Agency FB" panose="020B0503020202020204" pitchFamily="34" charset="0"/>
              </a:rPr>
              <a:t>Cold</a:t>
            </a:r>
            <a:r>
              <a:rPr lang="en" sz="2000" dirty="0">
                <a:latin typeface="Agency FB" panose="020B0503020202020204" pitchFamily="34" charset="0"/>
              </a:rPr>
              <a:t>, then we we can decide to wear a jacket when going outside. We will take our jacket if it is </a:t>
            </a:r>
            <a:r>
              <a:rPr lang="en" sz="2000" dirty="0">
                <a:solidFill>
                  <a:srgbClr val="4A86E8"/>
                </a:solidFill>
                <a:latin typeface="Agency FB" panose="020B0503020202020204" pitchFamily="34" charset="0"/>
              </a:rPr>
              <a:t>Cold</a:t>
            </a:r>
            <a:r>
              <a:rPr lang="en" sz="2000" dirty="0">
                <a:latin typeface="Agency FB" panose="020B0503020202020204" pitchFamily="34" charset="0"/>
              </a:rPr>
              <a:t>, </a:t>
            </a:r>
            <a:r>
              <a:rPr lang="en" sz="2000" dirty="0">
                <a:solidFill>
                  <a:srgbClr val="4A86E8"/>
                </a:solidFill>
                <a:latin typeface="Agency FB" panose="020B0503020202020204" pitchFamily="34" charset="0"/>
              </a:rPr>
              <a:t>Windy</a:t>
            </a:r>
            <a:r>
              <a:rPr lang="en" sz="2000" dirty="0">
                <a:latin typeface="Agency FB" panose="020B0503020202020204" pitchFamily="34" charset="0"/>
              </a:rPr>
              <a:t>, or if it is </a:t>
            </a:r>
            <a:r>
              <a:rPr lang="en" sz="2000" dirty="0">
                <a:solidFill>
                  <a:srgbClr val="4A86E8"/>
                </a:solidFill>
                <a:latin typeface="Agency FB" panose="020B0503020202020204" pitchFamily="34" charset="0"/>
              </a:rPr>
              <a:t>both</a:t>
            </a:r>
            <a:r>
              <a:rPr lang="en" sz="2000" dirty="0">
                <a:latin typeface="Agency FB" panose="020B0503020202020204" pitchFamily="34" charset="0"/>
              </a:rPr>
              <a:t>.</a:t>
            </a:r>
            <a:endParaRPr sz="2000" dirty="0">
              <a:latin typeface="Agency FB" panose="020B0503020202020204" pitchFamily="34" charset="0"/>
            </a:endParaRPr>
          </a:p>
          <a:p>
            <a:endParaRPr sz="2000" dirty="0">
              <a:latin typeface="Agency FB" panose="020B0503020202020204" pitchFamily="34" charset="0"/>
            </a:endParaRPr>
          </a:p>
          <a:p>
            <a:r>
              <a:rPr lang="en" sz="2000" dirty="0">
                <a:latin typeface="Agency FB" panose="020B0503020202020204" pitchFamily="34" charset="0"/>
              </a:rPr>
              <a:t>So, “Wear Jacket” can only be true if both statements are true, or one of the statements are true</a:t>
            </a:r>
            <a:endParaRPr sz="2000" dirty="0">
              <a:latin typeface="Agency FB" panose="020B0503020202020204" pitchFamily="34" charset="0"/>
            </a:endParaRPr>
          </a:p>
        </p:txBody>
      </p:sp>
      <p:sp>
        <p:nvSpPr>
          <p:cNvPr id="146" name="Google Shape;146;p14"/>
          <p:cNvSpPr/>
          <p:nvPr/>
        </p:nvSpPr>
        <p:spPr>
          <a:xfrm>
            <a:off x="8158733" y="1887600"/>
            <a:ext cx="125600" cy="49704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000">
              <a:latin typeface="Agency FB" panose="020B0503020202020204" pitchFamily="34" charset="0"/>
            </a:endParaRPr>
          </a:p>
        </p:txBody>
      </p:sp>
      <p:sp>
        <p:nvSpPr>
          <p:cNvPr id="147" name="Google Shape;147;p14"/>
          <p:cNvSpPr txBox="1">
            <a:spLocks noGrp="1"/>
          </p:cNvSpPr>
          <p:nvPr>
            <p:ph type="title"/>
          </p:nvPr>
        </p:nvSpPr>
        <p:spPr>
          <a:xfrm>
            <a:off x="9134667" y="2112367"/>
            <a:ext cx="2373200" cy="69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2000" dirty="0">
                <a:latin typeface="Agency FB" panose="020B0503020202020204" pitchFamily="34" charset="0"/>
              </a:rPr>
              <a:t>Not” Operator</a:t>
            </a:r>
            <a:endParaRPr sz="2000" dirty="0">
              <a:latin typeface="Agency FB" panose="020B0503020202020204" pitchFamily="34" charset="0"/>
            </a:endParaRPr>
          </a:p>
        </p:txBody>
      </p:sp>
      <p:sp>
        <p:nvSpPr>
          <p:cNvPr id="148" name="Google Shape;148;p14"/>
          <p:cNvSpPr txBox="1">
            <a:spLocks noGrp="1"/>
          </p:cNvSpPr>
          <p:nvPr>
            <p:ph type="title"/>
          </p:nvPr>
        </p:nvSpPr>
        <p:spPr>
          <a:xfrm>
            <a:off x="8158733" y="3338567"/>
            <a:ext cx="4068400" cy="329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2000" dirty="0">
                <a:latin typeface="Agency FB" panose="020B0503020202020204" pitchFamily="34" charset="0"/>
              </a:rPr>
              <a:t>If the we know that it is </a:t>
            </a:r>
            <a:r>
              <a:rPr lang="en" sz="2000" dirty="0">
                <a:solidFill>
                  <a:srgbClr val="4A86E8"/>
                </a:solidFill>
                <a:latin typeface="Agency FB" panose="020B0503020202020204" pitchFamily="34" charset="0"/>
              </a:rPr>
              <a:t>Warm Outside</a:t>
            </a:r>
            <a:r>
              <a:rPr lang="en" sz="2000" dirty="0">
                <a:latin typeface="Agency FB" panose="020B0503020202020204" pitchFamily="34" charset="0"/>
              </a:rPr>
              <a:t> is false, </a:t>
            </a:r>
            <a:r>
              <a:rPr lang="en" sz="2000" dirty="0">
                <a:solidFill>
                  <a:srgbClr val="FF0000"/>
                </a:solidFill>
                <a:latin typeface="Agency FB" panose="020B0503020202020204" pitchFamily="34" charset="0"/>
              </a:rPr>
              <a:t>which means it is NOT true, </a:t>
            </a:r>
            <a:r>
              <a:rPr lang="en" sz="2000" dirty="0">
                <a:latin typeface="Agency FB" panose="020B0503020202020204" pitchFamily="34" charset="0"/>
              </a:rPr>
              <a:t>We can decide to wear a Jacket</a:t>
            </a:r>
            <a:endParaRPr sz="2000" dirty="0">
              <a:latin typeface="Agency FB" panose="020B0503020202020204" pitchFamily="34" charset="0"/>
            </a:endParaRPr>
          </a:p>
          <a:p>
            <a:endParaRPr sz="2000" dirty="0">
              <a:latin typeface="Agency FB" panose="020B0503020202020204" pitchFamily="34" charset="0"/>
            </a:endParaRPr>
          </a:p>
          <a:p>
            <a:r>
              <a:rPr lang="en" sz="2000" dirty="0">
                <a:latin typeface="Agency FB" panose="020B0503020202020204" pitchFamily="34" charset="0"/>
              </a:rPr>
              <a:t>So, “</a:t>
            </a:r>
            <a:r>
              <a:rPr lang="en" sz="2000" dirty="0">
                <a:solidFill>
                  <a:srgbClr val="4A86E8"/>
                </a:solidFill>
                <a:latin typeface="Agency FB" panose="020B0503020202020204" pitchFamily="34" charset="0"/>
              </a:rPr>
              <a:t>Take Jacket</a:t>
            </a:r>
            <a:r>
              <a:rPr lang="en" sz="2000" dirty="0">
                <a:latin typeface="Agency FB" panose="020B0503020202020204" pitchFamily="34" charset="0"/>
              </a:rPr>
              <a:t>” is true if“</a:t>
            </a:r>
            <a:r>
              <a:rPr lang="en" sz="2000" dirty="0">
                <a:solidFill>
                  <a:srgbClr val="4A86E8"/>
                </a:solidFill>
                <a:latin typeface="Agency FB" panose="020B0503020202020204" pitchFamily="34" charset="0"/>
              </a:rPr>
              <a:t>It is Warm Outside</a:t>
            </a:r>
            <a:r>
              <a:rPr lang="en" sz="2000" dirty="0">
                <a:latin typeface="Agency FB" panose="020B0503020202020204" pitchFamily="34" charset="0"/>
              </a:rPr>
              <a:t>” Is </a:t>
            </a:r>
            <a:r>
              <a:rPr lang="en" sz="2000" dirty="0">
                <a:solidFill>
                  <a:srgbClr val="FF0000"/>
                </a:solidFill>
                <a:latin typeface="Agency FB" panose="020B0503020202020204" pitchFamily="34" charset="0"/>
              </a:rPr>
              <a:t>Not True</a:t>
            </a:r>
            <a:endParaRPr sz="2000" dirty="0">
              <a:latin typeface="Agency FB" panose="020B0503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42015-4823-4314-9867-B35056F60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41ED1-79EC-4301-B8DA-033086B769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FF0000"/>
                </a:solidFill>
                <a:latin typeface="Agency FB" panose="020B0503020202020204" pitchFamily="34" charset="0"/>
              </a:rPr>
              <a:t>Big Idea 3: Code based on conditions</a:t>
            </a:r>
          </a:p>
        </p:txBody>
      </p:sp>
    </p:spTree>
    <p:extLst>
      <p:ext uri="{BB962C8B-B14F-4D97-AF65-F5344CB8AC3E}">
        <p14:creationId xmlns:p14="http://schemas.microsoft.com/office/powerpoint/2010/main" val="2230626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0B7E7B5-1E3B-4671-A336-6B2B15E8189A}"/>
              </a:ext>
            </a:extLst>
          </p:cNvPr>
          <p:cNvSpPr/>
          <p:nvPr/>
        </p:nvSpPr>
        <p:spPr>
          <a:xfrm>
            <a:off x="432262" y="3241964"/>
            <a:ext cx="4866584" cy="2453192"/>
          </a:xfrm>
          <a:prstGeom prst="rect">
            <a:avLst/>
          </a:prstGeom>
          <a:ln>
            <a:solidFill>
              <a:srgbClr val="FF00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E9253-089C-4E51-B2BE-0363469D4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942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35938D-71E8-47F1-A1E5-A944CBC2C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60" y="1343818"/>
            <a:ext cx="5495406" cy="4351338"/>
          </a:xfrm>
        </p:spPr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Coding is a way to tell computer what to do.</a:t>
            </a:r>
          </a:p>
        </p:txBody>
      </p:sp>
      <p:pic>
        <p:nvPicPr>
          <p:cNvPr id="9" name="Graphic 8" descr="Internet">
            <a:extLst>
              <a:ext uri="{FF2B5EF4-FFF2-40B4-BE49-F238E27FC236}">
                <a16:creationId xmlns:a16="http://schemas.microsoft.com/office/drawing/2014/main" id="{5A0FCBB9-C8EA-4540-A8E5-28FDCB30E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00853" y="1983800"/>
            <a:ext cx="914400" cy="914400"/>
          </a:xfrm>
          <a:prstGeom prst="rect">
            <a:avLst/>
          </a:prstGeom>
        </p:spPr>
      </p:pic>
      <p:pic>
        <p:nvPicPr>
          <p:cNvPr id="11" name="Graphic 10" descr="Female Profile">
            <a:extLst>
              <a:ext uri="{FF2B5EF4-FFF2-40B4-BE49-F238E27FC236}">
                <a16:creationId xmlns:a16="http://schemas.microsoft.com/office/drawing/2014/main" id="{1C76CB19-4A8D-4932-AFA0-08A200056E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6760" y="2019578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F1A2BDF-5F5D-4D23-B495-D00AFF758B6F}"/>
              </a:ext>
            </a:extLst>
          </p:cNvPr>
          <p:cNvSpPr txBox="1"/>
          <p:nvPr/>
        </p:nvSpPr>
        <p:spPr>
          <a:xfrm>
            <a:off x="538942" y="3549440"/>
            <a:ext cx="1956262" cy="92333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English:</a:t>
            </a:r>
          </a:p>
          <a:p>
            <a:r>
              <a:rPr lang="en-US" dirty="0">
                <a:latin typeface="Agency FB" panose="020B0503020202020204" pitchFamily="34" charset="0"/>
              </a:rPr>
              <a:t>How much tips should I pay for my dinner?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97FCF8-3C48-4A52-B648-2E01AA8B845E}"/>
              </a:ext>
            </a:extLst>
          </p:cNvPr>
          <p:cNvSpPr txBox="1"/>
          <p:nvPr/>
        </p:nvSpPr>
        <p:spPr>
          <a:xfrm>
            <a:off x="10458796" y="3505347"/>
            <a:ext cx="1191491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Binary</a:t>
            </a:r>
          </a:p>
          <a:p>
            <a:r>
              <a:rPr lang="en-US" dirty="0">
                <a:latin typeface="Agency FB" panose="020B0503020202020204" pitchFamily="34" charset="0"/>
              </a:rPr>
              <a:t>010001001001000</a:t>
            </a:r>
            <a:r>
              <a:rPr lang="en-US" dirty="0"/>
              <a:t>1…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F2AB14A-B197-436C-BB09-51C2F7AD6994}"/>
              </a:ext>
            </a:extLst>
          </p:cNvPr>
          <p:cNvSpPr/>
          <p:nvPr/>
        </p:nvSpPr>
        <p:spPr>
          <a:xfrm>
            <a:off x="1753985" y="2274238"/>
            <a:ext cx="8262851" cy="266007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1135C2-79AE-47D6-8858-E8C7366A1CBE}"/>
              </a:ext>
            </a:extLst>
          </p:cNvPr>
          <p:cNvSpPr txBox="1"/>
          <p:nvPr/>
        </p:nvSpPr>
        <p:spPr>
          <a:xfrm>
            <a:off x="2945129" y="3549440"/>
            <a:ext cx="2325139" cy="175432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Python (or other high-level language)</a:t>
            </a:r>
          </a:p>
          <a:p>
            <a:pPr marL="342900" indent="-342900">
              <a:buAutoNum type="arabicPeriod"/>
            </a:pPr>
            <a:r>
              <a:rPr lang="en-US" dirty="0">
                <a:latin typeface="Agency FB" panose="020B0503020202020204" pitchFamily="34" charset="0"/>
              </a:rPr>
              <a:t>Find my dinner cost based on my input</a:t>
            </a:r>
          </a:p>
          <a:p>
            <a:pPr marL="342900" indent="-342900">
              <a:buAutoNum type="arabicPeriod" startAt="2"/>
            </a:pPr>
            <a:r>
              <a:rPr lang="en-US" dirty="0">
                <a:latin typeface="Agency FB" panose="020B0503020202020204" pitchFamily="34" charset="0"/>
              </a:rPr>
              <a:t>Tip=dinner cost *15%</a:t>
            </a:r>
          </a:p>
          <a:p>
            <a:pPr marL="342900" indent="-342900">
              <a:buAutoNum type="arabicPeriod" startAt="2"/>
            </a:pPr>
            <a:r>
              <a:rPr lang="en-US" dirty="0">
                <a:latin typeface="Agency FB" panose="020B0503020202020204" pitchFamily="34" charset="0"/>
              </a:rPr>
              <a:t>Have tip output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C5FD24-11CE-4477-BB71-D0D47AEBA3CB}"/>
              </a:ext>
            </a:extLst>
          </p:cNvPr>
          <p:cNvSpPr txBox="1"/>
          <p:nvPr/>
        </p:nvSpPr>
        <p:spPr>
          <a:xfrm>
            <a:off x="5796742" y="3549440"/>
            <a:ext cx="4389120" cy="203132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Agency FB" panose="020B0503020202020204" pitchFamily="34" charset="0"/>
              </a:rPr>
              <a:t>Lower level code and machinery code (based on my imagination…)</a:t>
            </a:r>
          </a:p>
          <a:p>
            <a:r>
              <a:rPr lang="en-US" dirty="0">
                <a:solidFill>
                  <a:srgbClr val="00B0F0"/>
                </a:solidFill>
                <a:latin typeface="Agency FB" panose="020B0503020202020204" pitchFamily="34" charset="0"/>
              </a:rPr>
              <a:t>1. Store first number in the position 196865832.</a:t>
            </a:r>
          </a:p>
          <a:p>
            <a:pPr marL="342900" indent="-342900">
              <a:buAutoNum type="arabicPeriod" startAt="2"/>
            </a:pPr>
            <a:r>
              <a:rPr lang="en-US" dirty="0">
                <a:solidFill>
                  <a:srgbClr val="00B0F0"/>
                </a:solidFill>
                <a:latin typeface="Agency FB" panose="020B0503020202020204" pitchFamily="34" charset="0"/>
              </a:rPr>
              <a:t>Calculate 15%*the first number. (This may also complicate because use different way to do multiply.</a:t>
            </a:r>
          </a:p>
          <a:p>
            <a:pPr marL="342900" indent="-342900">
              <a:buAutoNum type="arabicPeriod" startAt="2"/>
            </a:pPr>
            <a:r>
              <a:rPr lang="en-US" dirty="0">
                <a:solidFill>
                  <a:srgbClr val="00B0F0"/>
                </a:solidFill>
                <a:latin typeface="Agency FB" panose="020B0503020202020204" pitchFamily="34" charset="0"/>
              </a:rPr>
              <a:t>Store the output number in position123423423.</a:t>
            </a:r>
          </a:p>
          <a:p>
            <a:pPr marL="342900" indent="-342900">
              <a:buAutoNum type="arabicPeriod" startAt="2"/>
            </a:pPr>
            <a:r>
              <a:rPr lang="en-US" dirty="0">
                <a:solidFill>
                  <a:srgbClr val="00B0F0"/>
                </a:solidFill>
                <a:latin typeface="Agency FB" panose="020B0503020202020204" pitchFamily="34" charset="0"/>
              </a:rPr>
              <a:t>Have this output.</a:t>
            </a:r>
          </a:p>
        </p:txBody>
      </p:sp>
      <p:sp>
        <p:nvSpPr>
          <p:cNvPr id="25" name="Rectangle 4">
            <a:extLst>
              <a:ext uri="{FF2B5EF4-FFF2-40B4-BE49-F238E27FC236}">
                <a16:creationId xmlns:a16="http://schemas.microsoft.com/office/drawing/2014/main" id="{D18568D0-36B2-417D-B45C-A33A5CE9A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6267"/>
            <a:ext cx="20229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976DEA64-0959-4657-BF94-3211BBB0AC28}"/>
              </a:ext>
            </a:extLst>
          </p:cNvPr>
          <p:cNvSpPr/>
          <p:nvPr/>
        </p:nvSpPr>
        <p:spPr>
          <a:xfrm>
            <a:off x="2523782" y="3818490"/>
            <a:ext cx="449925" cy="38522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3A48D7E-EB93-49C8-8DE3-9B52131F3383}"/>
              </a:ext>
            </a:extLst>
          </p:cNvPr>
          <p:cNvSpPr/>
          <p:nvPr/>
        </p:nvSpPr>
        <p:spPr>
          <a:xfrm>
            <a:off x="5298845" y="3818490"/>
            <a:ext cx="449925" cy="38522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B6947FF8-578D-4878-86EF-046AEFAC4505}"/>
              </a:ext>
            </a:extLst>
          </p:cNvPr>
          <p:cNvSpPr/>
          <p:nvPr/>
        </p:nvSpPr>
        <p:spPr>
          <a:xfrm>
            <a:off x="10091824" y="3774397"/>
            <a:ext cx="449925" cy="38522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EC8DAF-BD21-42D9-8DDB-8743838D23A3}"/>
              </a:ext>
            </a:extLst>
          </p:cNvPr>
          <p:cNvSpPr txBox="1"/>
          <p:nvPr/>
        </p:nvSpPr>
        <p:spPr>
          <a:xfrm rot="20021983">
            <a:off x="589885" y="4662410"/>
            <a:ext cx="17822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Agency FB" panose="020B0503020202020204" pitchFamily="34" charset="0"/>
              </a:rPr>
              <a:t>What we want to cover</a:t>
            </a:r>
          </a:p>
        </p:txBody>
      </p:sp>
    </p:spTree>
    <p:extLst>
      <p:ext uri="{BB962C8B-B14F-4D97-AF65-F5344CB8AC3E}">
        <p14:creationId xmlns:p14="http://schemas.microsoft.com/office/powerpoint/2010/main" val="12153998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4" grpId="0" animBg="1"/>
      <p:bldP spid="15" grpId="0" animBg="1"/>
      <p:bldP spid="19" grpId="0" animBg="1"/>
      <p:bldP spid="21" grpId="0" animBg="1"/>
      <p:bldP spid="3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1730000" y="133500"/>
            <a:ext cx="9385200" cy="156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2000" dirty="0">
                <a:latin typeface="Agency FB" panose="020B0503020202020204" pitchFamily="34" charset="0"/>
              </a:rPr>
              <a:t>The Computer can use true or false to determine which part of a code must be executed</a:t>
            </a:r>
            <a:endParaRPr sz="2000" dirty="0">
              <a:latin typeface="Agency FB" panose="020B0503020202020204" pitchFamily="34" charset="0"/>
            </a:endParaRPr>
          </a:p>
        </p:txBody>
      </p:sp>
      <p:sp>
        <p:nvSpPr>
          <p:cNvPr id="154" name="Google Shape;154;p15"/>
          <p:cNvSpPr/>
          <p:nvPr/>
        </p:nvSpPr>
        <p:spPr>
          <a:xfrm>
            <a:off x="5201300" y="817900"/>
            <a:ext cx="1999200" cy="10624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000">
              <a:latin typeface="Agency FB" panose="020B0503020202020204" pitchFamily="34" charset="0"/>
            </a:endParaRPr>
          </a:p>
        </p:txBody>
      </p:sp>
      <p:sp>
        <p:nvSpPr>
          <p:cNvPr id="155" name="Google Shape;155;p15"/>
          <p:cNvSpPr/>
          <p:nvPr/>
        </p:nvSpPr>
        <p:spPr>
          <a:xfrm>
            <a:off x="5201300" y="2107300"/>
            <a:ext cx="1999200" cy="10624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000">
              <a:latin typeface="Agency FB" panose="020B0503020202020204" pitchFamily="34" charset="0"/>
            </a:endParaRPr>
          </a:p>
        </p:txBody>
      </p:sp>
      <p:sp>
        <p:nvSpPr>
          <p:cNvPr id="156" name="Google Shape;156;p15"/>
          <p:cNvSpPr/>
          <p:nvPr/>
        </p:nvSpPr>
        <p:spPr>
          <a:xfrm>
            <a:off x="5201300" y="3591750"/>
            <a:ext cx="1999200" cy="10624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000">
              <a:latin typeface="Agency FB" panose="020B0503020202020204" pitchFamily="34" charset="0"/>
            </a:endParaRPr>
          </a:p>
        </p:txBody>
      </p:sp>
      <p:sp>
        <p:nvSpPr>
          <p:cNvPr id="157" name="Google Shape;157;p15"/>
          <p:cNvSpPr/>
          <p:nvPr/>
        </p:nvSpPr>
        <p:spPr>
          <a:xfrm>
            <a:off x="5201300" y="5180966"/>
            <a:ext cx="1999200" cy="10624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000">
              <a:latin typeface="Agency FB" panose="020B0503020202020204" pitchFamily="34" charset="0"/>
            </a:endParaRPr>
          </a:p>
        </p:txBody>
      </p:sp>
      <p:sp>
        <p:nvSpPr>
          <p:cNvPr id="158" name="Google Shape;158;p15"/>
          <p:cNvSpPr/>
          <p:nvPr/>
        </p:nvSpPr>
        <p:spPr>
          <a:xfrm>
            <a:off x="8614700" y="4047366"/>
            <a:ext cx="1999200" cy="10624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000">
              <a:latin typeface="Agency FB" panose="020B0503020202020204" pitchFamily="34" charset="0"/>
            </a:endParaRPr>
          </a:p>
        </p:txBody>
      </p:sp>
      <p:sp>
        <p:nvSpPr>
          <p:cNvPr id="159" name="Google Shape;159;p15"/>
          <p:cNvSpPr/>
          <p:nvPr/>
        </p:nvSpPr>
        <p:spPr>
          <a:xfrm>
            <a:off x="8614700" y="5326533"/>
            <a:ext cx="1999200" cy="10624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000">
              <a:latin typeface="Agency FB" panose="020B0503020202020204" pitchFamily="34" charset="0"/>
            </a:endParaRPr>
          </a:p>
        </p:txBody>
      </p:sp>
      <p:sp>
        <p:nvSpPr>
          <p:cNvPr id="160" name="Google Shape;160;p15"/>
          <p:cNvSpPr/>
          <p:nvPr/>
        </p:nvSpPr>
        <p:spPr>
          <a:xfrm>
            <a:off x="5872400" y="1810600"/>
            <a:ext cx="587200" cy="618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000">
              <a:latin typeface="Agency FB" panose="020B0503020202020204" pitchFamily="34" charset="0"/>
            </a:endParaRPr>
          </a:p>
        </p:txBody>
      </p:sp>
      <p:sp>
        <p:nvSpPr>
          <p:cNvPr id="161" name="Google Shape;161;p15"/>
          <p:cNvSpPr/>
          <p:nvPr/>
        </p:nvSpPr>
        <p:spPr>
          <a:xfrm>
            <a:off x="5872400" y="3299133"/>
            <a:ext cx="587200" cy="618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000">
              <a:latin typeface="Agency FB" panose="020B0503020202020204" pitchFamily="34" charset="0"/>
            </a:endParaRPr>
          </a:p>
        </p:txBody>
      </p:sp>
      <p:sp>
        <p:nvSpPr>
          <p:cNvPr id="162" name="Google Shape;162;p15"/>
          <p:cNvSpPr/>
          <p:nvPr/>
        </p:nvSpPr>
        <p:spPr>
          <a:xfrm>
            <a:off x="5872400" y="4562150"/>
            <a:ext cx="587200" cy="618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000">
              <a:latin typeface="Agency FB" panose="020B0503020202020204" pitchFamily="34" charset="0"/>
            </a:endParaRPr>
          </a:p>
        </p:txBody>
      </p:sp>
      <p:sp>
        <p:nvSpPr>
          <p:cNvPr id="163" name="Google Shape;163;p15"/>
          <p:cNvSpPr/>
          <p:nvPr/>
        </p:nvSpPr>
        <p:spPr>
          <a:xfrm rot="-5400000">
            <a:off x="7614000" y="4269166"/>
            <a:ext cx="587200" cy="618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000">
              <a:latin typeface="Agency FB" panose="020B0503020202020204" pitchFamily="34" charset="0"/>
            </a:endParaRPr>
          </a:p>
        </p:txBody>
      </p:sp>
      <p:sp>
        <p:nvSpPr>
          <p:cNvPr id="164" name="Google Shape;164;p15"/>
          <p:cNvSpPr/>
          <p:nvPr/>
        </p:nvSpPr>
        <p:spPr>
          <a:xfrm>
            <a:off x="9257833" y="4957400"/>
            <a:ext cx="587200" cy="618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000">
              <a:latin typeface="Agency FB" panose="020B0503020202020204" pitchFamily="34" charset="0"/>
            </a:endParaRPr>
          </a:p>
        </p:txBody>
      </p:sp>
      <p:sp>
        <p:nvSpPr>
          <p:cNvPr id="165" name="Google Shape;165;p15"/>
          <p:cNvSpPr/>
          <p:nvPr/>
        </p:nvSpPr>
        <p:spPr>
          <a:xfrm rot="-5400000">
            <a:off x="7614000" y="5548333"/>
            <a:ext cx="587200" cy="618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000">
              <a:latin typeface="Agency FB" panose="020B0503020202020204" pitchFamily="34" charset="0"/>
            </a:endParaRPr>
          </a:p>
        </p:txBody>
      </p:sp>
      <p:sp>
        <p:nvSpPr>
          <p:cNvPr id="166" name="Google Shape;166;p15"/>
          <p:cNvSpPr txBox="1"/>
          <p:nvPr/>
        </p:nvSpPr>
        <p:spPr>
          <a:xfrm>
            <a:off x="5201300" y="817900"/>
            <a:ext cx="1999200" cy="10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 dirty="0">
                <a:latin typeface="Agency FB" panose="020B0503020202020204" pitchFamily="34" charset="0"/>
                <a:ea typeface="Lato"/>
                <a:cs typeface="Lato"/>
                <a:sym typeface="Lato"/>
              </a:rPr>
              <a:t>Set “x” to be any </a:t>
            </a:r>
            <a:r>
              <a:rPr lang="en-US" sz="2000" dirty="0">
                <a:latin typeface="Agency FB" panose="020B0503020202020204" pitchFamily="34" charset="0"/>
                <a:ea typeface="Lato"/>
                <a:cs typeface="Lato"/>
                <a:sym typeface="Lato"/>
              </a:rPr>
              <a:t>v</a:t>
            </a:r>
            <a:r>
              <a:rPr lang="en" sz="2000" dirty="0">
                <a:latin typeface="Agency FB" panose="020B0503020202020204" pitchFamily="34" charset="0"/>
                <a:ea typeface="Lato"/>
                <a:cs typeface="Lato"/>
                <a:sym typeface="Lato"/>
              </a:rPr>
              <a:t>number entered by a user</a:t>
            </a:r>
            <a:endParaRPr sz="2000" dirty="0">
              <a:latin typeface="Agency FB" panose="020B0503020202020204" pitchFamily="34" charset="0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15"/>
          <p:cNvSpPr txBox="1"/>
          <p:nvPr/>
        </p:nvSpPr>
        <p:spPr>
          <a:xfrm>
            <a:off x="5201300" y="2107300"/>
            <a:ext cx="1999200" cy="10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 dirty="0">
                <a:latin typeface="Agency FB" panose="020B0503020202020204" pitchFamily="34" charset="0"/>
                <a:ea typeface="Lato"/>
                <a:cs typeface="Lato"/>
                <a:sym typeface="Lato"/>
              </a:rPr>
              <a:t>Set “r” to be the reminder when x is divided by 2 </a:t>
            </a:r>
            <a:endParaRPr sz="2000" dirty="0">
              <a:latin typeface="Agency FB" panose="020B0503020202020204" pitchFamily="34" charset="0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15"/>
          <p:cNvSpPr txBox="1"/>
          <p:nvPr/>
        </p:nvSpPr>
        <p:spPr>
          <a:xfrm>
            <a:off x="5201300" y="3829350"/>
            <a:ext cx="1999200" cy="5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>
                <a:latin typeface="Agency FB" panose="020B0503020202020204" pitchFamily="34" charset="0"/>
                <a:ea typeface="Lato"/>
                <a:cs typeface="Lato"/>
                <a:sym typeface="Lato"/>
              </a:rPr>
              <a:t>r is equal to zero</a:t>
            </a:r>
            <a:endParaRPr sz="2000">
              <a:latin typeface="Agency FB" panose="020B0503020202020204" pitchFamily="34" charset="0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15"/>
          <p:cNvSpPr txBox="1"/>
          <p:nvPr/>
        </p:nvSpPr>
        <p:spPr>
          <a:xfrm>
            <a:off x="7309400" y="3733566"/>
            <a:ext cx="1196400" cy="4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>
                <a:solidFill>
                  <a:srgbClr val="FFFFFF"/>
                </a:solidFill>
                <a:latin typeface="Agency FB" panose="020B0503020202020204" pitchFamily="34" charset="0"/>
                <a:ea typeface="Lato"/>
                <a:cs typeface="Lato"/>
                <a:sym typeface="Lato"/>
              </a:rPr>
              <a:t>True</a:t>
            </a:r>
            <a:endParaRPr sz="2000">
              <a:solidFill>
                <a:srgbClr val="FFFFFF"/>
              </a:solidFill>
              <a:latin typeface="Agency FB" panose="020B0503020202020204" pitchFamily="34" charset="0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15"/>
          <p:cNvSpPr txBox="1"/>
          <p:nvPr/>
        </p:nvSpPr>
        <p:spPr>
          <a:xfrm>
            <a:off x="5109333" y="5023233"/>
            <a:ext cx="1196400" cy="4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>
                <a:solidFill>
                  <a:srgbClr val="FFFFFF"/>
                </a:solidFill>
                <a:latin typeface="Agency FB" panose="020B0503020202020204" pitchFamily="34" charset="0"/>
                <a:ea typeface="Lato"/>
                <a:cs typeface="Lato"/>
                <a:sym typeface="Lato"/>
              </a:rPr>
              <a:t>False</a:t>
            </a:r>
            <a:endParaRPr sz="2000">
              <a:solidFill>
                <a:srgbClr val="FFFFFF"/>
              </a:solidFill>
              <a:latin typeface="Agency FB" panose="020B0503020202020204" pitchFamily="34" charset="0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15"/>
          <p:cNvSpPr txBox="1"/>
          <p:nvPr/>
        </p:nvSpPr>
        <p:spPr>
          <a:xfrm>
            <a:off x="5201300" y="5180966"/>
            <a:ext cx="1999200" cy="10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>
                <a:latin typeface="Agency FB" panose="020B0503020202020204" pitchFamily="34" charset="0"/>
                <a:ea typeface="Lato"/>
                <a:cs typeface="Lato"/>
                <a:sym typeface="Lato"/>
              </a:rPr>
              <a:t>Print that x is odd</a:t>
            </a:r>
            <a:endParaRPr sz="2000">
              <a:latin typeface="Agency FB" panose="020B0503020202020204" pitchFamily="34" charset="0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15"/>
          <p:cNvSpPr txBox="1"/>
          <p:nvPr/>
        </p:nvSpPr>
        <p:spPr>
          <a:xfrm>
            <a:off x="8614700" y="4047366"/>
            <a:ext cx="1999200" cy="10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>
                <a:latin typeface="Agency FB" panose="020B0503020202020204" pitchFamily="34" charset="0"/>
                <a:ea typeface="Lato"/>
                <a:cs typeface="Lato"/>
                <a:sym typeface="Lato"/>
              </a:rPr>
              <a:t>Print that x is even</a:t>
            </a:r>
            <a:endParaRPr sz="2000">
              <a:latin typeface="Agency FB" panose="020B0503020202020204" pitchFamily="34" charset="0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15"/>
          <p:cNvSpPr txBox="1"/>
          <p:nvPr/>
        </p:nvSpPr>
        <p:spPr>
          <a:xfrm>
            <a:off x="8726567" y="5662100"/>
            <a:ext cx="1999200" cy="10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>
                <a:latin typeface="Agency FB" panose="020B0503020202020204" pitchFamily="34" charset="0"/>
                <a:ea typeface="Lato"/>
                <a:cs typeface="Lato"/>
                <a:sym typeface="Lato"/>
              </a:rPr>
              <a:t>End Code</a:t>
            </a:r>
            <a:endParaRPr sz="2000">
              <a:latin typeface="Agency FB" panose="020B0503020202020204" pitchFamily="34" charset="0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15"/>
          <p:cNvSpPr txBox="1">
            <a:spLocks noGrp="1"/>
          </p:cNvSpPr>
          <p:nvPr>
            <p:ph type="title"/>
          </p:nvPr>
        </p:nvSpPr>
        <p:spPr>
          <a:xfrm>
            <a:off x="188100" y="1878516"/>
            <a:ext cx="5013200" cy="156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2000">
                <a:latin typeface="Agency FB" panose="020B0503020202020204" pitchFamily="34" charset="0"/>
              </a:rPr>
              <a:t>Here is an Example of a true or false code and how it will work:</a:t>
            </a:r>
            <a:endParaRPr sz="2000">
              <a:latin typeface="Agency FB" panose="020B0503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517B6D-5B32-48EA-8885-FF0C490E02B7}"/>
              </a:ext>
            </a:extLst>
          </p:cNvPr>
          <p:cNvSpPr txBox="1"/>
          <p:nvPr/>
        </p:nvSpPr>
        <p:spPr>
          <a:xfrm>
            <a:off x="7473142" y="2227811"/>
            <a:ext cx="199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R=x%2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3B76C3-27EE-44FC-A447-FD1D7D5F34CA}"/>
              </a:ext>
            </a:extLst>
          </p:cNvPr>
          <p:cNvSpPr txBox="1"/>
          <p:nvPr/>
        </p:nvSpPr>
        <p:spPr>
          <a:xfrm>
            <a:off x="2111432" y="640080"/>
            <a:ext cx="2784764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Set secret number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736639-FF74-4765-BD18-2B600277F87E}"/>
              </a:ext>
            </a:extLst>
          </p:cNvPr>
          <p:cNvSpPr txBox="1"/>
          <p:nvPr/>
        </p:nvSpPr>
        <p:spPr>
          <a:xfrm>
            <a:off x="2111432" y="1507374"/>
            <a:ext cx="2784764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Set n=</a:t>
            </a:r>
            <a:r>
              <a:rPr lang="en-US" dirty="0" err="1">
                <a:latin typeface="Agency FB" panose="020B0503020202020204" pitchFamily="34" charset="0"/>
              </a:rPr>
              <a:t>users_guess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32A71B-9AAF-4B90-9AC4-673B91FDC3D1}"/>
              </a:ext>
            </a:extLst>
          </p:cNvPr>
          <p:cNvSpPr txBox="1"/>
          <p:nvPr/>
        </p:nvSpPr>
        <p:spPr>
          <a:xfrm>
            <a:off x="2111432" y="2374669"/>
            <a:ext cx="278476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n equals secret number?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CB0C72-66CB-420F-BFF3-B91865DC25D8}"/>
              </a:ext>
            </a:extLst>
          </p:cNvPr>
          <p:cNvSpPr txBox="1"/>
          <p:nvPr/>
        </p:nvSpPr>
        <p:spPr>
          <a:xfrm>
            <a:off x="5989319" y="2374669"/>
            <a:ext cx="2784764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Print “done”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5EFD46-76C1-4F34-BCC6-3D64DCCB78B5}"/>
              </a:ext>
            </a:extLst>
          </p:cNvPr>
          <p:cNvSpPr txBox="1"/>
          <p:nvPr/>
        </p:nvSpPr>
        <p:spPr>
          <a:xfrm>
            <a:off x="2111432" y="3300953"/>
            <a:ext cx="278476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n &gt; secret number?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DC709-3978-4D44-86BD-F7730821B079}"/>
              </a:ext>
            </a:extLst>
          </p:cNvPr>
          <p:cNvSpPr txBox="1"/>
          <p:nvPr/>
        </p:nvSpPr>
        <p:spPr>
          <a:xfrm>
            <a:off x="5989319" y="3300953"/>
            <a:ext cx="2784764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Print(“too high”)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539E57-F19E-4602-B4E8-490CE9833BE6}"/>
              </a:ext>
            </a:extLst>
          </p:cNvPr>
          <p:cNvSpPr txBox="1"/>
          <p:nvPr/>
        </p:nvSpPr>
        <p:spPr>
          <a:xfrm>
            <a:off x="2111432" y="4301251"/>
            <a:ext cx="2784764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Print “too low”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C7F867-A987-4502-B331-239A51374C58}"/>
              </a:ext>
            </a:extLst>
          </p:cNvPr>
          <p:cNvCxnSpPr/>
          <p:nvPr/>
        </p:nvCxnSpPr>
        <p:spPr>
          <a:xfrm>
            <a:off x="3341716" y="1052945"/>
            <a:ext cx="0" cy="41286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A596147-93DD-4AD1-A8CF-975355010846}"/>
              </a:ext>
            </a:extLst>
          </p:cNvPr>
          <p:cNvCxnSpPr/>
          <p:nvPr/>
        </p:nvCxnSpPr>
        <p:spPr>
          <a:xfrm>
            <a:off x="3341716" y="1961803"/>
            <a:ext cx="0" cy="41286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1C5D54-9D20-4CC6-97D2-780F5CEF2757}"/>
              </a:ext>
            </a:extLst>
          </p:cNvPr>
          <p:cNvCxnSpPr/>
          <p:nvPr/>
        </p:nvCxnSpPr>
        <p:spPr>
          <a:xfrm>
            <a:off x="3341716" y="2804159"/>
            <a:ext cx="0" cy="41286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94C04E9-650E-470C-A670-0741286CD979}"/>
              </a:ext>
            </a:extLst>
          </p:cNvPr>
          <p:cNvSpPr txBox="1"/>
          <p:nvPr/>
        </p:nvSpPr>
        <p:spPr>
          <a:xfrm>
            <a:off x="5110250" y="2168236"/>
            <a:ext cx="739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True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E3E1EC-389F-451B-9564-1616AF301CD4}"/>
              </a:ext>
            </a:extLst>
          </p:cNvPr>
          <p:cNvCxnSpPr>
            <a:cxnSpLocks/>
          </p:cNvCxnSpPr>
          <p:nvPr/>
        </p:nvCxnSpPr>
        <p:spPr>
          <a:xfrm>
            <a:off x="5181599" y="2577747"/>
            <a:ext cx="52924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4FC61EF-0F67-4D73-91DD-E955681CD4DC}"/>
              </a:ext>
            </a:extLst>
          </p:cNvPr>
          <p:cNvCxnSpPr>
            <a:cxnSpLocks/>
          </p:cNvCxnSpPr>
          <p:nvPr/>
        </p:nvCxnSpPr>
        <p:spPr>
          <a:xfrm>
            <a:off x="5181599" y="3429000"/>
            <a:ext cx="52924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A35AC0A-7F86-4E56-A161-31093D5A427A}"/>
              </a:ext>
            </a:extLst>
          </p:cNvPr>
          <p:cNvSpPr txBox="1"/>
          <p:nvPr/>
        </p:nvSpPr>
        <p:spPr>
          <a:xfrm>
            <a:off x="5110250" y="3010592"/>
            <a:ext cx="739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True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9863230-F1B2-40DF-9AA4-5D57DE2A88A0}"/>
              </a:ext>
            </a:extLst>
          </p:cNvPr>
          <p:cNvCxnSpPr/>
          <p:nvPr/>
        </p:nvCxnSpPr>
        <p:spPr>
          <a:xfrm>
            <a:off x="3341716" y="3829395"/>
            <a:ext cx="0" cy="41286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FD7CFE6-D94E-465A-A240-5BEBC02D9647}"/>
              </a:ext>
            </a:extLst>
          </p:cNvPr>
          <p:cNvSpPr txBox="1"/>
          <p:nvPr/>
        </p:nvSpPr>
        <p:spPr>
          <a:xfrm>
            <a:off x="2601887" y="2765550"/>
            <a:ext cx="739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False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EC22F5-2BA0-4750-A3B3-C0FE817A9412}"/>
              </a:ext>
            </a:extLst>
          </p:cNvPr>
          <p:cNvSpPr txBox="1"/>
          <p:nvPr/>
        </p:nvSpPr>
        <p:spPr>
          <a:xfrm>
            <a:off x="2601887" y="3731244"/>
            <a:ext cx="739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2944988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8BD7EB-60F7-4220-B051-7BDEB4F18B33}"/>
              </a:ext>
            </a:extLst>
          </p:cNvPr>
          <p:cNvSpPr txBox="1"/>
          <p:nvPr/>
        </p:nvSpPr>
        <p:spPr>
          <a:xfrm>
            <a:off x="2111432" y="640080"/>
            <a:ext cx="2784764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Set secret number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5CD258-D6FC-4081-B289-B8CF2B9F1E25}"/>
              </a:ext>
            </a:extLst>
          </p:cNvPr>
          <p:cNvSpPr txBox="1"/>
          <p:nvPr/>
        </p:nvSpPr>
        <p:spPr>
          <a:xfrm>
            <a:off x="2111432" y="1507374"/>
            <a:ext cx="2784764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Set </a:t>
            </a:r>
            <a:r>
              <a:rPr lang="en-US" dirty="0" err="1">
                <a:latin typeface="Agency FB" panose="020B0503020202020204" pitchFamily="34" charset="0"/>
              </a:rPr>
              <a:t>users_guess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36EB8F-E7C3-4461-A1CA-47BF26134353}"/>
              </a:ext>
            </a:extLst>
          </p:cNvPr>
          <p:cNvSpPr txBox="1"/>
          <p:nvPr/>
        </p:nvSpPr>
        <p:spPr>
          <a:xfrm>
            <a:off x="2111432" y="2374669"/>
            <a:ext cx="278476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n equals secret number?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76290F-B5FF-4EFF-8EAA-3E46FDDDFF13}"/>
              </a:ext>
            </a:extLst>
          </p:cNvPr>
          <p:cNvSpPr txBox="1"/>
          <p:nvPr/>
        </p:nvSpPr>
        <p:spPr>
          <a:xfrm>
            <a:off x="5989319" y="2374669"/>
            <a:ext cx="2784764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Print “done”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45098F-64FE-4405-A547-55D4BB2A458F}"/>
              </a:ext>
            </a:extLst>
          </p:cNvPr>
          <p:cNvSpPr txBox="1"/>
          <p:nvPr/>
        </p:nvSpPr>
        <p:spPr>
          <a:xfrm>
            <a:off x="2111432" y="3300953"/>
            <a:ext cx="278476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n &gt; secret number?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8422ED-E6C5-472B-8B7B-B04A619AB3C4}"/>
              </a:ext>
            </a:extLst>
          </p:cNvPr>
          <p:cNvSpPr txBox="1"/>
          <p:nvPr/>
        </p:nvSpPr>
        <p:spPr>
          <a:xfrm>
            <a:off x="5989319" y="3300953"/>
            <a:ext cx="2784764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Print(“too high”)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13607E-35B3-42B3-B58E-A0AB71C5ABC0}"/>
              </a:ext>
            </a:extLst>
          </p:cNvPr>
          <p:cNvSpPr txBox="1"/>
          <p:nvPr/>
        </p:nvSpPr>
        <p:spPr>
          <a:xfrm>
            <a:off x="2111432" y="4301251"/>
            <a:ext cx="2784764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Print “too low”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CEDA03-84A8-40D2-A6A6-A6D87FC29467}"/>
              </a:ext>
            </a:extLst>
          </p:cNvPr>
          <p:cNvCxnSpPr/>
          <p:nvPr/>
        </p:nvCxnSpPr>
        <p:spPr>
          <a:xfrm>
            <a:off x="3341716" y="1052945"/>
            <a:ext cx="0" cy="41286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B9201C-7060-4B3F-926E-DF214C09923D}"/>
              </a:ext>
            </a:extLst>
          </p:cNvPr>
          <p:cNvCxnSpPr/>
          <p:nvPr/>
        </p:nvCxnSpPr>
        <p:spPr>
          <a:xfrm>
            <a:off x="3341716" y="1961803"/>
            <a:ext cx="0" cy="41286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617954-96ED-4155-8CA6-2F7C410BD1D0}"/>
              </a:ext>
            </a:extLst>
          </p:cNvPr>
          <p:cNvCxnSpPr/>
          <p:nvPr/>
        </p:nvCxnSpPr>
        <p:spPr>
          <a:xfrm>
            <a:off x="3341716" y="2804159"/>
            <a:ext cx="0" cy="41286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619AD53-6F96-4A2A-9A58-48BE39C3FC90}"/>
              </a:ext>
            </a:extLst>
          </p:cNvPr>
          <p:cNvSpPr txBox="1"/>
          <p:nvPr/>
        </p:nvSpPr>
        <p:spPr>
          <a:xfrm>
            <a:off x="5110250" y="2168236"/>
            <a:ext cx="739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True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817843-741D-40C0-A8B2-B8299FF5721A}"/>
              </a:ext>
            </a:extLst>
          </p:cNvPr>
          <p:cNvCxnSpPr>
            <a:cxnSpLocks/>
          </p:cNvCxnSpPr>
          <p:nvPr/>
        </p:nvCxnSpPr>
        <p:spPr>
          <a:xfrm>
            <a:off x="5181599" y="2577747"/>
            <a:ext cx="52924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6715F13-22EA-4DE2-9FD1-9CD3FD7679D8}"/>
              </a:ext>
            </a:extLst>
          </p:cNvPr>
          <p:cNvCxnSpPr>
            <a:cxnSpLocks/>
          </p:cNvCxnSpPr>
          <p:nvPr/>
        </p:nvCxnSpPr>
        <p:spPr>
          <a:xfrm>
            <a:off x="5181599" y="3429000"/>
            <a:ext cx="52924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A207B33-AED3-499E-9736-7D7721F5CABD}"/>
              </a:ext>
            </a:extLst>
          </p:cNvPr>
          <p:cNvSpPr txBox="1"/>
          <p:nvPr/>
        </p:nvSpPr>
        <p:spPr>
          <a:xfrm>
            <a:off x="5110250" y="3010592"/>
            <a:ext cx="739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True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516BFF5-490F-4F31-9D10-63C953B301C9}"/>
              </a:ext>
            </a:extLst>
          </p:cNvPr>
          <p:cNvCxnSpPr/>
          <p:nvPr/>
        </p:nvCxnSpPr>
        <p:spPr>
          <a:xfrm>
            <a:off x="3341716" y="3829395"/>
            <a:ext cx="0" cy="41286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48A9B72-5016-4768-B1E5-9245437108A6}"/>
              </a:ext>
            </a:extLst>
          </p:cNvPr>
          <p:cNvSpPr txBox="1"/>
          <p:nvPr/>
        </p:nvSpPr>
        <p:spPr>
          <a:xfrm>
            <a:off x="2601887" y="2765550"/>
            <a:ext cx="739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False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6D01FC-D024-4E2A-AE7A-E68FFC32C687}"/>
              </a:ext>
            </a:extLst>
          </p:cNvPr>
          <p:cNvSpPr txBox="1"/>
          <p:nvPr/>
        </p:nvSpPr>
        <p:spPr>
          <a:xfrm>
            <a:off x="2601887" y="3731244"/>
            <a:ext cx="739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False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096A027-3293-42BC-8B7B-C3007629DA7B}"/>
              </a:ext>
            </a:extLst>
          </p:cNvPr>
          <p:cNvCxnSpPr>
            <a:cxnSpLocks/>
          </p:cNvCxnSpPr>
          <p:nvPr/>
        </p:nvCxnSpPr>
        <p:spPr>
          <a:xfrm>
            <a:off x="9024850" y="2577747"/>
            <a:ext cx="52924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FCE58D8-9C68-4A31-8992-49801CC7AB04}"/>
              </a:ext>
            </a:extLst>
          </p:cNvPr>
          <p:cNvSpPr txBox="1"/>
          <p:nvPr/>
        </p:nvSpPr>
        <p:spPr>
          <a:xfrm>
            <a:off x="9742521" y="2390091"/>
            <a:ext cx="652554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Stop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54AD7CB-FD71-4E53-965B-1341CC56A71F}"/>
              </a:ext>
            </a:extLst>
          </p:cNvPr>
          <p:cNvCxnSpPr/>
          <p:nvPr/>
        </p:nvCxnSpPr>
        <p:spPr>
          <a:xfrm>
            <a:off x="7398327" y="3731244"/>
            <a:ext cx="0" cy="15224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DD88572-745B-4787-9A33-4AA924943DEF}"/>
              </a:ext>
            </a:extLst>
          </p:cNvPr>
          <p:cNvCxnSpPr>
            <a:cxnSpLocks/>
          </p:cNvCxnSpPr>
          <p:nvPr/>
        </p:nvCxnSpPr>
        <p:spPr>
          <a:xfrm flipH="1">
            <a:off x="4896196" y="5228706"/>
            <a:ext cx="250213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31FD506-1F3A-4241-9585-1598D9139F6F}"/>
              </a:ext>
            </a:extLst>
          </p:cNvPr>
          <p:cNvSpPr txBox="1"/>
          <p:nvPr/>
        </p:nvSpPr>
        <p:spPr>
          <a:xfrm>
            <a:off x="2111432" y="5068978"/>
            <a:ext cx="2784764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Set n=users guess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B89CF03-ACBA-422D-AB01-FFB4B28FD64F}"/>
              </a:ext>
            </a:extLst>
          </p:cNvPr>
          <p:cNvCxnSpPr>
            <a:cxnSpLocks/>
          </p:cNvCxnSpPr>
          <p:nvPr/>
        </p:nvCxnSpPr>
        <p:spPr>
          <a:xfrm>
            <a:off x="1260762" y="2570017"/>
            <a:ext cx="52924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84FEF89-0629-4D78-A5E1-57F37DD97B65}"/>
              </a:ext>
            </a:extLst>
          </p:cNvPr>
          <p:cNvCxnSpPr>
            <a:cxnSpLocks/>
          </p:cNvCxnSpPr>
          <p:nvPr/>
        </p:nvCxnSpPr>
        <p:spPr>
          <a:xfrm>
            <a:off x="1260762" y="2537568"/>
            <a:ext cx="0" cy="283245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25C0D30-6155-426F-BD79-BDD2B32B118E}"/>
              </a:ext>
            </a:extLst>
          </p:cNvPr>
          <p:cNvCxnSpPr>
            <a:cxnSpLocks/>
          </p:cNvCxnSpPr>
          <p:nvPr/>
        </p:nvCxnSpPr>
        <p:spPr>
          <a:xfrm flipH="1">
            <a:off x="1223351" y="5370022"/>
            <a:ext cx="49045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367C624-AF4D-4ABE-B961-3EC67ECD2167}"/>
              </a:ext>
            </a:extLst>
          </p:cNvPr>
          <p:cNvCxnSpPr/>
          <p:nvPr/>
        </p:nvCxnSpPr>
        <p:spPr>
          <a:xfrm>
            <a:off x="3302923" y="4670583"/>
            <a:ext cx="0" cy="41286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1887B76-BD58-43DF-8E56-4A918B2DB2ED}"/>
              </a:ext>
            </a:extLst>
          </p:cNvPr>
          <p:cNvSpPr txBox="1"/>
          <p:nvPr/>
        </p:nvSpPr>
        <p:spPr>
          <a:xfrm>
            <a:off x="2608119" y="4663348"/>
            <a:ext cx="739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1672250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5A437-120D-425C-9ABA-851FF206C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  <a:latin typeface="Agency FB" panose="020B0503020202020204" pitchFamily="34" charset="0"/>
              </a:rPr>
              <a:t>Big ideas for 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6E109-2F9F-4A33-8EE9-84346E1AC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3746" y="1232601"/>
            <a:ext cx="9385200" cy="3881600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  <a:latin typeface="Agency FB" panose="020B0503020202020204" pitchFamily="34" charset="0"/>
              </a:rPr>
              <a:t>Big idea: random !</a:t>
            </a:r>
          </a:p>
          <a:p>
            <a:r>
              <a:rPr lang="en-US" dirty="0">
                <a:solidFill>
                  <a:srgbClr val="CC0000"/>
                </a:solidFill>
                <a:latin typeface="Agency FB" panose="020B0503020202020204" pitchFamily="34" charset="0"/>
              </a:rPr>
              <a:t>Big idea: python list function: append and sum.</a:t>
            </a:r>
          </a:p>
          <a:p>
            <a:r>
              <a:rPr lang="en-US" dirty="0">
                <a:solidFill>
                  <a:srgbClr val="00B050"/>
                </a:solidFill>
                <a:latin typeface="Agency FB" panose="020B0503020202020204" pitchFamily="34" charset="0"/>
              </a:rPr>
              <a:t>Big idea: return vs print</a:t>
            </a:r>
          </a:p>
          <a:p>
            <a:endParaRPr lang="en-US" dirty="0">
              <a:solidFill>
                <a:srgbClr val="00B050"/>
              </a:solidFill>
              <a:latin typeface="Agency FB" panose="020B0503020202020204" pitchFamily="34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Agency FB" panose="020B0503020202020204" pitchFamily="34" charset="0"/>
              </a:rPr>
              <a:t>1 dice</a:t>
            </a:r>
            <a:r>
              <a:rPr lang="en-US" dirty="0">
                <a:solidFill>
                  <a:srgbClr val="00B050"/>
                </a:solidFill>
                <a:latin typeface="Agency FB" panose="020B0503020202020204" pitchFamily="34" charset="0"/>
                <a:sym typeface="Wingdings" panose="05000000000000000000" pitchFamily="2" charset="2"/>
              </a:rPr>
              <a:t> roll it once generate a random number</a:t>
            </a:r>
          </a:p>
          <a:p>
            <a:r>
              <a:rPr lang="en-US" dirty="0">
                <a:solidFill>
                  <a:srgbClr val="00B050"/>
                </a:solidFill>
                <a:latin typeface="Agency FB" panose="020B0503020202020204" pitchFamily="34" charset="0"/>
                <a:sym typeface="Wingdings" panose="05000000000000000000" pitchFamily="2" charset="2"/>
              </a:rPr>
              <a:t>Me : 3 dice roll it once. 3 random number [3,6,4]</a:t>
            </a:r>
          </a:p>
          <a:p>
            <a:r>
              <a:rPr lang="en-US" dirty="0">
                <a:solidFill>
                  <a:srgbClr val="00B050"/>
                </a:solidFill>
                <a:latin typeface="Agency FB" panose="020B0503020202020204" pitchFamily="34" charset="0"/>
                <a:sym typeface="Wingdings" panose="05000000000000000000" pitchFamily="2" charset="2"/>
              </a:rPr>
              <a:t>Computer: 3 dice roll it once  3 random number [1,1,2]</a:t>
            </a:r>
          </a:p>
          <a:p>
            <a:endParaRPr lang="en-US" dirty="0">
              <a:solidFill>
                <a:srgbClr val="00B050"/>
              </a:solidFill>
              <a:latin typeface="Agency FB" panose="020B0503020202020204" pitchFamily="34" charset="0"/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rgbClr val="00B050"/>
                </a:solidFill>
                <a:latin typeface="Agency FB" panose="020B0503020202020204" pitchFamily="34" charset="0"/>
                <a:sym typeface="Wingdings" panose="05000000000000000000" pitchFamily="2" charset="2"/>
              </a:rPr>
              <a:t>Me: 3+6+4=13</a:t>
            </a:r>
          </a:p>
          <a:p>
            <a:r>
              <a:rPr lang="en-US" dirty="0">
                <a:solidFill>
                  <a:srgbClr val="00B050"/>
                </a:solidFill>
                <a:latin typeface="Agency FB" panose="020B0503020202020204" pitchFamily="34" charset="0"/>
                <a:sym typeface="Wingdings" panose="05000000000000000000" pitchFamily="2" charset="2"/>
              </a:rPr>
              <a:t>Computer: 1+1+2=4 </a:t>
            </a:r>
          </a:p>
          <a:p>
            <a:r>
              <a:rPr lang="en-US" dirty="0">
                <a:solidFill>
                  <a:srgbClr val="00B050"/>
                </a:solidFill>
                <a:latin typeface="Agency FB" panose="020B0503020202020204" pitchFamily="34" charset="0"/>
                <a:sym typeface="Wingdings" panose="05000000000000000000" pitchFamily="2" charset="2"/>
              </a:rPr>
              <a:t>My number&gt; Computer’s  You win!</a:t>
            </a:r>
          </a:p>
          <a:p>
            <a:r>
              <a:rPr lang="en-US" dirty="0">
                <a:solidFill>
                  <a:srgbClr val="00B050"/>
                </a:solidFill>
                <a:latin typeface="Agency FB" panose="020B0503020202020204" pitchFamily="34" charset="0"/>
                <a:sym typeface="Wingdings" panose="05000000000000000000" pitchFamily="2" charset="2"/>
              </a:rPr>
              <a:t>Computer’s == my number  equal number. </a:t>
            </a:r>
          </a:p>
          <a:p>
            <a:r>
              <a:rPr lang="en-US" dirty="0">
                <a:solidFill>
                  <a:srgbClr val="00B050"/>
                </a:solidFill>
                <a:latin typeface="Agency FB" panose="020B0503020202020204" pitchFamily="34" charset="0"/>
                <a:sym typeface="Wingdings" panose="05000000000000000000" pitchFamily="2" charset="2"/>
              </a:rPr>
              <a:t>Computer&gt; my  Computer win.</a:t>
            </a:r>
          </a:p>
          <a:p>
            <a:endParaRPr lang="en-US" dirty="0">
              <a:solidFill>
                <a:srgbClr val="00B050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7347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FF1EB-7B08-404B-B3E9-8399B1A21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092FEC-1D7D-4E5B-AA0A-440B86DB6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800" y="457201"/>
            <a:ext cx="10401114" cy="556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895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E18F6-16BE-40A9-8C13-99EC7A471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3199B-B726-45F9-9C2E-C33431806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Why Python?</a:t>
            </a:r>
          </a:p>
          <a:p>
            <a:r>
              <a:rPr lang="en-US" dirty="0">
                <a:latin typeface="Agency FB" panose="020B0503020202020204" pitchFamily="34" charset="0"/>
              </a:rPr>
              <a:t>If you are a aliens visit earth .. What language what do you want to pick? What is your consideration?</a:t>
            </a:r>
          </a:p>
          <a:p>
            <a:pPr marL="0" indent="0">
              <a:buNone/>
            </a:pPr>
            <a:endParaRPr lang="en-US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604223-C434-48EF-836B-032179F731BC}"/>
              </a:ext>
            </a:extLst>
          </p:cNvPr>
          <p:cNvSpPr/>
          <p:nvPr/>
        </p:nvSpPr>
        <p:spPr>
          <a:xfrm>
            <a:off x="1127760" y="3170502"/>
            <a:ext cx="4447308" cy="28103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C7BF65-8B5B-46E8-98D2-CE01B5A33C45}"/>
              </a:ext>
            </a:extLst>
          </p:cNvPr>
          <p:cNvSpPr/>
          <p:nvPr/>
        </p:nvSpPr>
        <p:spPr>
          <a:xfrm>
            <a:off x="6187440" y="3155726"/>
            <a:ext cx="5512724" cy="28103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885228-02C1-453C-A4C3-EFFFD8F773DD}"/>
              </a:ext>
            </a:extLst>
          </p:cNvPr>
          <p:cNvSpPr txBox="1"/>
          <p:nvPr/>
        </p:nvSpPr>
        <p:spPr>
          <a:xfrm>
            <a:off x="1246352" y="3183129"/>
            <a:ext cx="37989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English is Easy to learn and use</a:t>
            </a:r>
          </a:p>
          <a:p>
            <a:endParaRPr lang="en-US" dirty="0">
              <a:latin typeface="Agency FB" panose="020B0503020202020204" pitchFamily="34" charset="0"/>
            </a:endParaRPr>
          </a:p>
          <a:p>
            <a:r>
              <a:rPr lang="en-US" dirty="0">
                <a:latin typeface="Agency FB" panose="020B0503020202020204" pitchFamily="34" charset="0"/>
              </a:rPr>
              <a:t>English is universal…</a:t>
            </a:r>
          </a:p>
          <a:p>
            <a:endParaRPr lang="en-US" dirty="0">
              <a:latin typeface="Agency FB" panose="020B0503020202020204" pitchFamily="34" charset="0"/>
            </a:endParaRPr>
          </a:p>
          <a:p>
            <a:r>
              <a:rPr lang="en-US" dirty="0">
                <a:latin typeface="Agency FB" panose="020B0503020202020204" pitchFamily="34" charset="0"/>
              </a:rPr>
              <a:t>A lot of good book</a:t>
            </a:r>
            <a:r>
              <a:rPr lang="en-US" altLang="zh-CN" dirty="0">
                <a:latin typeface="Agency FB" panose="020B0503020202020204" pitchFamily="34" charset="0"/>
              </a:rPr>
              <a:t>s</a:t>
            </a:r>
            <a:r>
              <a:rPr lang="en-US" dirty="0">
                <a:latin typeface="Agency FB" panose="020B0503020202020204" pitchFamily="34" charset="0"/>
              </a:rPr>
              <a:t> are translated to English and most of top-level research paper is written by English</a:t>
            </a:r>
          </a:p>
          <a:p>
            <a:endParaRPr lang="en-US" dirty="0">
              <a:latin typeface="Agency FB" panose="020B0503020202020204" pitchFamily="34" charset="0"/>
            </a:endParaRPr>
          </a:p>
          <a:p>
            <a:r>
              <a:rPr lang="en-US" dirty="0">
                <a:latin typeface="Agency FB" panose="020B0503020202020204" pitchFamily="34" charset="0"/>
              </a:rPr>
              <a:t>English has grammar..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A8E166-C0DC-4990-A284-9E7FE5FFD4BA}"/>
              </a:ext>
            </a:extLst>
          </p:cNvPr>
          <p:cNvSpPr txBox="1"/>
          <p:nvPr/>
        </p:nvSpPr>
        <p:spPr>
          <a:xfrm>
            <a:off x="6187439" y="3155726"/>
            <a:ext cx="54060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Python is easy to learn and use.</a:t>
            </a:r>
          </a:p>
          <a:p>
            <a:endParaRPr lang="en-US" dirty="0">
              <a:latin typeface="Agency FB" panose="020B0503020202020204" pitchFamily="34" charset="0"/>
            </a:endParaRPr>
          </a:p>
          <a:p>
            <a:r>
              <a:rPr lang="en-US" dirty="0">
                <a:latin typeface="Agency FB" panose="020B0503020202020204" pitchFamily="34" charset="0"/>
              </a:rPr>
              <a:t>Python can run in different operation system.</a:t>
            </a:r>
          </a:p>
          <a:p>
            <a:endParaRPr lang="en-US" dirty="0">
              <a:latin typeface="Agency FB" panose="020B0503020202020204" pitchFamily="34" charset="0"/>
            </a:endParaRPr>
          </a:p>
          <a:p>
            <a:r>
              <a:rPr lang="en-US" dirty="0">
                <a:latin typeface="Agency FB" panose="020B0503020202020204" pitchFamily="34" charset="0"/>
              </a:rPr>
              <a:t>Python is open source, people from different community are contributing. Python is leveraging on C library.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Agency FB" panose="020B0503020202020204" pitchFamily="34" charset="0"/>
              </a:rPr>
              <a:t>Python has its syntax</a:t>
            </a: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C528A397-9092-4E94-8536-64B0C5619376}"/>
              </a:ext>
            </a:extLst>
          </p:cNvPr>
          <p:cNvSpPr/>
          <p:nvPr/>
        </p:nvSpPr>
        <p:spPr>
          <a:xfrm>
            <a:off x="5303520" y="4422371"/>
            <a:ext cx="1047404" cy="81464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0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390FD-71CA-4786-8019-32371F62C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Algorithm and 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4E364-13A3-4246-9D4F-46088C4D5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The sets of steps to do any task in computer is called </a:t>
            </a:r>
            <a:r>
              <a:rPr lang="en-US" dirty="0">
                <a:solidFill>
                  <a:srgbClr val="FF0000"/>
                </a:solidFill>
                <a:latin typeface="Agency FB" panose="020B0503020202020204" pitchFamily="34" charset="0"/>
              </a:rPr>
              <a:t>Algorithm</a:t>
            </a:r>
          </a:p>
          <a:p>
            <a:r>
              <a:rPr lang="en-US" dirty="0">
                <a:solidFill>
                  <a:srgbClr val="FF0000"/>
                </a:solidFill>
                <a:latin typeface="Agency FB" panose="020B0503020202020204" pitchFamily="34" charset="0"/>
              </a:rPr>
              <a:t>Pseudocode </a:t>
            </a:r>
            <a:r>
              <a:rPr lang="en-US" dirty="0">
                <a:latin typeface="Agency FB" panose="020B0503020202020204" pitchFamily="34" charset="0"/>
              </a:rPr>
              <a:t>is an algorithm written in an informal, simple nature language. </a:t>
            </a:r>
          </a:p>
          <a:p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F2604-488F-41AF-AD37-25292954F54C}"/>
              </a:ext>
            </a:extLst>
          </p:cNvPr>
          <p:cNvSpPr txBox="1"/>
          <p:nvPr/>
        </p:nvSpPr>
        <p:spPr>
          <a:xfrm>
            <a:off x="1006600" y="2978118"/>
            <a:ext cx="4187192" cy="147732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Calculate cost for my dinner at a restaurant </a:t>
            </a:r>
          </a:p>
          <a:p>
            <a:pPr marL="342900" indent="-342900">
              <a:buAutoNum type="arabicPeriod"/>
            </a:pPr>
            <a:r>
              <a:rPr lang="en-US" dirty="0">
                <a:latin typeface="Agency FB" panose="020B0503020202020204" pitchFamily="34" charset="0"/>
              </a:rPr>
              <a:t>Input my dinner cost.</a:t>
            </a:r>
          </a:p>
          <a:p>
            <a:pPr marL="342900" indent="-342900">
              <a:buAutoNum type="arabicPeriod"/>
            </a:pPr>
            <a:r>
              <a:rPr lang="en-US" dirty="0">
                <a:latin typeface="Agency FB" panose="020B0503020202020204" pitchFamily="34" charset="0"/>
              </a:rPr>
              <a:t>Look up my state tax. Tax=dinner cost *8.25%</a:t>
            </a:r>
          </a:p>
          <a:p>
            <a:pPr marL="342900" indent="-342900">
              <a:buAutoNum type="arabicPeriod" startAt="2"/>
            </a:pPr>
            <a:r>
              <a:rPr lang="en-US" dirty="0">
                <a:latin typeface="Agency FB" panose="020B0503020202020204" pitchFamily="34" charset="0"/>
              </a:rPr>
              <a:t>Tip=dinner cost *15%</a:t>
            </a:r>
          </a:p>
          <a:p>
            <a:pPr marL="342900" indent="-342900">
              <a:buAutoNum type="arabicPeriod" startAt="2"/>
            </a:pPr>
            <a:r>
              <a:rPr lang="en-US" dirty="0">
                <a:latin typeface="Agency FB" panose="020B0503020202020204" pitchFamily="34" charset="0"/>
              </a:rPr>
              <a:t>Have total amount print on the screen.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720ED4-46EB-488D-84AE-01BEC1252D11}"/>
              </a:ext>
            </a:extLst>
          </p:cNvPr>
          <p:cNvSpPr txBox="1"/>
          <p:nvPr/>
        </p:nvSpPr>
        <p:spPr>
          <a:xfrm>
            <a:off x="5941312" y="2978118"/>
            <a:ext cx="4187192" cy="175432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Set up table for thanksgiving</a:t>
            </a:r>
          </a:p>
          <a:p>
            <a:r>
              <a:rPr lang="en-US" dirty="0">
                <a:latin typeface="Agency FB" panose="020B0503020202020204" pitchFamily="34" charset="0"/>
              </a:rPr>
              <a:t>Repeat 4 times following</a:t>
            </a:r>
          </a:p>
          <a:p>
            <a:r>
              <a:rPr lang="en-US" dirty="0">
                <a:latin typeface="Agency FB" panose="020B0503020202020204" pitchFamily="34" charset="0"/>
              </a:rPr>
              <a:t>	go to next empty place on table</a:t>
            </a:r>
          </a:p>
          <a:p>
            <a:r>
              <a:rPr lang="en-US" dirty="0">
                <a:latin typeface="Agency FB" panose="020B0503020202020204" pitchFamily="34" charset="0"/>
              </a:rPr>
              <a:t>	put a bowl at this place</a:t>
            </a:r>
          </a:p>
          <a:p>
            <a:r>
              <a:rPr lang="en-US" dirty="0">
                <a:latin typeface="Agency FB" panose="020B0503020202020204" pitchFamily="34" charset="0"/>
              </a:rPr>
              <a:t>	place a napkin to the left of the bowl</a:t>
            </a:r>
          </a:p>
          <a:p>
            <a:r>
              <a:rPr lang="en-US" dirty="0">
                <a:latin typeface="Agency FB" panose="020B0503020202020204" pitchFamily="34" charset="0"/>
              </a:rPr>
              <a:t>	place a spoon to the right of the bowl</a:t>
            </a:r>
          </a:p>
        </p:txBody>
      </p:sp>
    </p:spTree>
    <p:extLst>
      <p:ext uri="{BB962C8B-B14F-4D97-AF65-F5344CB8AC3E}">
        <p14:creationId xmlns:p14="http://schemas.microsoft.com/office/powerpoint/2010/main" val="2572638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B044C-3A2A-4653-9EE7-C860B3D31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D</a:t>
            </a:r>
            <a:r>
              <a:rPr lang="en-US" altLang="zh-CN" dirty="0">
                <a:latin typeface="Agency FB" panose="020B0503020202020204" pitchFamily="34" charset="0"/>
              </a:rPr>
              <a:t>emo Time: chatbot~</a:t>
            </a:r>
            <a:endParaRPr lang="en-US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065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A9510-3BD8-4174-A029-A172C7D2C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Getting Data from User/ Output it on the screen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2AF4E9-3496-4CA1-BA90-4291361EA57E}"/>
              </a:ext>
            </a:extLst>
          </p:cNvPr>
          <p:cNvSpPr txBox="1"/>
          <p:nvPr/>
        </p:nvSpPr>
        <p:spPr>
          <a:xfrm>
            <a:off x="48080" y="3485848"/>
            <a:ext cx="3682538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Input</a:t>
            </a:r>
          </a:p>
          <a:p>
            <a:r>
              <a:rPr lang="en-US" dirty="0">
                <a:latin typeface="Agency FB" panose="020B0503020202020204" pitchFamily="34" charset="0"/>
              </a:rPr>
              <a:t>Name=input(‘what is your name’)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D1384D-3221-4100-9FD9-C474BE5E3713}"/>
              </a:ext>
            </a:extLst>
          </p:cNvPr>
          <p:cNvSpPr/>
          <p:nvPr/>
        </p:nvSpPr>
        <p:spPr>
          <a:xfrm>
            <a:off x="4729876" y="2622912"/>
            <a:ext cx="2784762" cy="2510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531D0C-77CE-46DB-B4DE-55377021D3A1}"/>
              </a:ext>
            </a:extLst>
          </p:cNvPr>
          <p:cNvSpPr txBox="1"/>
          <p:nvPr/>
        </p:nvSpPr>
        <p:spPr>
          <a:xfrm>
            <a:off x="5412973" y="3533786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Functions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7293C5-1191-4271-A41E-7602A73375B9}"/>
              </a:ext>
            </a:extLst>
          </p:cNvPr>
          <p:cNvSpPr txBox="1"/>
          <p:nvPr/>
        </p:nvSpPr>
        <p:spPr>
          <a:xfrm>
            <a:off x="9097172" y="3208849"/>
            <a:ext cx="2784761" cy="64633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Output</a:t>
            </a:r>
          </a:p>
          <a:p>
            <a:r>
              <a:rPr lang="en-US" dirty="0">
                <a:latin typeface="Agency FB" panose="020B0503020202020204" pitchFamily="34" charset="0"/>
              </a:rPr>
              <a:t>Output on the screen::Print 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F4300C2-BF77-468B-898B-724D1B3200DA}"/>
              </a:ext>
            </a:extLst>
          </p:cNvPr>
          <p:cNvSpPr/>
          <p:nvPr/>
        </p:nvSpPr>
        <p:spPr>
          <a:xfrm>
            <a:off x="4098322" y="3479829"/>
            <a:ext cx="365760" cy="64633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A9C2B01-BF0C-4B5F-AD04-322007FB1D34}"/>
              </a:ext>
            </a:extLst>
          </p:cNvPr>
          <p:cNvSpPr/>
          <p:nvPr/>
        </p:nvSpPr>
        <p:spPr>
          <a:xfrm>
            <a:off x="8081495" y="3429000"/>
            <a:ext cx="365760" cy="64633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53D1E1-124E-47A6-9F5A-29C648550DD1}"/>
              </a:ext>
            </a:extLst>
          </p:cNvPr>
          <p:cNvSpPr txBox="1"/>
          <p:nvPr/>
        </p:nvSpPr>
        <p:spPr>
          <a:xfrm>
            <a:off x="0" y="4355868"/>
            <a:ext cx="980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Variable 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B0CB37-9670-48D2-A25B-68F587191713}"/>
              </a:ext>
            </a:extLst>
          </p:cNvPr>
          <p:cNvSpPr txBox="1"/>
          <p:nvPr/>
        </p:nvSpPr>
        <p:spPr>
          <a:xfrm>
            <a:off x="1555863" y="4355868"/>
            <a:ext cx="1578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Prompt gives to users</a:t>
            </a:r>
          </a:p>
        </p:txBody>
      </p:sp>
    </p:spTree>
    <p:extLst>
      <p:ext uri="{BB962C8B-B14F-4D97-AF65-F5344CB8AC3E}">
        <p14:creationId xmlns:p14="http://schemas.microsoft.com/office/powerpoint/2010/main" val="1335013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C4705-AE35-4EB4-B831-FC7520A5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Variable: How python store values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A6FFD9-32AF-4742-BC16-ACF7DEE139C8}"/>
              </a:ext>
            </a:extLst>
          </p:cNvPr>
          <p:cNvSpPr/>
          <p:nvPr/>
        </p:nvSpPr>
        <p:spPr>
          <a:xfrm>
            <a:off x="5911910" y="1456831"/>
            <a:ext cx="931025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C74B81-8330-4809-95C6-37380C4977BB}"/>
              </a:ext>
            </a:extLst>
          </p:cNvPr>
          <p:cNvSpPr/>
          <p:nvPr/>
        </p:nvSpPr>
        <p:spPr>
          <a:xfrm>
            <a:off x="5911910" y="1603285"/>
            <a:ext cx="931025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FED52E-E429-4E32-A73B-EAD0DE277255}"/>
              </a:ext>
            </a:extLst>
          </p:cNvPr>
          <p:cNvSpPr/>
          <p:nvPr/>
        </p:nvSpPr>
        <p:spPr>
          <a:xfrm>
            <a:off x="5911909" y="1754819"/>
            <a:ext cx="931025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32FA6-5856-428B-A702-F50CDDE01620}"/>
              </a:ext>
            </a:extLst>
          </p:cNvPr>
          <p:cNvSpPr/>
          <p:nvPr/>
        </p:nvSpPr>
        <p:spPr>
          <a:xfrm>
            <a:off x="5911909" y="1924912"/>
            <a:ext cx="931025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F8E090-1A77-4522-B73E-483D6400D089}"/>
              </a:ext>
            </a:extLst>
          </p:cNvPr>
          <p:cNvSpPr/>
          <p:nvPr/>
        </p:nvSpPr>
        <p:spPr>
          <a:xfrm>
            <a:off x="5911909" y="2077456"/>
            <a:ext cx="931025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2B8712-C28A-440C-B2F6-8FAB985C1DA8}"/>
              </a:ext>
            </a:extLst>
          </p:cNvPr>
          <p:cNvSpPr/>
          <p:nvPr/>
        </p:nvSpPr>
        <p:spPr>
          <a:xfrm>
            <a:off x="5911908" y="2233204"/>
            <a:ext cx="931025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F2DDF3-ED51-4BD3-8302-4580261D7CE9}"/>
              </a:ext>
            </a:extLst>
          </p:cNvPr>
          <p:cNvSpPr/>
          <p:nvPr/>
        </p:nvSpPr>
        <p:spPr>
          <a:xfrm>
            <a:off x="5911908" y="2399430"/>
            <a:ext cx="931025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672BFC-8F6B-4E11-9D27-A975C7E47923}"/>
              </a:ext>
            </a:extLst>
          </p:cNvPr>
          <p:cNvSpPr/>
          <p:nvPr/>
        </p:nvSpPr>
        <p:spPr>
          <a:xfrm>
            <a:off x="5911907" y="2563316"/>
            <a:ext cx="931025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776112-3B82-46A3-BF13-A3022F8FD1EC}"/>
              </a:ext>
            </a:extLst>
          </p:cNvPr>
          <p:cNvSpPr/>
          <p:nvPr/>
        </p:nvSpPr>
        <p:spPr>
          <a:xfrm>
            <a:off x="5911907" y="2741867"/>
            <a:ext cx="931025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9EFCCA-A3DD-43D9-BDF2-26B24139B060}"/>
              </a:ext>
            </a:extLst>
          </p:cNvPr>
          <p:cNvSpPr/>
          <p:nvPr/>
        </p:nvSpPr>
        <p:spPr>
          <a:xfrm>
            <a:off x="5911906" y="2901494"/>
            <a:ext cx="931025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A2C49E-D52D-4B6E-88DD-4C09CF286603}"/>
              </a:ext>
            </a:extLst>
          </p:cNvPr>
          <p:cNvSpPr/>
          <p:nvPr/>
        </p:nvSpPr>
        <p:spPr>
          <a:xfrm>
            <a:off x="5911906" y="3077029"/>
            <a:ext cx="931025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A07EE6-6377-46ED-B181-BA3C5A67089D}"/>
              </a:ext>
            </a:extLst>
          </p:cNvPr>
          <p:cNvSpPr/>
          <p:nvPr/>
        </p:nvSpPr>
        <p:spPr>
          <a:xfrm>
            <a:off x="5911905" y="3246446"/>
            <a:ext cx="931025" cy="1246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ACD3BF-53BA-4E16-905B-E8B1B1069A10}"/>
              </a:ext>
            </a:extLst>
          </p:cNvPr>
          <p:cNvSpPr/>
          <p:nvPr/>
        </p:nvSpPr>
        <p:spPr>
          <a:xfrm>
            <a:off x="5911905" y="3415207"/>
            <a:ext cx="931025" cy="12469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C950BE-3055-45FE-8655-EB2819F07666}"/>
              </a:ext>
            </a:extLst>
          </p:cNvPr>
          <p:cNvSpPr/>
          <p:nvPr/>
        </p:nvSpPr>
        <p:spPr>
          <a:xfrm>
            <a:off x="5911905" y="3607615"/>
            <a:ext cx="931025" cy="124691"/>
          </a:xfrm>
          <a:prstGeom prst="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4347E1-551C-4F50-897F-1F66CFC484C0}"/>
              </a:ext>
            </a:extLst>
          </p:cNvPr>
          <p:cNvSpPr txBox="1"/>
          <p:nvPr/>
        </p:nvSpPr>
        <p:spPr>
          <a:xfrm>
            <a:off x="1999141" y="2292766"/>
            <a:ext cx="3264408" cy="58477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gency FB" panose="020B0503020202020204" pitchFamily="34" charset="0"/>
              </a:rPr>
              <a:t>Cheng Chi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7ED0F2-08A2-4B10-8BD0-4D32B81872A2}"/>
              </a:ext>
            </a:extLst>
          </p:cNvPr>
          <p:cNvSpPr txBox="1"/>
          <p:nvPr/>
        </p:nvSpPr>
        <p:spPr>
          <a:xfrm>
            <a:off x="182359" y="4585243"/>
            <a:ext cx="2816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gency FB" panose="020B0503020202020204" pitchFamily="34" charset="0"/>
              </a:rPr>
              <a:t>Name of Variable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2EA73A-35C6-4980-B6E4-D7D810530B39}"/>
              </a:ext>
            </a:extLst>
          </p:cNvPr>
          <p:cNvSpPr txBox="1"/>
          <p:nvPr/>
        </p:nvSpPr>
        <p:spPr>
          <a:xfrm>
            <a:off x="79247" y="2353298"/>
            <a:ext cx="2816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gency FB" panose="020B0503020202020204" pitchFamily="34" charset="0"/>
              </a:rPr>
              <a:t>Value of Variable</a:t>
            </a:r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5B08A1CE-5CC1-498A-8086-3098CCF8BF9D}"/>
              </a:ext>
            </a:extLst>
          </p:cNvPr>
          <p:cNvSpPr/>
          <p:nvPr/>
        </p:nvSpPr>
        <p:spPr>
          <a:xfrm>
            <a:off x="2028095" y="3691800"/>
            <a:ext cx="3084923" cy="2086376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BDD72A-343F-4FD8-9928-9D536B4C8207}"/>
              </a:ext>
            </a:extLst>
          </p:cNvPr>
          <p:cNvSpPr txBox="1"/>
          <p:nvPr/>
        </p:nvSpPr>
        <p:spPr>
          <a:xfrm>
            <a:off x="2706624" y="4585243"/>
            <a:ext cx="1563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gency FB" panose="020B0503020202020204" pitchFamily="34" charset="0"/>
              </a:rPr>
              <a:t>Name</a:t>
            </a: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0428492C-9244-48B4-9715-522B7591AB33}"/>
              </a:ext>
            </a:extLst>
          </p:cNvPr>
          <p:cNvSpPr/>
          <p:nvPr/>
        </p:nvSpPr>
        <p:spPr>
          <a:xfrm>
            <a:off x="3203447" y="2990494"/>
            <a:ext cx="326137" cy="63840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>
            <a:extLst>
              <a:ext uri="{FF2B5EF4-FFF2-40B4-BE49-F238E27FC236}">
                <a16:creationId xmlns:a16="http://schemas.microsoft.com/office/drawing/2014/main" id="{A4F05A07-B50A-4C09-A284-06908BEE9483}"/>
              </a:ext>
            </a:extLst>
          </p:cNvPr>
          <p:cNvSpPr/>
          <p:nvPr/>
        </p:nvSpPr>
        <p:spPr>
          <a:xfrm>
            <a:off x="7589175" y="3500033"/>
            <a:ext cx="3084923" cy="2086376"/>
          </a:xfrm>
          <a:prstGeom prst="cub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C03F3828-9A3A-42C3-A15B-8F0377F4D2D9}"/>
              </a:ext>
            </a:extLst>
          </p:cNvPr>
          <p:cNvSpPr/>
          <p:nvPr/>
        </p:nvSpPr>
        <p:spPr>
          <a:xfrm>
            <a:off x="8846472" y="3011374"/>
            <a:ext cx="326137" cy="63840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DCBA6B-50F5-4030-B94F-95AD4448149E}"/>
              </a:ext>
            </a:extLst>
          </p:cNvPr>
          <p:cNvSpPr txBox="1"/>
          <p:nvPr/>
        </p:nvSpPr>
        <p:spPr>
          <a:xfrm>
            <a:off x="7687059" y="2249955"/>
            <a:ext cx="3264408" cy="58477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gency FB" panose="020B0503020202020204" pitchFamily="34" charset="0"/>
              </a:rPr>
              <a:t>Pizza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6D7E37-D0D4-40FC-8257-2554384A5839}"/>
              </a:ext>
            </a:extLst>
          </p:cNvPr>
          <p:cNvSpPr txBox="1"/>
          <p:nvPr/>
        </p:nvSpPr>
        <p:spPr>
          <a:xfrm>
            <a:off x="8464296" y="4339022"/>
            <a:ext cx="1563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gency FB" panose="020B0503020202020204" pitchFamily="34" charset="0"/>
              </a:rPr>
              <a:t>Food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C24B4CF-DAB6-4F9C-A510-3ED49A6EA017}"/>
              </a:ext>
            </a:extLst>
          </p:cNvPr>
          <p:cNvCxnSpPr>
            <a:stCxn id="16" idx="1"/>
          </p:cNvCxnSpPr>
          <p:nvPr/>
        </p:nvCxnSpPr>
        <p:spPr>
          <a:xfrm flipH="1">
            <a:off x="5113018" y="3308792"/>
            <a:ext cx="798887" cy="568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674BCA6-25DB-41F1-B312-7DED2D111CCD}"/>
              </a:ext>
            </a:extLst>
          </p:cNvPr>
          <p:cNvCxnSpPr>
            <a:cxnSpLocks/>
          </p:cNvCxnSpPr>
          <p:nvPr/>
        </p:nvCxnSpPr>
        <p:spPr>
          <a:xfrm>
            <a:off x="6739805" y="3424997"/>
            <a:ext cx="798921" cy="77470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18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E3876-F4B0-4F29-9AAD-737A7D258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AC5D1-1994-4A8A-948E-9E40EE947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394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30496</TotalTime>
  <Words>1650</Words>
  <Application>Microsoft Office PowerPoint</Application>
  <PresentationFormat>Widescreen</PresentationFormat>
  <Paragraphs>271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Agency FB</vt:lpstr>
      <vt:lpstr>Arial</vt:lpstr>
      <vt:lpstr>Calibri</vt:lpstr>
      <vt:lpstr>Calibri Light</vt:lpstr>
      <vt:lpstr>Wingdings</vt:lpstr>
      <vt:lpstr>Office Theme</vt:lpstr>
      <vt:lpstr>Python Summer Camp: Lesson 1</vt:lpstr>
      <vt:lpstr>Python Class Rule</vt:lpstr>
      <vt:lpstr>Introduction</vt:lpstr>
      <vt:lpstr>Introduction</vt:lpstr>
      <vt:lpstr>Algorithm and Pseudocode</vt:lpstr>
      <vt:lpstr>Demo Time: chatbot~</vt:lpstr>
      <vt:lpstr>Getting Data from User/ Output it on the screen</vt:lpstr>
      <vt:lpstr>Variable: How python store values</vt:lpstr>
      <vt:lpstr>PowerPoint Presentation</vt:lpstr>
      <vt:lpstr>Python Summer Camp: Lesson 2</vt:lpstr>
      <vt:lpstr>Recap: 3 Big ideas we learned from last lesson~</vt:lpstr>
      <vt:lpstr>PowerPoint Presentation</vt:lpstr>
      <vt:lpstr>3 Big ideas for this lesson~</vt:lpstr>
      <vt:lpstr>Data types</vt:lpstr>
      <vt:lpstr>Project 1 restaurant bill calculator</vt:lpstr>
      <vt:lpstr>Lesson 3</vt:lpstr>
      <vt:lpstr>Recap: 6 big idea we learned so far</vt:lpstr>
      <vt:lpstr>Lesson 3</vt:lpstr>
      <vt:lpstr>PowerPoint Presentation</vt:lpstr>
      <vt:lpstr>LOOPS</vt:lpstr>
      <vt:lpstr>PowerPoint Presentation</vt:lpstr>
      <vt:lpstr>Lesson 3’s  big ideas</vt:lpstr>
      <vt:lpstr>Extra Project:  Investment calculator</vt:lpstr>
      <vt:lpstr>Recap: 13 big ideas we learned so far</vt:lpstr>
      <vt:lpstr>PowerPoint Presentation</vt:lpstr>
      <vt:lpstr>PowerPoint Presentation</vt:lpstr>
      <vt:lpstr>PowerPoint Presentation</vt:lpstr>
      <vt:lpstr>Computers Can also Combine True and False</vt:lpstr>
      <vt:lpstr>PowerPoint Presentation</vt:lpstr>
      <vt:lpstr>The Computer can use true or false to determine which part of a code must be executed</vt:lpstr>
      <vt:lpstr>PowerPoint Presentation</vt:lpstr>
      <vt:lpstr>PowerPoint Presentation</vt:lpstr>
      <vt:lpstr>Big ideas for today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 CHI</dc:creator>
  <cp:lastModifiedBy>CHENG CHI</cp:lastModifiedBy>
  <cp:revision>89</cp:revision>
  <dcterms:created xsi:type="dcterms:W3CDTF">2020-06-27T14:27:06Z</dcterms:created>
  <dcterms:modified xsi:type="dcterms:W3CDTF">2020-08-14T01:52:05Z</dcterms:modified>
</cp:coreProperties>
</file>