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55" r:id="rId3"/>
    <p:sldId id="356" r:id="rId4"/>
    <p:sldId id="357" r:id="rId5"/>
    <p:sldId id="358" r:id="rId6"/>
    <p:sldId id="359" r:id="rId7"/>
    <p:sldId id="266" r:id="rId8"/>
    <p:sldId id="360" r:id="rId9"/>
    <p:sldId id="361" r:id="rId10"/>
    <p:sldId id="362" r:id="rId11"/>
    <p:sldId id="363" r:id="rId12"/>
    <p:sldId id="364" r:id="rId13"/>
    <p:sldId id="366" r:id="rId14"/>
    <p:sldId id="274" r:id="rId15"/>
    <p:sldId id="368" r:id="rId16"/>
    <p:sldId id="369" r:id="rId17"/>
    <p:sldId id="372" r:id="rId18"/>
    <p:sldId id="373" r:id="rId19"/>
    <p:sldId id="374" r:id="rId20"/>
    <p:sldId id="287" r:id="rId21"/>
    <p:sldId id="375" r:id="rId22"/>
    <p:sldId id="376" r:id="rId23"/>
    <p:sldId id="377" r:id="rId24"/>
    <p:sldId id="378" r:id="rId25"/>
    <p:sldId id="422" r:id="rId26"/>
    <p:sldId id="405" r:id="rId27"/>
    <p:sldId id="406" r:id="rId28"/>
    <p:sldId id="408" r:id="rId29"/>
    <p:sldId id="407" r:id="rId30"/>
    <p:sldId id="414" r:id="rId31"/>
    <p:sldId id="415" r:id="rId32"/>
    <p:sldId id="329" r:id="rId33"/>
    <p:sldId id="416" r:id="rId34"/>
    <p:sldId id="417" r:id="rId35"/>
    <p:sldId id="333" r:id="rId36"/>
    <p:sldId id="419" r:id="rId37"/>
    <p:sldId id="420" r:id="rId38"/>
    <p:sldId id="421" r:id="rId39"/>
    <p:sldId id="423" r:id="rId40"/>
    <p:sldId id="409" r:id="rId41"/>
    <p:sldId id="412" r:id="rId42"/>
    <p:sldId id="413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60093"/>
    <a:srgbClr val="000000"/>
    <a:srgbClr val="FFFFFF"/>
    <a:srgbClr val="FFCC66"/>
    <a:srgbClr val="9BBB59"/>
    <a:srgbClr val="F2F2F2"/>
    <a:srgbClr val="99B16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9" autoAdjust="0"/>
    <p:restoredTop sz="94660"/>
  </p:normalViewPr>
  <p:slideViewPr>
    <p:cSldViewPr snapToObjects="1">
      <p:cViewPr varScale="1">
        <p:scale>
          <a:sx n="68" d="100"/>
          <a:sy n="68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7" d="100"/>
          <a:sy n="87" d="100"/>
        </p:scale>
        <p:origin x="3840" y="108"/>
      </p:cViewPr>
      <p:guideLst/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643576-49F6-4B6F-B88C-7259BC575434}" type="doc">
      <dgm:prSet loTypeId="urn:microsoft.com/office/officeart/2005/8/layout/radial3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TW" altLang="en-US"/>
        </a:p>
      </dgm:t>
    </dgm:pt>
    <dgm:pt modelId="{B04BE885-8FB8-4E95-B096-F58D437ABCBF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型態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D89A213-44F9-420F-917E-6D6FFE22EEE2}" type="parTrans" cxnId="{769B9290-F7EE-45A1-BCC1-61F18587DD53}">
      <dgm:prSet/>
      <dgm:spPr/>
      <dgm:t>
        <a:bodyPr/>
        <a:lstStyle/>
        <a:p>
          <a:endParaRPr lang="zh-TW" altLang="en-US"/>
        </a:p>
      </dgm:t>
    </dgm:pt>
    <dgm:pt modelId="{03589241-7CB9-4774-942F-70D335BFB361}" type="sibTrans" cxnId="{769B9290-F7EE-45A1-BCC1-61F18587DD53}">
      <dgm:prSet/>
      <dgm:spPr/>
      <dgm:t>
        <a:bodyPr/>
        <a:lstStyle/>
        <a:p>
          <a:endParaRPr lang="zh-TW" altLang="en-US"/>
        </a:p>
      </dgm:t>
    </dgm:pt>
    <dgm:pt modelId="{C9DFA321-F53F-4CEE-9464-DF0522D3DD96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數字</a:t>
          </a:r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DB6F295-3002-4C4C-9589-DB3868A702A3}" type="parTrans" cxnId="{4A205220-5F19-4A6E-80F2-7C9C3AC4CC98}">
      <dgm:prSet/>
      <dgm:spPr/>
      <dgm:t>
        <a:bodyPr/>
        <a:lstStyle/>
        <a:p>
          <a:endParaRPr lang="zh-TW" altLang="en-US"/>
        </a:p>
      </dgm:t>
    </dgm:pt>
    <dgm:pt modelId="{63A2D8F3-9F8B-469B-B616-158CF948AF44}" type="sibTrans" cxnId="{4A205220-5F19-4A6E-80F2-7C9C3AC4CC98}">
      <dgm:prSet/>
      <dgm:spPr/>
      <dgm:t>
        <a:bodyPr/>
        <a:lstStyle/>
        <a:p>
          <a:endParaRPr lang="zh-TW" altLang="en-US"/>
        </a:p>
      </dgm:t>
    </dgm:pt>
    <dgm:pt modelId="{4F2383E0-D681-4FE7-A66B-2C381BA53FF1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文字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ABB1AA-0C4C-4E0A-A4C1-D9E93F092437}" type="parTrans" cxnId="{51C3DF58-ECD7-4B84-886A-D70758FD0ABE}">
      <dgm:prSet/>
      <dgm:spPr/>
      <dgm:t>
        <a:bodyPr/>
        <a:lstStyle/>
        <a:p>
          <a:endParaRPr lang="zh-TW" altLang="en-US"/>
        </a:p>
      </dgm:t>
    </dgm:pt>
    <dgm:pt modelId="{232332A6-198F-4C05-B629-4509749900FE}" type="sibTrans" cxnId="{51C3DF58-ECD7-4B84-886A-D70758FD0ABE}">
      <dgm:prSet/>
      <dgm:spPr/>
      <dgm:t>
        <a:bodyPr/>
        <a:lstStyle/>
        <a:p>
          <a:endParaRPr lang="zh-TW" altLang="en-US"/>
        </a:p>
      </dgm:t>
    </dgm:pt>
    <dgm:pt modelId="{F9A5DF14-9605-4964-8EE6-8B9B10CC4283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語音、音樂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09D0556-D13F-4DB8-9EE1-E5B4565A8CD8}" type="parTrans" cxnId="{48E1F282-F232-4E16-B2E5-E7759CA5A173}">
      <dgm:prSet/>
      <dgm:spPr/>
      <dgm:t>
        <a:bodyPr/>
        <a:lstStyle/>
        <a:p>
          <a:endParaRPr lang="zh-TW" altLang="en-US"/>
        </a:p>
      </dgm:t>
    </dgm:pt>
    <dgm:pt modelId="{7593B650-D238-4A62-99F0-C5B9004AF0D4}" type="sibTrans" cxnId="{48E1F282-F232-4E16-B2E5-E7759CA5A173}">
      <dgm:prSet/>
      <dgm:spPr/>
      <dgm:t>
        <a:bodyPr/>
        <a:lstStyle/>
        <a:p>
          <a:endParaRPr lang="zh-TW" altLang="en-US"/>
        </a:p>
      </dgm:t>
    </dgm:pt>
    <dgm:pt modelId="{6A7719B6-FF78-435F-9176-CCBC722102B2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圖形、影像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DFDB7FA-F730-4770-B744-37CE3952FBA5}" type="parTrans" cxnId="{51C85FED-ED3A-4305-8B10-C1862F629914}">
      <dgm:prSet/>
      <dgm:spPr/>
      <dgm:t>
        <a:bodyPr/>
        <a:lstStyle/>
        <a:p>
          <a:endParaRPr lang="zh-TW" altLang="en-US"/>
        </a:p>
      </dgm:t>
    </dgm:pt>
    <dgm:pt modelId="{61F82245-8B26-4918-84F8-A4ED5F822BB9}" type="sibTrans" cxnId="{51C85FED-ED3A-4305-8B10-C1862F629914}">
      <dgm:prSet/>
      <dgm:spPr/>
      <dgm:t>
        <a:bodyPr/>
        <a:lstStyle/>
        <a:p>
          <a:endParaRPr lang="zh-TW" altLang="en-US"/>
        </a:p>
      </dgm:t>
    </dgm:pt>
    <dgm:pt modelId="{681E60B3-EBFA-41C7-AAB9-E7C5164049C0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影片及動畫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059C64F-EEC2-4C8E-A71C-208C1A081B1F}" type="parTrans" cxnId="{FF610591-CBEA-4E9D-BE9D-18D932F841F7}">
      <dgm:prSet/>
      <dgm:spPr/>
      <dgm:t>
        <a:bodyPr/>
        <a:lstStyle/>
        <a:p>
          <a:endParaRPr lang="zh-TW" altLang="en-US"/>
        </a:p>
      </dgm:t>
    </dgm:pt>
    <dgm:pt modelId="{62FD4F4E-6615-4585-B181-E672A0708C43}" type="sibTrans" cxnId="{FF610591-CBEA-4E9D-BE9D-18D932F841F7}">
      <dgm:prSet/>
      <dgm:spPr/>
      <dgm:t>
        <a:bodyPr/>
        <a:lstStyle/>
        <a:p>
          <a:endParaRPr lang="zh-TW" altLang="en-US"/>
        </a:p>
      </dgm:t>
    </dgm:pt>
    <dgm:pt modelId="{F8D39894-19DF-4120-9061-645C038D153D}" type="pres">
      <dgm:prSet presAssocID="{E2643576-49F6-4B6F-B88C-7259BC57543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CD82EFD-8A92-4C8D-BFE1-1F217BA96300}" type="pres">
      <dgm:prSet presAssocID="{E2643576-49F6-4B6F-B88C-7259BC575434}" presName="radial" presStyleCnt="0">
        <dgm:presLayoutVars>
          <dgm:animLvl val="ctr"/>
        </dgm:presLayoutVars>
      </dgm:prSet>
      <dgm:spPr/>
    </dgm:pt>
    <dgm:pt modelId="{CCB50FB8-7382-4BB3-A91C-303FBBF60DD6}" type="pres">
      <dgm:prSet presAssocID="{B04BE885-8FB8-4E95-B096-F58D437ABCBF}" presName="centerShape" presStyleLbl="vennNode1" presStyleIdx="0" presStyleCnt="6"/>
      <dgm:spPr/>
      <dgm:t>
        <a:bodyPr/>
        <a:lstStyle/>
        <a:p>
          <a:endParaRPr lang="zh-TW" altLang="en-US"/>
        </a:p>
      </dgm:t>
    </dgm:pt>
    <dgm:pt modelId="{29AA7534-22CC-4DD4-8B11-8BF0547CEAAB}" type="pres">
      <dgm:prSet presAssocID="{C9DFA321-F53F-4CEE-9464-DF0522D3DD96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9BB3CFA-F88C-4D18-8AAC-AC9AF5D85162}" type="pres">
      <dgm:prSet presAssocID="{4F2383E0-D681-4FE7-A66B-2C381BA53FF1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0591A8-A849-4937-8D3D-EE2A69DA7808}" type="pres">
      <dgm:prSet presAssocID="{F9A5DF14-9605-4964-8EE6-8B9B10CC4283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3EFB37-EFB5-4524-B374-17BDD827DAB5}" type="pres">
      <dgm:prSet presAssocID="{6A7719B6-FF78-435F-9176-CCBC722102B2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8FDBC8-9828-4543-8B48-BE7D17371874}" type="pres">
      <dgm:prSet presAssocID="{681E60B3-EBFA-41C7-AAB9-E7C5164049C0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1C85FED-ED3A-4305-8B10-C1862F629914}" srcId="{B04BE885-8FB8-4E95-B096-F58D437ABCBF}" destId="{6A7719B6-FF78-435F-9176-CCBC722102B2}" srcOrd="3" destOrd="0" parTransId="{2DFDB7FA-F730-4770-B744-37CE3952FBA5}" sibTransId="{61F82245-8B26-4918-84F8-A4ED5F822BB9}"/>
    <dgm:cxn modelId="{DB0454C6-314B-471F-B481-00D1C46E8CE6}" type="presOf" srcId="{4F2383E0-D681-4FE7-A66B-2C381BA53FF1}" destId="{49BB3CFA-F88C-4D18-8AAC-AC9AF5D85162}" srcOrd="0" destOrd="0" presId="urn:microsoft.com/office/officeart/2005/8/layout/radial3"/>
    <dgm:cxn modelId="{FF610591-CBEA-4E9D-BE9D-18D932F841F7}" srcId="{B04BE885-8FB8-4E95-B096-F58D437ABCBF}" destId="{681E60B3-EBFA-41C7-AAB9-E7C5164049C0}" srcOrd="4" destOrd="0" parTransId="{9059C64F-EEC2-4C8E-A71C-208C1A081B1F}" sibTransId="{62FD4F4E-6615-4585-B181-E672A0708C43}"/>
    <dgm:cxn modelId="{A5959DE2-9BEC-4050-8583-F252907634C4}" type="presOf" srcId="{E2643576-49F6-4B6F-B88C-7259BC575434}" destId="{F8D39894-19DF-4120-9061-645C038D153D}" srcOrd="0" destOrd="0" presId="urn:microsoft.com/office/officeart/2005/8/layout/radial3"/>
    <dgm:cxn modelId="{51C3DF58-ECD7-4B84-886A-D70758FD0ABE}" srcId="{B04BE885-8FB8-4E95-B096-F58D437ABCBF}" destId="{4F2383E0-D681-4FE7-A66B-2C381BA53FF1}" srcOrd="1" destOrd="0" parTransId="{00ABB1AA-0C4C-4E0A-A4C1-D9E93F092437}" sibTransId="{232332A6-198F-4C05-B629-4509749900FE}"/>
    <dgm:cxn modelId="{769B9290-F7EE-45A1-BCC1-61F18587DD53}" srcId="{E2643576-49F6-4B6F-B88C-7259BC575434}" destId="{B04BE885-8FB8-4E95-B096-F58D437ABCBF}" srcOrd="0" destOrd="0" parTransId="{2D89A213-44F9-420F-917E-6D6FFE22EEE2}" sibTransId="{03589241-7CB9-4774-942F-70D335BFB361}"/>
    <dgm:cxn modelId="{4A205220-5F19-4A6E-80F2-7C9C3AC4CC98}" srcId="{B04BE885-8FB8-4E95-B096-F58D437ABCBF}" destId="{C9DFA321-F53F-4CEE-9464-DF0522D3DD96}" srcOrd="0" destOrd="0" parTransId="{8DB6F295-3002-4C4C-9589-DB3868A702A3}" sibTransId="{63A2D8F3-9F8B-469B-B616-158CF948AF44}"/>
    <dgm:cxn modelId="{60FC0F34-8E96-42A1-96FD-37320BDD9624}" type="presOf" srcId="{B04BE885-8FB8-4E95-B096-F58D437ABCBF}" destId="{CCB50FB8-7382-4BB3-A91C-303FBBF60DD6}" srcOrd="0" destOrd="0" presId="urn:microsoft.com/office/officeart/2005/8/layout/radial3"/>
    <dgm:cxn modelId="{009C87D1-D3E2-4777-9999-BF3903AD2A5C}" type="presOf" srcId="{681E60B3-EBFA-41C7-AAB9-E7C5164049C0}" destId="{5A8FDBC8-9828-4543-8B48-BE7D17371874}" srcOrd="0" destOrd="0" presId="urn:microsoft.com/office/officeart/2005/8/layout/radial3"/>
    <dgm:cxn modelId="{33F9EA9F-4EC9-40D1-B606-F908C812FEC4}" type="presOf" srcId="{F9A5DF14-9605-4964-8EE6-8B9B10CC4283}" destId="{FE0591A8-A849-4937-8D3D-EE2A69DA7808}" srcOrd="0" destOrd="0" presId="urn:microsoft.com/office/officeart/2005/8/layout/radial3"/>
    <dgm:cxn modelId="{48E1F282-F232-4E16-B2E5-E7759CA5A173}" srcId="{B04BE885-8FB8-4E95-B096-F58D437ABCBF}" destId="{F9A5DF14-9605-4964-8EE6-8B9B10CC4283}" srcOrd="2" destOrd="0" parTransId="{B09D0556-D13F-4DB8-9EE1-E5B4565A8CD8}" sibTransId="{7593B650-D238-4A62-99F0-C5B9004AF0D4}"/>
    <dgm:cxn modelId="{559C4967-CF4B-4989-BA5B-F366B3D718A9}" type="presOf" srcId="{6A7719B6-FF78-435F-9176-CCBC722102B2}" destId="{D43EFB37-EFB5-4524-B374-17BDD827DAB5}" srcOrd="0" destOrd="0" presId="urn:microsoft.com/office/officeart/2005/8/layout/radial3"/>
    <dgm:cxn modelId="{F3DF61CA-D259-477E-BFEF-BAF950970F3E}" type="presOf" srcId="{C9DFA321-F53F-4CEE-9464-DF0522D3DD96}" destId="{29AA7534-22CC-4DD4-8B11-8BF0547CEAAB}" srcOrd="0" destOrd="0" presId="urn:microsoft.com/office/officeart/2005/8/layout/radial3"/>
    <dgm:cxn modelId="{81E7EA79-DFE1-4FB8-91EA-E39ABCBA0D71}" type="presParOf" srcId="{F8D39894-19DF-4120-9061-645C038D153D}" destId="{DCD82EFD-8A92-4C8D-BFE1-1F217BA96300}" srcOrd="0" destOrd="0" presId="urn:microsoft.com/office/officeart/2005/8/layout/radial3"/>
    <dgm:cxn modelId="{FFBC0C21-E17E-42CC-B0B6-91D7342010E6}" type="presParOf" srcId="{DCD82EFD-8A92-4C8D-BFE1-1F217BA96300}" destId="{CCB50FB8-7382-4BB3-A91C-303FBBF60DD6}" srcOrd="0" destOrd="0" presId="urn:microsoft.com/office/officeart/2005/8/layout/radial3"/>
    <dgm:cxn modelId="{CDB7B53D-3CC2-4735-9C55-33CD166039B9}" type="presParOf" srcId="{DCD82EFD-8A92-4C8D-BFE1-1F217BA96300}" destId="{29AA7534-22CC-4DD4-8B11-8BF0547CEAAB}" srcOrd="1" destOrd="0" presId="urn:microsoft.com/office/officeart/2005/8/layout/radial3"/>
    <dgm:cxn modelId="{B648932B-3AE2-4AD8-A65E-C3A2CC2C0203}" type="presParOf" srcId="{DCD82EFD-8A92-4C8D-BFE1-1F217BA96300}" destId="{49BB3CFA-F88C-4D18-8AAC-AC9AF5D85162}" srcOrd="2" destOrd="0" presId="urn:microsoft.com/office/officeart/2005/8/layout/radial3"/>
    <dgm:cxn modelId="{4C5FF83B-5B24-4DCF-A8F4-21BD7D548C65}" type="presParOf" srcId="{DCD82EFD-8A92-4C8D-BFE1-1F217BA96300}" destId="{FE0591A8-A849-4937-8D3D-EE2A69DA7808}" srcOrd="3" destOrd="0" presId="urn:microsoft.com/office/officeart/2005/8/layout/radial3"/>
    <dgm:cxn modelId="{4C5BD3B1-9C5F-4436-A1EB-53074862FA89}" type="presParOf" srcId="{DCD82EFD-8A92-4C8D-BFE1-1F217BA96300}" destId="{D43EFB37-EFB5-4524-B374-17BDD827DAB5}" srcOrd="4" destOrd="0" presId="urn:microsoft.com/office/officeart/2005/8/layout/radial3"/>
    <dgm:cxn modelId="{0CE0C391-80B9-421C-8D9A-CFE4450BE684}" type="presParOf" srcId="{DCD82EFD-8A92-4C8D-BFE1-1F217BA96300}" destId="{5A8FDBC8-9828-4543-8B48-BE7D17371874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10000010100101000110000000000000 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所儲存的數值為多少？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04588AA6-E51A-40F1-8107-3F03B352786B}" type="presOf" srcId="{BA121A76-DE1F-48F7-B5A2-09FB7CEAE82E}" destId="{7435A3FD-31E5-411C-9866-A88359BC06EC}" srcOrd="0" destOrd="0" presId="urn:microsoft.com/office/officeart/2005/8/layout/hierarchy4"/>
    <dgm:cxn modelId="{B7885467-878E-458E-B101-EADC7EABF72D}" type="presOf" srcId="{FEEF2023-353B-4EDE-9F28-58B40AA91B8C}" destId="{AE8731F0-7399-45FB-9BAD-949D652B74B9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540B9B7F-5788-40D5-A532-0D20C98BF570}" type="presOf" srcId="{3E28579C-2CD4-46AC-8F0E-EE6547745E0F}" destId="{90D5FD44-6A58-4B2F-BB43-F19CF322C30C}" srcOrd="0" destOrd="0" presId="urn:microsoft.com/office/officeart/2005/8/layout/hierarchy4"/>
    <dgm:cxn modelId="{DE2E3D52-362B-4492-8ED6-4BE43541ACD0}" type="presParOf" srcId="{AE8731F0-7399-45FB-9BAD-949D652B74B9}" destId="{6DFA7B42-FEF6-45AA-BA26-9D2575C71D2F}" srcOrd="0" destOrd="0" presId="urn:microsoft.com/office/officeart/2005/8/layout/hierarchy4"/>
    <dgm:cxn modelId="{44F05C22-5999-42E7-87BD-642ED8BEC5E3}" type="presParOf" srcId="{6DFA7B42-FEF6-45AA-BA26-9D2575C71D2F}" destId="{90D5FD44-6A58-4B2F-BB43-F19CF322C30C}" srcOrd="0" destOrd="0" presId="urn:microsoft.com/office/officeart/2005/8/layout/hierarchy4"/>
    <dgm:cxn modelId="{1420B995-2784-44DD-874A-ABE603CCA708}" type="presParOf" srcId="{6DFA7B42-FEF6-45AA-BA26-9D2575C71D2F}" destId="{E4876E20-FB5D-4798-9A94-7730F0D93C42}" srcOrd="1" destOrd="0" presId="urn:microsoft.com/office/officeart/2005/8/layout/hierarchy4"/>
    <dgm:cxn modelId="{A2F7F2DD-B4D6-4C6B-ADB8-483ADC9A1698}" type="presParOf" srcId="{6DFA7B42-FEF6-45AA-BA26-9D2575C71D2F}" destId="{C9A1FD36-5989-4DD0-BE4C-BC90000A04B2}" srcOrd="2" destOrd="0" presId="urn:microsoft.com/office/officeart/2005/8/layout/hierarchy4"/>
    <dgm:cxn modelId="{6E4E6F6B-AE39-420C-974F-4B0242C53641}" type="presParOf" srcId="{C9A1FD36-5989-4DD0-BE4C-BC90000A04B2}" destId="{96B5B5EA-6F0F-4475-9F51-85EF9748D62C}" srcOrd="0" destOrd="0" presId="urn:microsoft.com/office/officeart/2005/8/layout/hierarchy4"/>
    <dgm:cxn modelId="{6F313402-5B57-4651-8322-960A5A470767}" type="presParOf" srcId="{96B5B5EA-6F0F-4475-9F51-85EF9748D62C}" destId="{7435A3FD-31E5-411C-9866-A88359BC06EC}" srcOrd="0" destOrd="0" presId="urn:microsoft.com/office/officeart/2005/8/layout/hierarchy4"/>
    <dgm:cxn modelId="{CA20F04A-D65B-4240-A200-B0E0A2BEDA3E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E78DB4-C562-44D8-9CD5-FABF72BDC182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zh-TW" altLang="en-US"/>
        </a:p>
      </dgm:t>
    </dgm:pt>
    <dgm:pt modelId="{85F95BA0-C460-4AC5-83AF-2B4695E58AC2}">
      <dgm:prSet custT="1"/>
      <dgm:spPr/>
      <dgm:t>
        <a:bodyPr/>
        <a:lstStyle/>
        <a:p>
          <a:pPr rtl="0"/>
          <a:r>
            <a:rPr 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523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DFD088F-D220-4138-B0BF-DB93C4D1BA74}" type="parTrans" cxnId="{3ECCA6E9-53E2-41B1-A453-0977CDF60DC2}">
      <dgm:prSet/>
      <dgm:spPr/>
      <dgm:t>
        <a:bodyPr/>
        <a:lstStyle/>
        <a:p>
          <a:endParaRPr lang="zh-TW" altLang="en-US"/>
        </a:p>
      </dgm:t>
    </dgm:pt>
    <dgm:pt modelId="{D4B2F4C5-3DA9-4A71-9E13-48842039CDB8}" type="sibTrans" cxnId="{3ECCA6E9-53E2-41B1-A453-0977CDF60DC2}">
      <dgm:prSet/>
      <dgm:spPr/>
      <dgm:t>
        <a:bodyPr/>
        <a:lstStyle/>
        <a:p>
          <a:endParaRPr lang="zh-TW" altLang="en-US"/>
        </a:p>
      </dgm:t>
    </dgm:pt>
    <dgm:pt modelId="{D5E33FA8-2491-44EC-A093-96E466A01ED3}">
      <dgm:prSet/>
      <dgm:spPr/>
      <dgm:t>
        <a:bodyPr/>
        <a:lstStyle/>
        <a:p>
          <a:pPr rtl="0"/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b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在百位上則表示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個百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B29EA56-EFEA-4483-A35A-8512368852DC}" type="parTrans" cxnId="{C579CEC9-2E23-4E63-A1D9-DAC31DB31FBC}">
      <dgm:prSet/>
      <dgm:spPr/>
      <dgm:t>
        <a:bodyPr/>
        <a:lstStyle/>
        <a:p>
          <a:endParaRPr lang="zh-TW" altLang="en-US"/>
        </a:p>
      </dgm:t>
    </dgm:pt>
    <dgm:pt modelId="{5F720B9E-B269-4AF1-823A-732C22FDC166}" type="sibTrans" cxnId="{C579CEC9-2E23-4E63-A1D9-DAC31DB31FBC}">
      <dgm:prSet/>
      <dgm:spPr/>
      <dgm:t>
        <a:bodyPr/>
        <a:lstStyle/>
        <a:p>
          <a:endParaRPr lang="zh-TW" altLang="en-US"/>
        </a:p>
      </dgm:t>
    </dgm:pt>
    <dgm:pt modelId="{81FEB9AA-5EBD-4CDD-AFA1-EC96088A3A1F}">
      <dgm:prSet/>
      <dgm:spPr/>
      <dgm:t>
        <a:bodyPr/>
        <a:lstStyle/>
        <a:p>
          <a:pPr rtl="0"/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b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在十位上就表示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個十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6B9485-81DB-4288-AEC5-ECDEAE9195A9}" type="parTrans" cxnId="{072FE8F9-17CC-4C98-8D83-5F0E3BED6B69}">
      <dgm:prSet/>
      <dgm:spPr/>
      <dgm:t>
        <a:bodyPr/>
        <a:lstStyle/>
        <a:p>
          <a:endParaRPr lang="zh-TW" altLang="en-US"/>
        </a:p>
      </dgm:t>
    </dgm:pt>
    <dgm:pt modelId="{AFFE3850-BDBB-4B46-AD36-830B5C371F40}" type="sibTrans" cxnId="{072FE8F9-17CC-4C98-8D83-5F0E3BED6B69}">
      <dgm:prSet/>
      <dgm:spPr/>
      <dgm:t>
        <a:bodyPr/>
        <a:lstStyle/>
        <a:p>
          <a:endParaRPr lang="zh-TW" altLang="en-US"/>
        </a:p>
      </dgm:t>
    </dgm:pt>
    <dgm:pt modelId="{B37E8EB9-0D3E-4976-AA51-026AB3E28DDB}">
      <dgm:prSet/>
      <dgm:spPr/>
      <dgm:t>
        <a:bodyPr/>
        <a:lstStyle/>
        <a:p>
          <a:pPr rtl="0"/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b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在個位上表示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個一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5CE895-7001-4DA5-ABC7-BE4D43069397}" type="parTrans" cxnId="{95B52044-430D-4E9B-9790-19AECBC09A41}">
      <dgm:prSet/>
      <dgm:spPr/>
      <dgm:t>
        <a:bodyPr/>
        <a:lstStyle/>
        <a:p>
          <a:endParaRPr lang="zh-TW" altLang="en-US"/>
        </a:p>
      </dgm:t>
    </dgm:pt>
    <dgm:pt modelId="{80F22E46-57C7-4DE2-8212-22915D4B0DA5}" type="sibTrans" cxnId="{95B52044-430D-4E9B-9790-19AECBC09A41}">
      <dgm:prSet/>
      <dgm:spPr/>
      <dgm:t>
        <a:bodyPr/>
        <a:lstStyle/>
        <a:p>
          <a:endParaRPr lang="zh-TW" altLang="en-US"/>
        </a:p>
      </dgm:t>
    </dgm:pt>
    <dgm:pt modelId="{192015A1-4958-4FC7-8302-3BF11A875408}" type="pres">
      <dgm:prSet presAssocID="{8EE78DB4-C562-44D8-9CD5-FABF72BDC18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9FBA458-6083-4436-9DBA-D2227B6B7F20}" type="pres">
      <dgm:prSet presAssocID="{85F95BA0-C460-4AC5-83AF-2B4695E58AC2}" presName="vertOne" presStyleCnt="0"/>
      <dgm:spPr/>
    </dgm:pt>
    <dgm:pt modelId="{69475E7D-5C3B-4B2D-8DCB-FB9D39E88431}" type="pres">
      <dgm:prSet presAssocID="{85F95BA0-C460-4AC5-83AF-2B4695E58AC2}" presName="txOne" presStyleLbl="node0" presStyleIdx="0" presStyleCnt="1" custScaleY="5593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6A0160-F397-4407-871B-6DC95C804116}" type="pres">
      <dgm:prSet presAssocID="{85F95BA0-C460-4AC5-83AF-2B4695E58AC2}" presName="parTransOne" presStyleCnt="0"/>
      <dgm:spPr/>
    </dgm:pt>
    <dgm:pt modelId="{6416B80A-8B7A-4EC0-BD36-F00014FD4243}" type="pres">
      <dgm:prSet presAssocID="{85F95BA0-C460-4AC5-83AF-2B4695E58AC2}" presName="horzOne" presStyleCnt="0"/>
      <dgm:spPr/>
    </dgm:pt>
    <dgm:pt modelId="{A8052BD9-92CE-4198-96A8-D573827CDCE9}" type="pres">
      <dgm:prSet presAssocID="{D5E33FA8-2491-44EC-A093-96E466A01ED3}" presName="vertTwo" presStyleCnt="0"/>
      <dgm:spPr/>
    </dgm:pt>
    <dgm:pt modelId="{0E1FF7B9-E03A-42AE-8BEA-E9E0C3FB1511}" type="pres">
      <dgm:prSet presAssocID="{D5E33FA8-2491-44EC-A093-96E466A01ED3}" presName="txTwo" presStyleLbl="node2" presStyleIdx="0" presStyleCnt="3" custLinFactNeighborY="-1203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E77ADDF-F92A-4E8C-91E5-8D20A338C99E}" type="pres">
      <dgm:prSet presAssocID="{D5E33FA8-2491-44EC-A093-96E466A01ED3}" presName="horzTwo" presStyleCnt="0"/>
      <dgm:spPr/>
    </dgm:pt>
    <dgm:pt modelId="{CB517F4C-CF63-40C0-9977-D238ACACD2D3}" type="pres">
      <dgm:prSet presAssocID="{5F720B9E-B269-4AF1-823A-732C22FDC166}" presName="sibSpaceTwo" presStyleCnt="0"/>
      <dgm:spPr/>
    </dgm:pt>
    <dgm:pt modelId="{3D2D1EE8-5550-4642-BFB2-664F793812B5}" type="pres">
      <dgm:prSet presAssocID="{81FEB9AA-5EBD-4CDD-AFA1-EC96088A3A1F}" presName="vertTwo" presStyleCnt="0"/>
      <dgm:spPr/>
    </dgm:pt>
    <dgm:pt modelId="{A57E9624-E1B7-4DCA-A1DC-8B3650814276}" type="pres">
      <dgm:prSet presAssocID="{81FEB9AA-5EBD-4CDD-AFA1-EC96088A3A1F}" presName="txTwo" presStyleLbl="node2" presStyleIdx="1" presStyleCnt="3" custLinFactNeighborY="-1203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0E86899-8CAD-4DD2-AB02-1BCABD5DEC1B}" type="pres">
      <dgm:prSet presAssocID="{81FEB9AA-5EBD-4CDD-AFA1-EC96088A3A1F}" presName="horzTwo" presStyleCnt="0"/>
      <dgm:spPr/>
    </dgm:pt>
    <dgm:pt modelId="{9F06939D-F857-46EF-8D50-89EF490BC520}" type="pres">
      <dgm:prSet presAssocID="{AFFE3850-BDBB-4B46-AD36-830B5C371F40}" presName="sibSpaceTwo" presStyleCnt="0"/>
      <dgm:spPr/>
    </dgm:pt>
    <dgm:pt modelId="{4FEED2A8-AB22-4840-9513-0F49F8F1308F}" type="pres">
      <dgm:prSet presAssocID="{B37E8EB9-0D3E-4976-AA51-026AB3E28DDB}" presName="vertTwo" presStyleCnt="0"/>
      <dgm:spPr/>
    </dgm:pt>
    <dgm:pt modelId="{39824335-746F-4D2F-B079-1ECAA6ACC703}" type="pres">
      <dgm:prSet presAssocID="{B37E8EB9-0D3E-4976-AA51-026AB3E28DDB}" presName="txTwo" presStyleLbl="node2" presStyleIdx="2" presStyleCnt="3" custLinFactNeighborY="-1203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BF79A80-BC52-4469-B21C-A222F41015E3}" type="pres">
      <dgm:prSet presAssocID="{B37E8EB9-0D3E-4976-AA51-026AB3E28DDB}" presName="horzTwo" presStyleCnt="0"/>
      <dgm:spPr/>
    </dgm:pt>
  </dgm:ptLst>
  <dgm:cxnLst>
    <dgm:cxn modelId="{B7F6A509-9EB2-410D-85AC-BA9DBD4D2AE9}" type="presOf" srcId="{8EE78DB4-C562-44D8-9CD5-FABF72BDC182}" destId="{192015A1-4958-4FC7-8302-3BF11A875408}" srcOrd="0" destOrd="0" presId="urn:microsoft.com/office/officeart/2005/8/layout/hierarchy4"/>
    <dgm:cxn modelId="{2DC78406-836E-40AE-924A-9913768F4CAE}" type="presOf" srcId="{81FEB9AA-5EBD-4CDD-AFA1-EC96088A3A1F}" destId="{A57E9624-E1B7-4DCA-A1DC-8B3650814276}" srcOrd="0" destOrd="0" presId="urn:microsoft.com/office/officeart/2005/8/layout/hierarchy4"/>
    <dgm:cxn modelId="{3024A2AF-B472-4176-9937-90CE71C1E6BF}" type="presOf" srcId="{D5E33FA8-2491-44EC-A093-96E466A01ED3}" destId="{0E1FF7B9-E03A-42AE-8BEA-E9E0C3FB1511}" srcOrd="0" destOrd="0" presId="urn:microsoft.com/office/officeart/2005/8/layout/hierarchy4"/>
    <dgm:cxn modelId="{C579CEC9-2E23-4E63-A1D9-DAC31DB31FBC}" srcId="{85F95BA0-C460-4AC5-83AF-2B4695E58AC2}" destId="{D5E33FA8-2491-44EC-A093-96E466A01ED3}" srcOrd="0" destOrd="0" parTransId="{9B29EA56-EFEA-4483-A35A-8512368852DC}" sibTransId="{5F720B9E-B269-4AF1-823A-732C22FDC166}"/>
    <dgm:cxn modelId="{3ECCA6E9-53E2-41B1-A453-0977CDF60DC2}" srcId="{8EE78DB4-C562-44D8-9CD5-FABF72BDC182}" destId="{85F95BA0-C460-4AC5-83AF-2B4695E58AC2}" srcOrd="0" destOrd="0" parTransId="{6DFD088F-D220-4138-B0BF-DB93C4D1BA74}" sibTransId="{D4B2F4C5-3DA9-4A71-9E13-48842039CDB8}"/>
    <dgm:cxn modelId="{8D599CB4-AF88-44A2-9848-58D3DB977EF6}" type="presOf" srcId="{85F95BA0-C460-4AC5-83AF-2B4695E58AC2}" destId="{69475E7D-5C3B-4B2D-8DCB-FB9D39E88431}" srcOrd="0" destOrd="0" presId="urn:microsoft.com/office/officeart/2005/8/layout/hierarchy4"/>
    <dgm:cxn modelId="{072FE8F9-17CC-4C98-8D83-5F0E3BED6B69}" srcId="{85F95BA0-C460-4AC5-83AF-2B4695E58AC2}" destId="{81FEB9AA-5EBD-4CDD-AFA1-EC96088A3A1F}" srcOrd="1" destOrd="0" parTransId="{8C6B9485-81DB-4288-AEC5-ECDEAE9195A9}" sibTransId="{AFFE3850-BDBB-4B46-AD36-830B5C371F40}"/>
    <dgm:cxn modelId="{95B52044-430D-4E9B-9790-19AECBC09A41}" srcId="{85F95BA0-C460-4AC5-83AF-2B4695E58AC2}" destId="{B37E8EB9-0D3E-4976-AA51-026AB3E28DDB}" srcOrd="2" destOrd="0" parTransId="{D65CE895-7001-4DA5-ABC7-BE4D43069397}" sibTransId="{80F22E46-57C7-4DE2-8212-22915D4B0DA5}"/>
    <dgm:cxn modelId="{7FA2E1BA-EFB5-43C4-9427-F6BA6AAFC12F}" type="presOf" srcId="{B37E8EB9-0D3E-4976-AA51-026AB3E28DDB}" destId="{39824335-746F-4D2F-B079-1ECAA6ACC703}" srcOrd="0" destOrd="0" presId="urn:microsoft.com/office/officeart/2005/8/layout/hierarchy4"/>
    <dgm:cxn modelId="{080F96C4-0D54-4E82-B3F7-23DCC1833355}" type="presParOf" srcId="{192015A1-4958-4FC7-8302-3BF11A875408}" destId="{89FBA458-6083-4436-9DBA-D2227B6B7F20}" srcOrd="0" destOrd="0" presId="urn:microsoft.com/office/officeart/2005/8/layout/hierarchy4"/>
    <dgm:cxn modelId="{7C9F11A0-768F-425B-B441-F0B75E031B61}" type="presParOf" srcId="{89FBA458-6083-4436-9DBA-D2227B6B7F20}" destId="{69475E7D-5C3B-4B2D-8DCB-FB9D39E88431}" srcOrd="0" destOrd="0" presId="urn:microsoft.com/office/officeart/2005/8/layout/hierarchy4"/>
    <dgm:cxn modelId="{70FB4D45-DFEE-4756-B000-BEED934C6C7F}" type="presParOf" srcId="{89FBA458-6083-4436-9DBA-D2227B6B7F20}" destId="{B16A0160-F397-4407-871B-6DC95C804116}" srcOrd="1" destOrd="0" presId="urn:microsoft.com/office/officeart/2005/8/layout/hierarchy4"/>
    <dgm:cxn modelId="{CDAD876F-825D-429C-B56B-9D64F6619456}" type="presParOf" srcId="{89FBA458-6083-4436-9DBA-D2227B6B7F20}" destId="{6416B80A-8B7A-4EC0-BD36-F00014FD4243}" srcOrd="2" destOrd="0" presId="urn:microsoft.com/office/officeart/2005/8/layout/hierarchy4"/>
    <dgm:cxn modelId="{62C13D05-C495-44AF-9217-065BBC6D8674}" type="presParOf" srcId="{6416B80A-8B7A-4EC0-BD36-F00014FD4243}" destId="{A8052BD9-92CE-4198-96A8-D573827CDCE9}" srcOrd="0" destOrd="0" presId="urn:microsoft.com/office/officeart/2005/8/layout/hierarchy4"/>
    <dgm:cxn modelId="{C96603F7-564B-46B8-A9F5-7DF2F71724B3}" type="presParOf" srcId="{A8052BD9-92CE-4198-96A8-D573827CDCE9}" destId="{0E1FF7B9-E03A-42AE-8BEA-E9E0C3FB1511}" srcOrd="0" destOrd="0" presId="urn:microsoft.com/office/officeart/2005/8/layout/hierarchy4"/>
    <dgm:cxn modelId="{D595DEF7-738D-434A-9083-702B55392BCE}" type="presParOf" srcId="{A8052BD9-92CE-4198-96A8-D573827CDCE9}" destId="{2E77ADDF-F92A-4E8C-91E5-8D20A338C99E}" srcOrd="1" destOrd="0" presId="urn:microsoft.com/office/officeart/2005/8/layout/hierarchy4"/>
    <dgm:cxn modelId="{80F896C9-C649-4FF7-B25A-868D1C9605A2}" type="presParOf" srcId="{6416B80A-8B7A-4EC0-BD36-F00014FD4243}" destId="{CB517F4C-CF63-40C0-9977-D238ACACD2D3}" srcOrd="1" destOrd="0" presId="urn:microsoft.com/office/officeart/2005/8/layout/hierarchy4"/>
    <dgm:cxn modelId="{73F5B9BF-CBBA-4E34-9834-ABF508031725}" type="presParOf" srcId="{6416B80A-8B7A-4EC0-BD36-F00014FD4243}" destId="{3D2D1EE8-5550-4642-BFB2-664F793812B5}" srcOrd="2" destOrd="0" presId="urn:microsoft.com/office/officeart/2005/8/layout/hierarchy4"/>
    <dgm:cxn modelId="{F051B22B-33B9-4F5E-A7F7-C03E09513B5C}" type="presParOf" srcId="{3D2D1EE8-5550-4642-BFB2-664F793812B5}" destId="{A57E9624-E1B7-4DCA-A1DC-8B3650814276}" srcOrd="0" destOrd="0" presId="urn:microsoft.com/office/officeart/2005/8/layout/hierarchy4"/>
    <dgm:cxn modelId="{9B12E2E2-9B7C-47A8-92C8-CC64B247AD82}" type="presParOf" srcId="{3D2D1EE8-5550-4642-BFB2-664F793812B5}" destId="{30E86899-8CAD-4DD2-AB02-1BCABD5DEC1B}" srcOrd="1" destOrd="0" presId="urn:microsoft.com/office/officeart/2005/8/layout/hierarchy4"/>
    <dgm:cxn modelId="{6C4E2002-0A3D-4A52-9CED-835F4FB5A099}" type="presParOf" srcId="{6416B80A-8B7A-4EC0-BD36-F00014FD4243}" destId="{9F06939D-F857-46EF-8D50-89EF490BC520}" srcOrd="3" destOrd="0" presId="urn:microsoft.com/office/officeart/2005/8/layout/hierarchy4"/>
    <dgm:cxn modelId="{F5260674-417A-40D5-9D61-57737CBC2382}" type="presParOf" srcId="{6416B80A-8B7A-4EC0-BD36-F00014FD4243}" destId="{4FEED2A8-AB22-4840-9513-0F49F8F1308F}" srcOrd="4" destOrd="0" presId="urn:microsoft.com/office/officeart/2005/8/layout/hierarchy4"/>
    <dgm:cxn modelId="{E16D2DFF-BE2B-4F51-BF4C-F32D784F0662}" type="presParOf" srcId="{4FEED2A8-AB22-4840-9513-0F49F8F1308F}" destId="{39824335-746F-4D2F-B079-1ECAA6ACC703}" srcOrd="0" destOrd="0" presId="urn:microsoft.com/office/officeart/2005/8/layout/hierarchy4"/>
    <dgm:cxn modelId="{BC1E0EEE-5AB4-4AB2-9F17-6CE2BDC7087B}" type="presParOf" srcId="{4FEED2A8-AB22-4840-9513-0F49F8F1308F}" destId="{2BF79A80-BC52-4469-B21C-A222F41015E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10110101.1101</a:t>
          </a:r>
          <a:r>
            <a:rPr lang="en-US" b="1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所對應的十進位數為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181.8125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C02E36E8-C44C-48DC-AEDA-FC5F2AFBD970}" type="presOf" srcId="{BA121A76-DE1F-48F7-B5A2-09FB7CEAE82E}" destId="{7435A3FD-31E5-411C-9866-A88359BC06E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73A657EF-CB94-4A90-80BD-4F6022F6BDA1}" type="presOf" srcId="{FEEF2023-353B-4EDE-9F28-58B40AA91B8C}" destId="{AE8731F0-7399-45FB-9BAD-949D652B74B9}" srcOrd="0" destOrd="0" presId="urn:microsoft.com/office/officeart/2005/8/layout/hierarchy4"/>
    <dgm:cxn modelId="{81FA61A0-8EB0-48CA-A77A-062DD8A89AD4}" type="presOf" srcId="{3E28579C-2CD4-46AC-8F0E-EE6547745E0F}" destId="{90D5FD44-6A58-4B2F-BB43-F19CF322C30C}" srcOrd="0" destOrd="0" presId="urn:microsoft.com/office/officeart/2005/8/layout/hierarchy4"/>
    <dgm:cxn modelId="{8632FC16-FA12-4C94-A95C-6F68035A0A62}" type="presParOf" srcId="{AE8731F0-7399-45FB-9BAD-949D652B74B9}" destId="{6DFA7B42-FEF6-45AA-BA26-9D2575C71D2F}" srcOrd="0" destOrd="0" presId="urn:microsoft.com/office/officeart/2005/8/layout/hierarchy4"/>
    <dgm:cxn modelId="{1D28C95E-FE80-4D2B-8965-ADE2C08DF755}" type="presParOf" srcId="{6DFA7B42-FEF6-45AA-BA26-9D2575C71D2F}" destId="{90D5FD44-6A58-4B2F-BB43-F19CF322C30C}" srcOrd="0" destOrd="0" presId="urn:microsoft.com/office/officeart/2005/8/layout/hierarchy4"/>
    <dgm:cxn modelId="{1FCD8418-EC45-4135-B329-6170ABC9E4F0}" type="presParOf" srcId="{6DFA7B42-FEF6-45AA-BA26-9D2575C71D2F}" destId="{E4876E20-FB5D-4798-9A94-7730F0D93C42}" srcOrd="1" destOrd="0" presId="urn:microsoft.com/office/officeart/2005/8/layout/hierarchy4"/>
    <dgm:cxn modelId="{E38A1919-6EAC-441B-BD30-CABB63444142}" type="presParOf" srcId="{6DFA7B42-FEF6-45AA-BA26-9D2575C71D2F}" destId="{C9A1FD36-5989-4DD0-BE4C-BC90000A04B2}" srcOrd="2" destOrd="0" presId="urn:microsoft.com/office/officeart/2005/8/layout/hierarchy4"/>
    <dgm:cxn modelId="{337357D6-716A-449D-87ED-34DFB116FEB0}" type="presParOf" srcId="{C9A1FD36-5989-4DD0-BE4C-BC90000A04B2}" destId="{96B5B5EA-6F0F-4475-9F51-85EF9748D62C}" srcOrd="0" destOrd="0" presId="urn:microsoft.com/office/officeart/2005/8/layout/hierarchy4"/>
    <dgm:cxn modelId="{6D1B607D-318A-4D33-9332-30AAA7D8EEA3}" type="presParOf" srcId="{96B5B5EA-6F0F-4475-9F51-85EF9748D62C}" destId="{7435A3FD-31E5-411C-9866-A88359BC06EC}" srcOrd="0" destOrd="0" presId="urn:microsoft.com/office/officeart/2005/8/layout/hierarchy4"/>
    <dgm:cxn modelId="{C255A079-643B-4EFA-BCBE-167208BBD7E6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十進位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181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所對應的二進位數為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10110101</a:t>
          </a:r>
          <a:r>
            <a:rPr lang="en-US" altLang="zh-TW" b="1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2C6FBC94-91F5-439D-BCC9-572AFFF436BD}" type="presOf" srcId="{FEEF2023-353B-4EDE-9F28-58B40AA91B8C}" destId="{AE8731F0-7399-45FB-9BAD-949D652B74B9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DEEA6C8D-1C54-4050-85D1-92AE5CF65176}" type="presOf" srcId="{BA121A76-DE1F-48F7-B5A2-09FB7CEAE82E}" destId="{7435A3FD-31E5-411C-9866-A88359BC06E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2016D2E7-916D-4798-96D6-9D00592870FC}" type="presOf" srcId="{3E28579C-2CD4-46AC-8F0E-EE6547745E0F}" destId="{90D5FD44-6A58-4B2F-BB43-F19CF322C30C}" srcOrd="0" destOrd="0" presId="urn:microsoft.com/office/officeart/2005/8/layout/hierarchy4"/>
    <dgm:cxn modelId="{E81607B6-73ED-41C6-ADC2-79542FBC1B3C}" type="presParOf" srcId="{AE8731F0-7399-45FB-9BAD-949D652B74B9}" destId="{6DFA7B42-FEF6-45AA-BA26-9D2575C71D2F}" srcOrd="0" destOrd="0" presId="urn:microsoft.com/office/officeart/2005/8/layout/hierarchy4"/>
    <dgm:cxn modelId="{F4383BB1-59E6-4243-8D24-04550E28710F}" type="presParOf" srcId="{6DFA7B42-FEF6-45AA-BA26-9D2575C71D2F}" destId="{90D5FD44-6A58-4B2F-BB43-F19CF322C30C}" srcOrd="0" destOrd="0" presId="urn:microsoft.com/office/officeart/2005/8/layout/hierarchy4"/>
    <dgm:cxn modelId="{AFBA237D-506A-44CA-B34D-320E766F7B0B}" type="presParOf" srcId="{6DFA7B42-FEF6-45AA-BA26-9D2575C71D2F}" destId="{E4876E20-FB5D-4798-9A94-7730F0D93C42}" srcOrd="1" destOrd="0" presId="urn:microsoft.com/office/officeart/2005/8/layout/hierarchy4"/>
    <dgm:cxn modelId="{5FCCFB1A-36A5-4CF8-B520-9AD5BE184603}" type="presParOf" srcId="{6DFA7B42-FEF6-45AA-BA26-9D2575C71D2F}" destId="{C9A1FD36-5989-4DD0-BE4C-BC90000A04B2}" srcOrd="2" destOrd="0" presId="urn:microsoft.com/office/officeart/2005/8/layout/hierarchy4"/>
    <dgm:cxn modelId="{3F286494-4A29-4EE7-8831-B4DE4337A5CF}" type="presParOf" srcId="{C9A1FD36-5989-4DD0-BE4C-BC90000A04B2}" destId="{96B5B5EA-6F0F-4475-9F51-85EF9748D62C}" srcOrd="0" destOrd="0" presId="urn:microsoft.com/office/officeart/2005/8/layout/hierarchy4"/>
    <dgm:cxn modelId="{65BF84C6-7B7C-4C58-A1B4-B2A23EAC77A2}" type="presParOf" srcId="{96B5B5EA-6F0F-4475-9F51-85EF9748D62C}" destId="{7435A3FD-31E5-411C-9866-A88359BC06EC}" srcOrd="0" destOrd="0" presId="urn:microsoft.com/office/officeart/2005/8/layout/hierarchy4"/>
    <dgm:cxn modelId="{B91D28EE-96E4-4942-B13C-B0FA11CEB16C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en-US" altLang="en-US" b="1" dirty="0" smtClean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1011</a:t>
          </a:r>
          <a:r>
            <a:rPr lang="en-US" altLang="en-US" b="1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0101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en-US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1101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en-US" altLang="en-US" b="1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 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的十六進位表示法為 </a:t>
          </a:r>
          <a:r>
            <a:rPr lang="en-US" altLang="en-US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1B5.D8</a:t>
          </a:r>
          <a:r>
            <a:rPr lang="en-US" altLang="en-US" b="1" baseline="-25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16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C2A93843-717E-4152-A2DE-1754AC305A5D}" type="presOf" srcId="{3E28579C-2CD4-46AC-8F0E-EE6547745E0F}" destId="{90D5FD44-6A58-4B2F-BB43-F19CF322C30C}" srcOrd="0" destOrd="0" presId="urn:microsoft.com/office/officeart/2005/8/layout/hierarchy4"/>
    <dgm:cxn modelId="{A34F52D2-6B9E-45D1-A668-535BAE50A549}" type="presOf" srcId="{FEEF2023-353B-4EDE-9F28-58B40AA91B8C}" destId="{AE8731F0-7399-45FB-9BAD-949D652B74B9}" srcOrd="0" destOrd="0" presId="urn:microsoft.com/office/officeart/2005/8/layout/hierarchy4"/>
    <dgm:cxn modelId="{9B763B4C-C3E8-406E-91B9-1A43157973AD}" type="presOf" srcId="{BA121A76-DE1F-48F7-B5A2-09FB7CEAE82E}" destId="{7435A3FD-31E5-411C-9866-A88359BC06E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C527B66D-AEB6-4AA6-B841-D89BA2C9C510}" type="presParOf" srcId="{AE8731F0-7399-45FB-9BAD-949D652B74B9}" destId="{6DFA7B42-FEF6-45AA-BA26-9D2575C71D2F}" srcOrd="0" destOrd="0" presId="urn:microsoft.com/office/officeart/2005/8/layout/hierarchy4"/>
    <dgm:cxn modelId="{22D36B18-0C86-498C-8301-04413E6E0EAB}" type="presParOf" srcId="{6DFA7B42-FEF6-45AA-BA26-9D2575C71D2F}" destId="{90D5FD44-6A58-4B2F-BB43-F19CF322C30C}" srcOrd="0" destOrd="0" presId="urn:microsoft.com/office/officeart/2005/8/layout/hierarchy4"/>
    <dgm:cxn modelId="{1E1DCC5A-8AA6-4E07-8F8F-E0FC28BAA7B6}" type="presParOf" srcId="{6DFA7B42-FEF6-45AA-BA26-9D2575C71D2F}" destId="{E4876E20-FB5D-4798-9A94-7730F0D93C42}" srcOrd="1" destOrd="0" presId="urn:microsoft.com/office/officeart/2005/8/layout/hierarchy4"/>
    <dgm:cxn modelId="{099F9A1C-FF88-42CF-B6E1-416E7C1F0373}" type="presParOf" srcId="{6DFA7B42-FEF6-45AA-BA26-9D2575C71D2F}" destId="{C9A1FD36-5989-4DD0-BE4C-BC90000A04B2}" srcOrd="2" destOrd="0" presId="urn:microsoft.com/office/officeart/2005/8/layout/hierarchy4"/>
    <dgm:cxn modelId="{E0F68632-8F05-4DEA-9CB8-916AB92FF1B1}" type="presParOf" srcId="{C9A1FD36-5989-4DD0-BE4C-BC90000A04B2}" destId="{96B5B5EA-6F0F-4475-9F51-85EF9748D62C}" srcOrd="0" destOrd="0" presId="urn:microsoft.com/office/officeart/2005/8/layout/hierarchy4"/>
    <dgm:cxn modelId="{15334A03-ED8D-4561-88D5-087CD79ACB18}" type="presParOf" srcId="{96B5B5EA-6F0F-4475-9F51-85EF9748D62C}" destId="{7435A3FD-31E5-411C-9866-A88359BC06EC}" srcOrd="0" destOrd="0" presId="urn:microsoft.com/office/officeart/2005/8/layout/hierarchy4"/>
    <dgm:cxn modelId="{389DF26A-FCE3-4F3C-A017-AA800EDB4F9C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en-US" altLang="en-US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1B5.D8</a:t>
          </a:r>
          <a:r>
            <a:rPr lang="en-US" altLang="en-US" b="1" baseline="-25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16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的二進位表示法為 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110110101.11011</a:t>
          </a:r>
          <a:r>
            <a:rPr lang="en-US" altLang="en-US" b="1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22E1CFC7-ADE9-4D8B-AF63-C03B9E4365E3}" type="presOf" srcId="{FEEF2023-353B-4EDE-9F28-58B40AA91B8C}" destId="{AE8731F0-7399-45FB-9BAD-949D652B74B9}" srcOrd="0" destOrd="0" presId="urn:microsoft.com/office/officeart/2005/8/layout/hierarchy4"/>
    <dgm:cxn modelId="{6283D2FE-3041-4A5A-ABDB-9005EF44642F}" type="presOf" srcId="{3E28579C-2CD4-46AC-8F0E-EE6547745E0F}" destId="{90D5FD44-6A58-4B2F-BB43-F19CF322C30C}" srcOrd="0" destOrd="0" presId="urn:microsoft.com/office/officeart/2005/8/layout/hierarchy4"/>
    <dgm:cxn modelId="{C89DBD8B-993F-4758-978F-2247766CACF8}" type="presOf" srcId="{BA121A76-DE1F-48F7-B5A2-09FB7CEAE82E}" destId="{7435A3FD-31E5-411C-9866-A88359BC06EC}" srcOrd="0" destOrd="0" presId="urn:microsoft.com/office/officeart/2005/8/layout/hierarchy4"/>
    <dgm:cxn modelId="{F47A3866-F93E-471A-9D7B-BE7CDBE9AB3C}" type="presParOf" srcId="{AE8731F0-7399-45FB-9BAD-949D652B74B9}" destId="{6DFA7B42-FEF6-45AA-BA26-9D2575C71D2F}" srcOrd="0" destOrd="0" presId="urn:microsoft.com/office/officeart/2005/8/layout/hierarchy4"/>
    <dgm:cxn modelId="{AD1B0466-F3EE-4BE2-AC68-DDB941B6ECFB}" type="presParOf" srcId="{6DFA7B42-FEF6-45AA-BA26-9D2575C71D2F}" destId="{90D5FD44-6A58-4B2F-BB43-F19CF322C30C}" srcOrd="0" destOrd="0" presId="urn:microsoft.com/office/officeart/2005/8/layout/hierarchy4"/>
    <dgm:cxn modelId="{AB4D26DF-9A64-4AC5-A766-0281D6C8D0D8}" type="presParOf" srcId="{6DFA7B42-FEF6-45AA-BA26-9D2575C71D2F}" destId="{E4876E20-FB5D-4798-9A94-7730F0D93C42}" srcOrd="1" destOrd="0" presId="urn:microsoft.com/office/officeart/2005/8/layout/hierarchy4"/>
    <dgm:cxn modelId="{E8E5051A-7C46-4E9D-9BD4-917B729F627D}" type="presParOf" srcId="{6DFA7B42-FEF6-45AA-BA26-9D2575C71D2F}" destId="{C9A1FD36-5989-4DD0-BE4C-BC90000A04B2}" srcOrd="2" destOrd="0" presId="urn:microsoft.com/office/officeart/2005/8/layout/hierarchy4"/>
    <dgm:cxn modelId="{C58C5093-5F97-4F63-9224-A5ED49944B83}" type="presParOf" srcId="{C9A1FD36-5989-4DD0-BE4C-BC90000A04B2}" destId="{96B5B5EA-6F0F-4475-9F51-85EF9748D62C}" srcOrd="0" destOrd="0" presId="urn:microsoft.com/office/officeart/2005/8/layout/hierarchy4"/>
    <dgm:cxn modelId="{ECC3B7B4-7C32-439D-A0E9-73845509E634}" type="presParOf" srcId="{96B5B5EA-6F0F-4475-9F51-85EF9748D62C}" destId="{7435A3FD-31E5-411C-9866-A88359BC06EC}" srcOrd="0" destOrd="0" presId="urn:microsoft.com/office/officeart/2005/8/layout/hierarchy4"/>
    <dgm:cxn modelId="{0251CD1C-2A85-4587-BA64-8FDE7AE36030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F5F94A-73AD-42CF-BAA4-0D197BE5BEB1}" type="doc">
      <dgm:prSet loTypeId="urn:microsoft.com/office/officeart/2005/8/layout/process1" loCatId="process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zh-TW" altLang="en-US"/>
        </a:p>
      </dgm:t>
    </dgm:pt>
    <dgm:pt modelId="{43A78032-D59D-4543-ADB3-BB7704675B52}">
      <dgm:prSet/>
      <dgm:spPr/>
      <dgm:t>
        <a:bodyPr/>
        <a:lstStyle/>
        <a:p>
          <a:pPr rtl="0"/>
          <a:r>
            <a:rPr lang="en-US" b="1" dirty="0" smtClean="0"/>
            <a:t>10110.100011</a:t>
          </a:r>
          <a:endParaRPr lang="zh-TW" dirty="0"/>
        </a:p>
      </dgm:t>
    </dgm:pt>
    <dgm:pt modelId="{45B123BC-69F7-4E1D-BE6C-983E33736034}" type="parTrans" cxnId="{051DC563-A05F-4245-B01A-8D9B21300046}">
      <dgm:prSet/>
      <dgm:spPr/>
      <dgm:t>
        <a:bodyPr/>
        <a:lstStyle/>
        <a:p>
          <a:endParaRPr lang="zh-TW" altLang="en-US"/>
        </a:p>
      </dgm:t>
    </dgm:pt>
    <dgm:pt modelId="{6FCE5CB0-4E7A-4D2A-A3DF-6C31D6F18AD6}" type="sibTrans" cxnId="{051DC563-A05F-4245-B01A-8D9B21300046}">
      <dgm:prSet/>
      <dgm:spPr/>
      <dgm:t>
        <a:bodyPr/>
        <a:lstStyle/>
        <a:p>
          <a:endParaRPr lang="zh-TW" altLang="en-US"/>
        </a:p>
      </dgm:t>
    </dgm:pt>
    <dgm:pt modelId="{0C203934-060B-467B-ADF3-FB0246B2B93D}">
      <dgm:prSet/>
      <dgm:spPr/>
      <dgm:t>
        <a:bodyPr/>
        <a:lstStyle/>
        <a:p>
          <a:pPr rtl="0"/>
          <a:r>
            <a:rPr lang="en-US" b="1" smtClean="0"/>
            <a:t>1.0110100011×2</a:t>
          </a:r>
          <a:r>
            <a:rPr lang="en-US" b="1" baseline="30000" smtClean="0"/>
            <a:t>4</a:t>
          </a:r>
          <a:endParaRPr lang="zh-TW"/>
        </a:p>
      </dgm:t>
    </dgm:pt>
    <dgm:pt modelId="{8D10F764-5D8A-4AD4-910B-83047C817B90}" type="parTrans" cxnId="{422F9D49-2742-49B8-9B88-7D12DAE878E6}">
      <dgm:prSet/>
      <dgm:spPr/>
      <dgm:t>
        <a:bodyPr/>
        <a:lstStyle/>
        <a:p>
          <a:endParaRPr lang="zh-TW" altLang="en-US"/>
        </a:p>
      </dgm:t>
    </dgm:pt>
    <dgm:pt modelId="{F7B5307A-CE72-495B-BDA0-E055A5E29B44}" type="sibTrans" cxnId="{422F9D49-2742-49B8-9B88-7D12DAE878E6}">
      <dgm:prSet/>
      <dgm:spPr/>
      <dgm:t>
        <a:bodyPr/>
        <a:lstStyle/>
        <a:p>
          <a:endParaRPr lang="zh-TW" altLang="en-US"/>
        </a:p>
      </dgm:t>
    </dgm:pt>
    <dgm:pt modelId="{6F6D53E9-B3A6-4F5E-8EA0-E88F1584D595}" type="pres">
      <dgm:prSet presAssocID="{64F5F94A-73AD-42CF-BAA4-0D197BE5BE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83B995A-F46C-473D-9EE3-468FCF1D98C8}" type="pres">
      <dgm:prSet presAssocID="{43A78032-D59D-4543-ADB3-BB7704675B5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63E2A00-AC8C-4AA7-8D2B-EB6D321F1E59}" type="pres">
      <dgm:prSet presAssocID="{6FCE5CB0-4E7A-4D2A-A3DF-6C31D6F18AD6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CE65D9E8-0788-4D4B-BD19-A7075DF760F0}" type="pres">
      <dgm:prSet presAssocID="{6FCE5CB0-4E7A-4D2A-A3DF-6C31D6F18AD6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415E4A14-F76F-4B73-B234-FC8E2DE694AE}" type="pres">
      <dgm:prSet presAssocID="{0C203934-060B-467B-ADF3-FB0246B2B93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D5A3E41-C948-4A58-8F0F-222B7A2D5DF5}" type="presOf" srcId="{6FCE5CB0-4E7A-4D2A-A3DF-6C31D6F18AD6}" destId="{963E2A00-AC8C-4AA7-8D2B-EB6D321F1E59}" srcOrd="0" destOrd="0" presId="urn:microsoft.com/office/officeart/2005/8/layout/process1"/>
    <dgm:cxn modelId="{051DC563-A05F-4245-B01A-8D9B21300046}" srcId="{64F5F94A-73AD-42CF-BAA4-0D197BE5BEB1}" destId="{43A78032-D59D-4543-ADB3-BB7704675B52}" srcOrd="0" destOrd="0" parTransId="{45B123BC-69F7-4E1D-BE6C-983E33736034}" sibTransId="{6FCE5CB0-4E7A-4D2A-A3DF-6C31D6F18AD6}"/>
    <dgm:cxn modelId="{BC2EECF9-8643-4DC5-AFBE-563EC24EF059}" type="presOf" srcId="{43A78032-D59D-4543-ADB3-BB7704675B52}" destId="{183B995A-F46C-473D-9EE3-468FCF1D98C8}" srcOrd="0" destOrd="0" presId="urn:microsoft.com/office/officeart/2005/8/layout/process1"/>
    <dgm:cxn modelId="{422F9D49-2742-49B8-9B88-7D12DAE878E6}" srcId="{64F5F94A-73AD-42CF-BAA4-0D197BE5BEB1}" destId="{0C203934-060B-467B-ADF3-FB0246B2B93D}" srcOrd="1" destOrd="0" parTransId="{8D10F764-5D8A-4AD4-910B-83047C817B90}" sibTransId="{F7B5307A-CE72-495B-BDA0-E055A5E29B44}"/>
    <dgm:cxn modelId="{D06C6F98-D8AB-4283-8509-99D76AD820E7}" type="presOf" srcId="{64F5F94A-73AD-42CF-BAA4-0D197BE5BEB1}" destId="{6F6D53E9-B3A6-4F5E-8EA0-E88F1584D595}" srcOrd="0" destOrd="0" presId="urn:microsoft.com/office/officeart/2005/8/layout/process1"/>
    <dgm:cxn modelId="{D06B4964-8E2B-49A9-869D-6531BBC96D8C}" type="presOf" srcId="{6FCE5CB0-4E7A-4D2A-A3DF-6C31D6F18AD6}" destId="{CE65D9E8-0788-4D4B-BD19-A7075DF760F0}" srcOrd="1" destOrd="0" presId="urn:microsoft.com/office/officeart/2005/8/layout/process1"/>
    <dgm:cxn modelId="{F2787176-9059-424F-B253-E34065A68787}" type="presOf" srcId="{0C203934-060B-467B-ADF3-FB0246B2B93D}" destId="{415E4A14-F76F-4B73-B234-FC8E2DE694AE}" srcOrd="0" destOrd="0" presId="urn:microsoft.com/office/officeart/2005/8/layout/process1"/>
    <dgm:cxn modelId="{C8FC8566-4669-430F-B999-14564E6EE43D}" type="presParOf" srcId="{6F6D53E9-B3A6-4F5E-8EA0-E88F1584D595}" destId="{183B995A-F46C-473D-9EE3-468FCF1D98C8}" srcOrd="0" destOrd="0" presId="urn:microsoft.com/office/officeart/2005/8/layout/process1"/>
    <dgm:cxn modelId="{94DCCFDC-7F11-44B3-A15F-71E0BB2D2505}" type="presParOf" srcId="{6F6D53E9-B3A6-4F5E-8EA0-E88F1584D595}" destId="{963E2A00-AC8C-4AA7-8D2B-EB6D321F1E59}" srcOrd="1" destOrd="0" presId="urn:microsoft.com/office/officeart/2005/8/layout/process1"/>
    <dgm:cxn modelId="{C5C6488A-10D1-4904-9DAF-2200456C7134}" type="presParOf" srcId="{963E2A00-AC8C-4AA7-8D2B-EB6D321F1E59}" destId="{CE65D9E8-0788-4D4B-BD19-A7075DF760F0}" srcOrd="0" destOrd="0" presId="urn:microsoft.com/office/officeart/2005/8/layout/process1"/>
    <dgm:cxn modelId="{62BBC85D-E71E-4528-9F8C-C0632C191DF1}" type="presParOf" srcId="{6F6D53E9-B3A6-4F5E-8EA0-E88F1584D595}" destId="{415E4A14-F76F-4B73-B234-FC8E2DE694A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257E1B-EF1B-47E8-840B-86B494F2FF08}" type="doc">
      <dgm:prSet loTypeId="urn:microsoft.com/office/officeart/2005/8/layout/orgChart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76037FE4-26DB-47A7-A257-389ADEF36198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浮點數表示法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1BC849-E43B-42A9-B6A7-5D002BF8639C}" type="parTrans" cxnId="{0FF5340D-B41E-4DA3-9E10-21C1EDA54FCF}">
      <dgm:prSet/>
      <dgm:spPr/>
      <dgm:t>
        <a:bodyPr/>
        <a:lstStyle/>
        <a:p>
          <a:endParaRPr lang="zh-TW" altLang="en-US"/>
        </a:p>
      </dgm:t>
    </dgm:pt>
    <dgm:pt modelId="{06781424-B405-41EA-AF5F-585390B16CA5}" type="sibTrans" cxnId="{0FF5340D-B41E-4DA3-9E10-21C1EDA54FCF}">
      <dgm:prSet/>
      <dgm:spPr/>
      <dgm:t>
        <a:bodyPr/>
        <a:lstStyle/>
        <a:p>
          <a:endParaRPr lang="zh-TW" altLang="en-US"/>
        </a:p>
      </dgm:t>
    </dgm:pt>
    <dgm:pt modelId="{5B4F36C2-CC4A-48AF-8B65-4172FB0F8705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符號位元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(sign bit)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DEBB84E-CA8B-493F-805C-7E550D0EEC0A}" type="parTrans" cxnId="{914F4513-25C6-49AA-84F4-3666A40412AE}">
      <dgm:prSet/>
      <dgm:spPr/>
      <dgm:t>
        <a:bodyPr/>
        <a:lstStyle/>
        <a:p>
          <a:endParaRPr lang="zh-TW" altLang="en-US"/>
        </a:p>
      </dgm:t>
    </dgm:pt>
    <dgm:pt modelId="{EFCCD0D8-EE3E-4273-93ED-4144CF345DC9}" type="sibTrans" cxnId="{914F4513-25C6-49AA-84F4-3666A40412AE}">
      <dgm:prSet/>
      <dgm:spPr/>
      <dgm:t>
        <a:bodyPr/>
        <a:lstStyle/>
        <a:p>
          <a:endParaRPr lang="zh-TW" altLang="en-US"/>
        </a:p>
      </dgm:t>
    </dgm:pt>
    <dgm:pt modelId="{F9AC4465-C08F-4A38-A332-DB4D70148522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指數部分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58CB44-2782-4977-AC4A-0B352DBF7676}" type="parTrans" cxnId="{5BB5DE3C-8030-4019-9729-99E2B0E9227D}">
      <dgm:prSet/>
      <dgm:spPr/>
      <dgm:t>
        <a:bodyPr/>
        <a:lstStyle/>
        <a:p>
          <a:endParaRPr lang="zh-TW" altLang="en-US"/>
        </a:p>
      </dgm:t>
    </dgm:pt>
    <dgm:pt modelId="{6017C63D-A516-4A70-B9AC-145F40E8BE5C}" type="sibTrans" cxnId="{5BB5DE3C-8030-4019-9729-99E2B0E9227D}">
      <dgm:prSet/>
      <dgm:spPr/>
      <dgm:t>
        <a:bodyPr/>
        <a:lstStyle/>
        <a:p>
          <a:endParaRPr lang="zh-TW" altLang="en-US"/>
        </a:p>
      </dgm:t>
    </dgm:pt>
    <dgm:pt modelId="{8569A2D7-BA93-44CD-A85D-73BA7D69F55F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尾數部分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C1B57A3-B63F-467C-B99F-7E8E64AC0C59}" type="parTrans" cxnId="{89052F1A-055E-4646-87D5-344D11907DCB}">
      <dgm:prSet/>
      <dgm:spPr/>
      <dgm:t>
        <a:bodyPr/>
        <a:lstStyle/>
        <a:p>
          <a:endParaRPr lang="zh-TW" altLang="en-US"/>
        </a:p>
      </dgm:t>
    </dgm:pt>
    <dgm:pt modelId="{65B855E9-A202-4B13-A645-1AFCEB916980}" type="sibTrans" cxnId="{89052F1A-055E-4646-87D5-344D11907DCB}">
      <dgm:prSet/>
      <dgm:spPr/>
      <dgm:t>
        <a:bodyPr/>
        <a:lstStyle/>
        <a:p>
          <a:endParaRPr lang="zh-TW" altLang="en-US"/>
        </a:p>
      </dgm:t>
    </dgm:pt>
    <dgm:pt modelId="{04DADAED-EC35-4CD8-BC2B-E9B91DF500A8}" type="pres">
      <dgm:prSet presAssocID="{54257E1B-EF1B-47E8-840B-86B494F2FF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9B5A21EE-3625-4F89-B51E-BD7172381988}" type="pres">
      <dgm:prSet presAssocID="{76037FE4-26DB-47A7-A257-389ADEF36198}" presName="hierRoot1" presStyleCnt="0">
        <dgm:presLayoutVars>
          <dgm:hierBranch val="init"/>
        </dgm:presLayoutVars>
      </dgm:prSet>
      <dgm:spPr/>
    </dgm:pt>
    <dgm:pt modelId="{2125C036-045A-4062-A8C7-CE21C08A40C4}" type="pres">
      <dgm:prSet presAssocID="{76037FE4-26DB-47A7-A257-389ADEF36198}" presName="rootComposite1" presStyleCnt="0"/>
      <dgm:spPr/>
    </dgm:pt>
    <dgm:pt modelId="{237840EB-C9D0-4E87-8D93-6192D35F5CBF}" type="pres">
      <dgm:prSet presAssocID="{76037FE4-26DB-47A7-A257-389ADEF36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F00CF9B-93B7-402C-9842-937BBB1A7D2C}" type="pres">
      <dgm:prSet presAssocID="{76037FE4-26DB-47A7-A257-389ADEF36198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06F9256D-2CB4-4968-B94F-32174F5D6243}" type="pres">
      <dgm:prSet presAssocID="{76037FE4-26DB-47A7-A257-389ADEF36198}" presName="hierChild2" presStyleCnt="0"/>
      <dgm:spPr/>
    </dgm:pt>
    <dgm:pt modelId="{C898FC1D-87B5-4171-9303-D1DC40AE6997}" type="pres">
      <dgm:prSet presAssocID="{0DEBB84E-CA8B-493F-805C-7E550D0EEC0A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7642F4A0-F46F-4723-854C-7A0BC2548126}" type="pres">
      <dgm:prSet presAssocID="{5B4F36C2-CC4A-48AF-8B65-4172FB0F8705}" presName="hierRoot2" presStyleCnt="0">
        <dgm:presLayoutVars>
          <dgm:hierBranch val="init"/>
        </dgm:presLayoutVars>
      </dgm:prSet>
      <dgm:spPr/>
    </dgm:pt>
    <dgm:pt modelId="{5BAC432B-EBB2-4538-AEC6-D40DE002AEEA}" type="pres">
      <dgm:prSet presAssocID="{5B4F36C2-CC4A-48AF-8B65-4172FB0F8705}" presName="rootComposite" presStyleCnt="0"/>
      <dgm:spPr/>
    </dgm:pt>
    <dgm:pt modelId="{4B86597F-9639-4F82-A2B1-313A18069ACD}" type="pres">
      <dgm:prSet presAssocID="{5B4F36C2-CC4A-48AF-8B65-4172FB0F870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2DC932C-6504-404F-886B-E476E0476A79}" type="pres">
      <dgm:prSet presAssocID="{5B4F36C2-CC4A-48AF-8B65-4172FB0F8705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7DB7E1A6-6555-4CF1-AF07-A68F07ADD4B7}" type="pres">
      <dgm:prSet presAssocID="{5B4F36C2-CC4A-48AF-8B65-4172FB0F8705}" presName="hierChild4" presStyleCnt="0"/>
      <dgm:spPr/>
    </dgm:pt>
    <dgm:pt modelId="{DB5B194E-E10E-49F7-B384-269288A71DF7}" type="pres">
      <dgm:prSet presAssocID="{5B4F36C2-CC4A-48AF-8B65-4172FB0F8705}" presName="hierChild5" presStyleCnt="0"/>
      <dgm:spPr/>
    </dgm:pt>
    <dgm:pt modelId="{88DB9BE0-8863-4BB2-B741-3D267207973C}" type="pres">
      <dgm:prSet presAssocID="{5B58CB44-2782-4977-AC4A-0B352DBF7676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C2833309-4542-4F86-B360-812AEE709244}" type="pres">
      <dgm:prSet presAssocID="{F9AC4465-C08F-4A38-A332-DB4D70148522}" presName="hierRoot2" presStyleCnt="0">
        <dgm:presLayoutVars>
          <dgm:hierBranch val="init"/>
        </dgm:presLayoutVars>
      </dgm:prSet>
      <dgm:spPr/>
    </dgm:pt>
    <dgm:pt modelId="{28B1104A-7194-414F-B226-6C558424DEAD}" type="pres">
      <dgm:prSet presAssocID="{F9AC4465-C08F-4A38-A332-DB4D70148522}" presName="rootComposite" presStyleCnt="0"/>
      <dgm:spPr/>
    </dgm:pt>
    <dgm:pt modelId="{DEFD5B0F-E3CC-49AC-BE7C-90E099731119}" type="pres">
      <dgm:prSet presAssocID="{F9AC4465-C08F-4A38-A332-DB4D7014852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B496FB4-66BB-441C-A968-500E3D737863}" type="pres">
      <dgm:prSet presAssocID="{F9AC4465-C08F-4A38-A332-DB4D70148522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7A07A382-CC29-4ACD-92BA-5227290D5218}" type="pres">
      <dgm:prSet presAssocID="{F9AC4465-C08F-4A38-A332-DB4D70148522}" presName="hierChild4" presStyleCnt="0"/>
      <dgm:spPr/>
    </dgm:pt>
    <dgm:pt modelId="{F4D23D9A-14B1-4605-8D98-0E72F95B702C}" type="pres">
      <dgm:prSet presAssocID="{F9AC4465-C08F-4A38-A332-DB4D70148522}" presName="hierChild5" presStyleCnt="0"/>
      <dgm:spPr/>
    </dgm:pt>
    <dgm:pt modelId="{5EDEECBD-E513-4F6D-A117-2737ABE119D5}" type="pres">
      <dgm:prSet presAssocID="{3C1B57A3-B63F-467C-B99F-7E8E64AC0C59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A2023CAA-48C1-40F0-804A-1B453A2C9EE6}" type="pres">
      <dgm:prSet presAssocID="{8569A2D7-BA93-44CD-A85D-73BA7D69F55F}" presName="hierRoot2" presStyleCnt="0">
        <dgm:presLayoutVars>
          <dgm:hierBranch val="init"/>
        </dgm:presLayoutVars>
      </dgm:prSet>
      <dgm:spPr/>
    </dgm:pt>
    <dgm:pt modelId="{27E027ED-9261-47F9-83B7-E5BB9C7AAEC0}" type="pres">
      <dgm:prSet presAssocID="{8569A2D7-BA93-44CD-A85D-73BA7D69F55F}" presName="rootComposite" presStyleCnt="0"/>
      <dgm:spPr/>
    </dgm:pt>
    <dgm:pt modelId="{70889634-6B53-460C-B619-8D844032901C}" type="pres">
      <dgm:prSet presAssocID="{8569A2D7-BA93-44CD-A85D-73BA7D69F55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07BD989-242E-4C3B-93B9-D739856F61F4}" type="pres">
      <dgm:prSet presAssocID="{8569A2D7-BA93-44CD-A85D-73BA7D69F55F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291E55A8-72F2-42F2-B359-8A58136F324F}" type="pres">
      <dgm:prSet presAssocID="{8569A2D7-BA93-44CD-A85D-73BA7D69F55F}" presName="hierChild4" presStyleCnt="0"/>
      <dgm:spPr/>
    </dgm:pt>
    <dgm:pt modelId="{DD7DCB06-A847-443B-AE7E-1DF4D474D67F}" type="pres">
      <dgm:prSet presAssocID="{8569A2D7-BA93-44CD-A85D-73BA7D69F55F}" presName="hierChild5" presStyleCnt="0"/>
      <dgm:spPr/>
    </dgm:pt>
    <dgm:pt modelId="{4B6D76FA-9D65-4BFB-9F9B-02BCBC913B7E}" type="pres">
      <dgm:prSet presAssocID="{76037FE4-26DB-47A7-A257-389ADEF36198}" presName="hierChild3" presStyleCnt="0"/>
      <dgm:spPr/>
    </dgm:pt>
  </dgm:ptLst>
  <dgm:cxnLst>
    <dgm:cxn modelId="{9B4CC4D0-29A2-4C36-80C6-169A70B0F579}" type="presOf" srcId="{76037FE4-26DB-47A7-A257-389ADEF36198}" destId="{237840EB-C9D0-4E87-8D93-6192D35F5CBF}" srcOrd="0" destOrd="0" presId="urn:microsoft.com/office/officeart/2005/8/layout/orgChart1"/>
    <dgm:cxn modelId="{AE291AF9-9429-4258-A8DD-F9630C95775B}" type="presOf" srcId="{5B58CB44-2782-4977-AC4A-0B352DBF7676}" destId="{88DB9BE0-8863-4BB2-B741-3D267207973C}" srcOrd="0" destOrd="0" presId="urn:microsoft.com/office/officeart/2005/8/layout/orgChart1"/>
    <dgm:cxn modelId="{DB2C00B4-9A28-4BB7-9DE5-5D2B7F2A560C}" type="presOf" srcId="{8569A2D7-BA93-44CD-A85D-73BA7D69F55F}" destId="{407BD989-242E-4C3B-93B9-D739856F61F4}" srcOrd="1" destOrd="0" presId="urn:microsoft.com/office/officeart/2005/8/layout/orgChart1"/>
    <dgm:cxn modelId="{54EF36A5-0E3A-4A84-870D-62532B3799D4}" type="presOf" srcId="{76037FE4-26DB-47A7-A257-389ADEF36198}" destId="{6F00CF9B-93B7-402C-9842-937BBB1A7D2C}" srcOrd="1" destOrd="0" presId="urn:microsoft.com/office/officeart/2005/8/layout/orgChart1"/>
    <dgm:cxn modelId="{914F4513-25C6-49AA-84F4-3666A40412AE}" srcId="{76037FE4-26DB-47A7-A257-389ADEF36198}" destId="{5B4F36C2-CC4A-48AF-8B65-4172FB0F8705}" srcOrd="0" destOrd="0" parTransId="{0DEBB84E-CA8B-493F-805C-7E550D0EEC0A}" sibTransId="{EFCCD0D8-EE3E-4273-93ED-4144CF345DC9}"/>
    <dgm:cxn modelId="{5BB5DE3C-8030-4019-9729-99E2B0E9227D}" srcId="{76037FE4-26DB-47A7-A257-389ADEF36198}" destId="{F9AC4465-C08F-4A38-A332-DB4D70148522}" srcOrd="1" destOrd="0" parTransId="{5B58CB44-2782-4977-AC4A-0B352DBF7676}" sibTransId="{6017C63D-A516-4A70-B9AC-145F40E8BE5C}"/>
    <dgm:cxn modelId="{1C86439B-CA75-466D-8656-67C91CD09168}" type="presOf" srcId="{8569A2D7-BA93-44CD-A85D-73BA7D69F55F}" destId="{70889634-6B53-460C-B619-8D844032901C}" srcOrd="0" destOrd="0" presId="urn:microsoft.com/office/officeart/2005/8/layout/orgChart1"/>
    <dgm:cxn modelId="{D3058D25-FD04-43A4-9DC6-659607BC8AEF}" type="presOf" srcId="{0DEBB84E-CA8B-493F-805C-7E550D0EEC0A}" destId="{C898FC1D-87B5-4171-9303-D1DC40AE6997}" srcOrd="0" destOrd="0" presId="urn:microsoft.com/office/officeart/2005/8/layout/orgChart1"/>
    <dgm:cxn modelId="{4F72898A-213F-4967-BF2C-8AF8208FC59B}" type="presOf" srcId="{5B4F36C2-CC4A-48AF-8B65-4172FB0F8705}" destId="{02DC932C-6504-404F-886B-E476E0476A79}" srcOrd="1" destOrd="0" presId="urn:microsoft.com/office/officeart/2005/8/layout/orgChart1"/>
    <dgm:cxn modelId="{89052F1A-055E-4646-87D5-344D11907DCB}" srcId="{76037FE4-26DB-47A7-A257-389ADEF36198}" destId="{8569A2D7-BA93-44CD-A85D-73BA7D69F55F}" srcOrd="2" destOrd="0" parTransId="{3C1B57A3-B63F-467C-B99F-7E8E64AC0C59}" sibTransId="{65B855E9-A202-4B13-A645-1AFCEB916980}"/>
    <dgm:cxn modelId="{9435FB1E-CF56-4C8B-8E52-7F7A918395D7}" type="presOf" srcId="{F9AC4465-C08F-4A38-A332-DB4D70148522}" destId="{DEFD5B0F-E3CC-49AC-BE7C-90E099731119}" srcOrd="0" destOrd="0" presId="urn:microsoft.com/office/officeart/2005/8/layout/orgChart1"/>
    <dgm:cxn modelId="{050C18FD-79E6-43EF-AC78-AF29224E0826}" type="presOf" srcId="{3C1B57A3-B63F-467C-B99F-7E8E64AC0C59}" destId="{5EDEECBD-E513-4F6D-A117-2737ABE119D5}" srcOrd="0" destOrd="0" presId="urn:microsoft.com/office/officeart/2005/8/layout/orgChart1"/>
    <dgm:cxn modelId="{0FF5340D-B41E-4DA3-9E10-21C1EDA54FCF}" srcId="{54257E1B-EF1B-47E8-840B-86B494F2FF08}" destId="{76037FE4-26DB-47A7-A257-389ADEF36198}" srcOrd="0" destOrd="0" parTransId="{B31BC849-E43B-42A9-B6A7-5D002BF8639C}" sibTransId="{06781424-B405-41EA-AF5F-585390B16CA5}"/>
    <dgm:cxn modelId="{C4E74C64-894B-40E4-BB34-D4D01B385541}" type="presOf" srcId="{54257E1B-EF1B-47E8-840B-86B494F2FF08}" destId="{04DADAED-EC35-4CD8-BC2B-E9B91DF500A8}" srcOrd="0" destOrd="0" presId="urn:microsoft.com/office/officeart/2005/8/layout/orgChart1"/>
    <dgm:cxn modelId="{12539EE7-79A4-484C-A49E-69A920C42D59}" type="presOf" srcId="{F9AC4465-C08F-4A38-A332-DB4D70148522}" destId="{4B496FB4-66BB-441C-A968-500E3D737863}" srcOrd="1" destOrd="0" presId="urn:microsoft.com/office/officeart/2005/8/layout/orgChart1"/>
    <dgm:cxn modelId="{C8339A8C-74A5-449B-99A8-B97C3891C808}" type="presOf" srcId="{5B4F36C2-CC4A-48AF-8B65-4172FB0F8705}" destId="{4B86597F-9639-4F82-A2B1-313A18069ACD}" srcOrd="0" destOrd="0" presId="urn:microsoft.com/office/officeart/2005/8/layout/orgChart1"/>
    <dgm:cxn modelId="{6C8890DA-8852-463F-8196-E09A59145798}" type="presParOf" srcId="{04DADAED-EC35-4CD8-BC2B-E9B91DF500A8}" destId="{9B5A21EE-3625-4F89-B51E-BD7172381988}" srcOrd="0" destOrd="0" presId="urn:microsoft.com/office/officeart/2005/8/layout/orgChart1"/>
    <dgm:cxn modelId="{FC4EBFFB-DC99-4982-A001-83DFD7E282CF}" type="presParOf" srcId="{9B5A21EE-3625-4F89-B51E-BD7172381988}" destId="{2125C036-045A-4062-A8C7-CE21C08A40C4}" srcOrd="0" destOrd="0" presId="urn:microsoft.com/office/officeart/2005/8/layout/orgChart1"/>
    <dgm:cxn modelId="{7A7E313D-2C33-449C-AB9D-A9776E22D037}" type="presParOf" srcId="{2125C036-045A-4062-A8C7-CE21C08A40C4}" destId="{237840EB-C9D0-4E87-8D93-6192D35F5CBF}" srcOrd="0" destOrd="0" presId="urn:microsoft.com/office/officeart/2005/8/layout/orgChart1"/>
    <dgm:cxn modelId="{5A7B53A2-E473-47BF-A1AA-7A0902B22136}" type="presParOf" srcId="{2125C036-045A-4062-A8C7-CE21C08A40C4}" destId="{6F00CF9B-93B7-402C-9842-937BBB1A7D2C}" srcOrd="1" destOrd="0" presId="urn:microsoft.com/office/officeart/2005/8/layout/orgChart1"/>
    <dgm:cxn modelId="{13465EA2-81BC-4709-B887-88862C593FB2}" type="presParOf" srcId="{9B5A21EE-3625-4F89-B51E-BD7172381988}" destId="{06F9256D-2CB4-4968-B94F-32174F5D6243}" srcOrd="1" destOrd="0" presId="urn:microsoft.com/office/officeart/2005/8/layout/orgChart1"/>
    <dgm:cxn modelId="{76E3224E-26EF-4D03-A5E8-07D123FEB220}" type="presParOf" srcId="{06F9256D-2CB4-4968-B94F-32174F5D6243}" destId="{C898FC1D-87B5-4171-9303-D1DC40AE6997}" srcOrd="0" destOrd="0" presId="urn:microsoft.com/office/officeart/2005/8/layout/orgChart1"/>
    <dgm:cxn modelId="{92116154-5322-42D7-A1BE-22114E3DAFE9}" type="presParOf" srcId="{06F9256D-2CB4-4968-B94F-32174F5D6243}" destId="{7642F4A0-F46F-4723-854C-7A0BC2548126}" srcOrd="1" destOrd="0" presId="urn:microsoft.com/office/officeart/2005/8/layout/orgChart1"/>
    <dgm:cxn modelId="{373207C7-002C-4154-9531-6461AA539E34}" type="presParOf" srcId="{7642F4A0-F46F-4723-854C-7A0BC2548126}" destId="{5BAC432B-EBB2-4538-AEC6-D40DE002AEEA}" srcOrd="0" destOrd="0" presId="urn:microsoft.com/office/officeart/2005/8/layout/orgChart1"/>
    <dgm:cxn modelId="{EFB47CAB-F953-4613-8237-68AB66852352}" type="presParOf" srcId="{5BAC432B-EBB2-4538-AEC6-D40DE002AEEA}" destId="{4B86597F-9639-4F82-A2B1-313A18069ACD}" srcOrd="0" destOrd="0" presId="urn:microsoft.com/office/officeart/2005/8/layout/orgChart1"/>
    <dgm:cxn modelId="{3B5C12A7-F12C-46FF-87D0-0839DDC4E4AE}" type="presParOf" srcId="{5BAC432B-EBB2-4538-AEC6-D40DE002AEEA}" destId="{02DC932C-6504-404F-886B-E476E0476A79}" srcOrd="1" destOrd="0" presId="urn:microsoft.com/office/officeart/2005/8/layout/orgChart1"/>
    <dgm:cxn modelId="{2274DBFA-5204-4F8C-9EA7-0E3C9FD3B868}" type="presParOf" srcId="{7642F4A0-F46F-4723-854C-7A0BC2548126}" destId="{7DB7E1A6-6555-4CF1-AF07-A68F07ADD4B7}" srcOrd="1" destOrd="0" presId="urn:microsoft.com/office/officeart/2005/8/layout/orgChart1"/>
    <dgm:cxn modelId="{E4B731D3-114B-4737-AC39-D36EF9DE23FF}" type="presParOf" srcId="{7642F4A0-F46F-4723-854C-7A0BC2548126}" destId="{DB5B194E-E10E-49F7-B384-269288A71DF7}" srcOrd="2" destOrd="0" presId="urn:microsoft.com/office/officeart/2005/8/layout/orgChart1"/>
    <dgm:cxn modelId="{767317CD-6A6C-4ED5-87AB-5729A1CA65FB}" type="presParOf" srcId="{06F9256D-2CB4-4968-B94F-32174F5D6243}" destId="{88DB9BE0-8863-4BB2-B741-3D267207973C}" srcOrd="2" destOrd="0" presId="urn:microsoft.com/office/officeart/2005/8/layout/orgChart1"/>
    <dgm:cxn modelId="{0F3805AD-DB59-43EA-B4F4-0BD783991307}" type="presParOf" srcId="{06F9256D-2CB4-4968-B94F-32174F5D6243}" destId="{C2833309-4542-4F86-B360-812AEE709244}" srcOrd="3" destOrd="0" presId="urn:microsoft.com/office/officeart/2005/8/layout/orgChart1"/>
    <dgm:cxn modelId="{844B9129-1494-4F06-A83B-A616B23847C9}" type="presParOf" srcId="{C2833309-4542-4F86-B360-812AEE709244}" destId="{28B1104A-7194-414F-B226-6C558424DEAD}" srcOrd="0" destOrd="0" presId="urn:microsoft.com/office/officeart/2005/8/layout/orgChart1"/>
    <dgm:cxn modelId="{A36EBAF2-DCA1-4EC7-A13C-F3FFD655E616}" type="presParOf" srcId="{28B1104A-7194-414F-B226-6C558424DEAD}" destId="{DEFD5B0F-E3CC-49AC-BE7C-90E099731119}" srcOrd="0" destOrd="0" presId="urn:microsoft.com/office/officeart/2005/8/layout/orgChart1"/>
    <dgm:cxn modelId="{83E1405B-FAFD-4801-9093-34D25EC8CCB0}" type="presParOf" srcId="{28B1104A-7194-414F-B226-6C558424DEAD}" destId="{4B496FB4-66BB-441C-A968-500E3D737863}" srcOrd="1" destOrd="0" presId="urn:microsoft.com/office/officeart/2005/8/layout/orgChart1"/>
    <dgm:cxn modelId="{F81065ED-5F73-40AE-B31F-BD5CC3B77F35}" type="presParOf" srcId="{C2833309-4542-4F86-B360-812AEE709244}" destId="{7A07A382-CC29-4ACD-92BA-5227290D5218}" srcOrd="1" destOrd="0" presId="urn:microsoft.com/office/officeart/2005/8/layout/orgChart1"/>
    <dgm:cxn modelId="{9E80C144-3D46-452E-A16F-85757EF4F0AD}" type="presParOf" srcId="{C2833309-4542-4F86-B360-812AEE709244}" destId="{F4D23D9A-14B1-4605-8D98-0E72F95B702C}" srcOrd="2" destOrd="0" presId="urn:microsoft.com/office/officeart/2005/8/layout/orgChart1"/>
    <dgm:cxn modelId="{435F79D8-2465-4B74-B66A-9AF8AEAE011E}" type="presParOf" srcId="{06F9256D-2CB4-4968-B94F-32174F5D6243}" destId="{5EDEECBD-E513-4F6D-A117-2737ABE119D5}" srcOrd="4" destOrd="0" presId="urn:microsoft.com/office/officeart/2005/8/layout/orgChart1"/>
    <dgm:cxn modelId="{D189D155-D1C1-44CA-BA8F-3E03A8DAF85D}" type="presParOf" srcId="{06F9256D-2CB4-4968-B94F-32174F5D6243}" destId="{A2023CAA-48C1-40F0-804A-1B453A2C9EE6}" srcOrd="5" destOrd="0" presId="urn:microsoft.com/office/officeart/2005/8/layout/orgChart1"/>
    <dgm:cxn modelId="{BB3AF0ED-7764-48AD-AACE-5A53C1B46CDC}" type="presParOf" srcId="{A2023CAA-48C1-40F0-804A-1B453A2C9EE6}" destId="{27E027ED-9261-47F9-83B7-E5BB9C7AAEC0}" srcOrd="0" destOrd="0" presId="urn:microsoft.com/office/officeart/2005/8/layout/orgChart1"/>
    <dgm:cxn modelId="{6F0FB1E8-CCBC-45DC-913C-80421C434571}" type="presParOf" srcId="{27E027ED-9261-47F9-83B7-E5BB9C7AAEC0}" destId="{70889634-6B53-460C-B619-8D844032901C}" srcOrd="0" destOrd="0" presId="urn:microsoft.com/office/officeart/2005/8/layout/orgChart1"/>
    <dgm:cxn modelId="{62C405C0-C90B-42C6-B737-B0D990E8F1A4}" type="presParOf" srcId="{27E027ED-9261-47F9-83B7-E5BB9C7AAEC0}" destId="{407BD989-242E-4C3B-93B9-D739856F61F4}" srcOrd="1" destOrd="0" presId="urn:microsoft.com/office/officeart/2005/8/layout/orgChart1"/>
    <dgm:cxn modelId="{0E533D3B-9ADA-4DE7-806A-0A9D856B3D06}" type="presParOf" srcId="{A2023CAA-48C1-40F0-804A-1B453A2C9EE6}" destId="{291E55A8-72F2-42F2-B359-8A58136F324F}" srcOrd="1" destOrd="0" presId="urn:microsoft.com/office/officeart/2005/8/layout/orgChart1"/>
    <dgm:cxn modelId="{371A3EF0-4244-409B-ADB1-7A05A0EBAFDA}" type="presParOf" srcId="{A2023CAA-48C1-40F0-804A-1B453A2C9EE6}" destId="{DD7DCB06-A847-443B-AE7E-1DF4D474D67F}" srcOrd="2" destOrd="0" presId="urn:microsoft.com/office/officeart/2005/8/layout/orgChart1"/>
    <dgm:cxn modelId="{6FECCAD2-6AE4-4AE9-B40F-407A085B5100}" type="presParOf" srcId="{9B5A21EE-3625-4F89-B51E-BD7172381988}" destId="{4B6D76FA-9D65-4BFB-9F9B-02BCBC913B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01000010100101000110000000000000 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所儲存的數值為多少？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89F0D95D-A2F0-4402-A42C-B4E28C382E8A}" type="presOf" srcId="{FEEF2023-353B-4EDE-9F28-58B40AA91B8C}" destId="{AE8731F0-7399-45FB-9BAD-949D652B74B9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26289BB1-822F-417F-867E-3C9E4CC43C0B}" type="presOf" srcId="{BA121A76-DE1F-48F7-B5A2-09FB7CEAE82E}" destId="{7435A3FD-31E5-411C-9866-A88359BC06E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BF47AF2F-4A6C-4438-9AFB-4087E64491A1}" type="presOf" srcId="{3E28579C-2CD4-46AC-8F0E-EE6547745E0F}" destId="{90D5FD44-6A58-4B2F-BB43-F19CF322C30C}" srcOrd="0" destOrd="0" presId="urn:microsoft.com/office/officeart/2005/8/layout/hierarchy4"/>
    <dgm:cxn modelId="{6972C22B-F9E5-4C0F-9B87-862E099F78ED}" type="presParOf" srcId="{AE8731F0-7399-45FB-9BAD-949D652B74B9}" destId="{6DFA7B42-FEF6-45AA-BA26-9D2575C71D2F}" srcOrd="0" destOrd="0" presId="urn:microsoft.com/office/officeart/2005/8/layout/hierarchy4"/>
    <dgm:cxn modelId="{FCCF867B-BB87-49AD-8BC3-6ECD2AF50C9B}" type="presParOf" srcId="{6DFA7B42-FEF6-45AA-BA26-9D2575C71D2F}" destId="{90D5FD44-6A58-4B2F-BB43-F19CF322C30C}" srcOrd="0" destOrd="0" presId="urn:microsoft.com/office/officeart/2005/8/layout/hierarchy4"/>
    <dgm:cxn modelId="{23AB2C2A-F267-41DB-AA5A-8B644CF6C03C}" type="presParOf" srcId="{6DFA7B42-FEF6-45AA-BA26-9D2575C71D2F}" destId="{E4876E20-FB5D-4798-9A94-7730F0D93C42}" srcOrd="1" destOrd="0" presId="urn:microsoft.com/office/officeart/2005/8/layout/hierarchy4"/>
    <dgm:cxn modelId="{9F3C19F9-1658-4ED3-9674-0D0E662B8902}" type="presParOf" srcId="{6DFA7B42-FEF6-45AA-BA26-9D2575C71D2F}" destId="{C9A1FD36-5989-4DD0-BE4C-BC90000A04B2}" srcOrd="2" destOrd="0" presId="urn:microsoft.com/office/officeart/2005/8/layout/hierarchy4"/>
    <dgm:cxn modelId="{159F7401-064C-420E-B6BA-572EF7DD96EC}" type="presParOf" srcId="{C9A1FD36-5989-4DD0-BE4C-BC90000A04B2}" destId="{96B5B5EA-6F0F-4475-9F51-85EF9748D62C}" srcOrd="0" destOrd="0" presId="urn:microsoft.com/office/officeart/2005/8/layout/hierarchy4"/>
    <dgm:cxn modelId="{6F984ACA-519B-4E17-ADC0-549593081BEB}" type="presParOf" srcId="{96B5B5EA-6F0F-4475-9F51-85EF9748D62C}" destId="{7435A3FD-31E5-411C-9866-A88359BC06EC}" srcOrd="0" destOrd="0" presId="urn:microsoft.com/office/officeart/2005/8/layout/hierarchy4"/>
    <dgm:cxn modelId="{0C34D806-CB00-4492-9C96-726527D77B1B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B50FB8-7382-4BB3-A91C-303FBBF60DD6}">
      <dsp:nvSpPr>
        <dsp:cNvPr id="0" name=""/>
        <dsp:cNvSpPr/>
      </dsp:nvSpPr>
      <dsp:spPr>
        <a:xfrm>
          <a:off x="932232" y="970774"/>
          <a:ext cx="2250335" cy="225033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</a:t>
          </a:r>
          <a:r>
            <a:rPr lang="en-US" altLang="zh-TW" sz="3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3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sz="3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型態</a:t>
          </a:r>
          <a:endParaRPr lang="zh-TW" sz="3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2232" y="970774"/>
        <a:ext cx="2250335" cy="2250335"/>
      </dsp:txXfrm>
    </dsp:sp>
    <dsp:sp modelId="{29AA7534-22CC-4DD4-8B11-8BF0547CEAAB}">
      <dsp:nvSpPr>
        <dsp:cNvPr id="0" name=""/>
        <dsp:cNvSpPr/>
      </dsp:nvSpPr>
      <dsp:spPr>
        <a:xfrm>
          <a:off x="1494816" y="69428"/>
          <a:ext cx="1125167" cy="112516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數字</a:t>
          </a:r>
          <a:endParaRPr lang="zh-TW" sz="18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94816" y="69428"/>
        <a:ext cx="1125167" cy="1125167"/>
      </dsp:txXfrm>
    </dsp:sp>
    <dsp:sp modelId="{49BB3CFA-F88C-4D18-8AAC-AC9AF5D85162}">
      <dsp:nvSpPr>
        <dsp:cNvPr id="0" name=""/>
        <dsp:cNvSpPr/>
      </dsp:nvSpPr>
      <dsp:spPr>
        <a:xfrm>
          <a:off x="2887096" y="1080978"/>
          <a:ext cx="1125167" cy="112516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文字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87096" y="1080978"/>
        <a:ext cx="1125167" cy="1125167"/>
      </dsp:txXfrm>
    </dsp:sp>
    <dsp:sp modelId="{FE0591A8-A849-4937-8D3D-EE2A69DA7808}">
      <dsp:nvSpPr>
        <dsp:cNvPr id="0" name=""/>
        <dsp:cNvSpPr/>
      </dsp:nvSpPr>
      <dsp:spPr>
        <a:xfrm>
          <a:off x="2355292" y="2717702"/>
          <a:ext cx="1125167" cy="112516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語音、音樂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355292" y="2717702"/>
        <a:ext cx="1125167" cy="1125167"/>
      </dsp:txXfrm>
    </dsp:sp>
    <dsp:sp modelId="{D43EFB37-EFB5-4524-B374-17BDD827DAB5}">
      <dsp:nvSpPr>
        <dsp:cNvPr id="0" name=""/>
        <dsp:cNvSpPr/>
      </dsp:nvSpPr>
      <dsp:spPr>
        <a:xfrm>
          <a:off x="634339" y="2717702"/>
          <a:ext cx="1125167" cy="1125167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圖形、影像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4339" y="2717702"/>
        <a:ext cx="1125167" cy="1125167"/>
      </dsp:txXfrm>
    </dsp:sp>
    <dsp:sp modelId="{5A8FDBC8-9828-4543-8B48-BE7D17371874}">
      <dsp:nvSpPr>
        <dsp:cNvPr id="0" name=""/>
        <dsp:cNvSpPr/>
      </dsp:nvSpPr>
      <dsp:spPr>
        <a:xfrm>
          <a:off x="102536" y="1080978"/>
          <a:ext cx="1125167" cy="112516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影片及動畫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2536" y="1080978"/>
        <a:ext cx="1125167" cy="1125167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18" y="617"/>
        <a:ext cx="8221563" cy="620225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10000010100101000110000000000000 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所儲存的數值為多少？</a:t>
          </a:r>
          <a:endParaRPr lang="zh-TW" sz="20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18" y="819317"/>
        <a:ext cx="8221563" cy="62022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9475E7D-5C3B-4B2D-8DCB-FB9D39E88431}">
      <dsp:nvSpPr>
        <dsp:cNvPr id="0" name=""/>
        <dsp:cNvSpPr/>
      </dsp:nvSpPr>
      <dsp:spPr>
        <a:xfrm>
          <a:off x="2754" y="935"/>
          <a:ext cx="7659640" cy="623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523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754" y="935"/>
        <a:ext cx="7659640" cy="623023"/>
      </dsp:txXfrm>
    </dsp:sp>
    <dsp:sp modelId="{0E1FF7B9-E03A-42AE-8BEA-E9E0C3FB1511}">
      <dsp:nvSpPr>
        <dsp:cNvPr id="0" name=""/>
        <dsp:cNvSpPr/>
      </dsp:nvSpPr>
      <dsp:spPr>
        <a:xfrm>
          <a:off x="2754" y="731333"/>
          <a:ext cx="2417815" cy="11138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b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在百位上則表示</a:t>
          </a: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個百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754" y="731333"/>
        <a:ext cx="2417815" cy="1113873"/>
      </dsp:txXfrm>
    </dsp:sp>
    <dsp:sp modelId="{A57E9624-E1B7-4DCA-A1DC-8B3650814276}">
      <dsp:nvSpPr>
        <dsp:cNvPr id="0" name=""/>
        <dsp:cNvSpPr/>
      </dsp:nvSpPr>
      <dsp:spPr>
        <a:xfrm>
          <a:off x="2623667" y="731333"/>
          <a:ext cx="2417815" cy="11138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b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在十位上就表示</a:t>
          </a: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個十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23667" y="731333"/>
        <a:ext cx="2417815" cy="1113873"/>
      </dsp:txXfrm>
    </dsp:sp>
    <dsp:sp modelId="{39824335-746F-4D2F-B079-1ECAA6ACC703}">
      <dsp:nvSpPr>
        <dsp:cNvPr id="0" name=""/>
        <dsp:cNvSpPr/>
      </dsp:nvSpPr>
      <dsp:spPr>
        <a:xfrm>
          <a:off x="5244579" y="731333"/>
          <a:ext cx="2417815" cy="11138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b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在個位上表示</a:t>
          </a: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個一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244579" y="731333"/>
        <a:ext cx="2417815" cy="111387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18" y="617"/>
        <a:ext cx="8221563" cy="620225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10110101.1101</a:t>
          </a:r>
          <a:r>
            <a:rPr lang="en-US" sz="2000" b="1" kern="1200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所對應的十進位數為</a:t>
          </a:r>
          <a:r>
            <a:rPr 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181.8125</a:t>
          </a:r>
          <a:endParaRPr lang="zh-TW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18" y="819317"/>
        <a:ext cx="8221563" cy="62022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18" y="617"/>
        <a:ext cx="8221563" cy="620225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十進位</a:t>
          </a:r>
          <a:r>
            <a:rPr lang="en-US" alt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181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所對應的二進位數為</a:t>
          </a:r>
          <a:r>
            <a:rPr lang="en-US" alt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10110101</a:t>
          </a:r>
          <a:r>
            <a:rPr lang="en-US" altLang="zh-TW" sz="2000" b="1" kern="1200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sz="20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18" y="819317"/>
        <a:ext cx="8221563" cy="62022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18" y="617"/>
        <a:ext cx="8221563" cy="620225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en-US" altLang="en-US" sz="2000" b="1" kern="1200" dirty="0" smtClean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1011</a:t>
          </a:r>
          <a:r>
            <a:rPr lang="en-US" altLang="en-US" sz="2000" b="1" kern="1200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0101</a:t>
          </a:r>
          <a:r>
            <a:rPr lang="en-US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en-US" sz="2000" b="1" kern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1101</a:t>
          </a:r>
          <a:r>
            <a:rPr lang="en-US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en-US" altLang="en-US" sz="2000" b="1" kern="1200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 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的十六進位表示法為 </a:t>
          </a:r>
          <a:r>
            <a:rPr lang="en-US" altLang="en-US" sz="20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1B5.D8</a:t>
          </a:r>
          <a:r>
            <a:rPr lang="en-US" altLang="en-US" sz="2000" b="1" kern="1200" baseline="-25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16</a:t>
          </a:r>
          <a:endParaRPr lang="zh-TW" sz="20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18" y="819317"/>
        <a:ext cx="8221563" cy="62022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18" y="617"/>
        <a:ext cx="8221563" cy="620225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1B5.D8</a:t>
          </a:r>
          <a:r>
            <a:rPr lang="en-US" altLang="en-US" sz="2000" b="1" kern="1200" baseline="-25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16</a:t>
          </a:r>
          <a:r>
            <a:rPr lang="en-US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的二進位表示法為 </a:t>
          </a:r>
          <a:r>
            <a:rPr lang="en-US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110110101.11011</a:t>
          </a:r>
          <a:r>
            <a:rPr lang="en-US" altLang="en-US" sz="2000" b="1" kern="1200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sz="20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18" y="819317"/>
        <a:ext cx="8221563" cy="62022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3B995A-F46C-473D-9EE3-468FCF1D98C8}">
      <dsp:nvSpPr>
        <dsp:cNvPr id="0" name=""/>
        <dsp:cNvSpPr/>
      </dsp:nvSpPr>
      <dsp:spPr>
        <a:xfrm>
          <a:off x="1476" y="0"/>
          <a:ext cx="3148046" cy="1214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10110.100011</a:t>
          </a:r>
          <a:endParaRPr lang="zh-TW" sz="3100" kern="1200" dirty="0"/>
        </a:p>
      </dsp:txBody>
      <dsp:txXfrm>
        <a:off x="1476" y="0"/>
        <a:ext cx="3148046" cy="1214836"/>
      </dsp:txXfrm>
    </dsp:sp>
    <dsp:sp modelId="{963E2A00-AC8C-4AA7-8D2B-EB6D321F1E59}">
      <dsp:nvSpPr>
        <dsp:cNvPr id="0" name=""/>
        <dsp:cNvSpPr/>
      </dsp:nvSpPr>
      <dsp:spPr>
        <a:xfrm>
          <a:off x="3464327" y="217060"/>
          <a:ext cx="667385" cy="7807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500" kern="1200"/>
        </a:p>
      </dsp:txBody>
      <dsp:txXfrm>
        <a:off x="3464327" y="217060"/>
        <a:ext cx="667385" cy="780715"/>
      </dsp:txXfrm>
    </dsp:sp>
    <dsp:sp modelId="{415E4A14-F76F-4B73-B234-FC8E2DE694AE}">
      <dsp:nvSpPr>
        <dsp:cNvPr id="0" name=""/>
        <dsp:cNvSpPr/>
      </dsp:nvSpPr>
      <dsp:spPr>
        <a:xfrm>
          <a:off x="4408741" y="0"/>
          <a:ext cx="3148046" cy="1214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smtClean="0"/>
            <a:t>1.0110100011×2</a:t>
          </a:r>
          <a:r>
            <a:rPr lang="en-US" sz="3100" b="1" kern="1200" baseline="30000" smtClean="0"/>
            <a:t>4</a:t>
          </a:r>
          <a:endParaRPr lang="zh-TW" sz="3100" kern="1200"/>
        </a:p>
      </dsp:txBody>
      <dsp:txXfrm>
        <a:off x="4408741" y="0"/>
        <a:ext cx="3148046" cy="1214836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DEECBD-E513-4F6D-A117-2737ABE119D5}">
      <dsp:nvSpPr>
        <dsp:cNvPr id="0" name=""/>
        <dsp:cNvSpPr/>
      </dsp:nvSpPr>
      <dsp:spPr>
        <a:xfrm>
          <a:off x="3227529" y="1039482"/>
          <a:ext cx="2283501" cy="396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55"/>
              </a:lnTo>
              <a:lnTo>
                <a:pt x="2283501" y="198155"/>
              </a:lnTo>
              <a:lnTo>
                <a:pt x="2283501" y="39631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B9BE0-8863-4BB2-B741-3D267207973C}">
      <dsp:nvSpPr>
        <dsp:cNvPr id="0" name=""/>
        <dsp:cNvSpPr/>
      </dsp:nvSpPr>
      <dsp:spPr>
        <a:xfrm>
          <a:off x="3181810" y="1039482"/>
          <a:ext cx="91440" cy="396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31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8FC1D-87B5-4171-9303-D1DC40AE6997}">
      <dsp:nvSpPr>
        <dsp:cNvPr id="0" name=""/>
        <dsp:cNvSpPr/>
      </dsp:nvSpPr>
      <dsp:spPr>
        <a:xfrm>
          <a:off x="944028" y="1039482"/>
          <a:ext cx="2283501" cy="396310"/>
        </a:xfrm>
        <a:custGeom>
          <a:avLst/>
          <a:gdLst/>
          <a:ahLst/>
          <a:cxnLst/>
          <a:rect l="0" t="0" r="0" b="0"/>
          <a:pathLst>
            <a:path>
              <a:moveTo>
                <a:pt x="2283501" y="0"/>
              </a:moveTo>
              <a:lnTo>
                <a:pt x="2283501" y="198155"/>
              </a:lnTo>
              <a:lnTo>
                <a:pt x="0" y="198155"/>
              </a:lnTo>
              <a:lnTo>
                <a:pt x="0" y="39631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7840EB-C9D0-4E87-8D93-6192D35F5CBF}">
      <dsp:nvSpPr>
        <dsp:cNvPr id="0" name=""/>
        <dsp:cNvSpPr/>
      </dsp:nvSpPr>
      <dsp:spPr>
        <a:xfrm>
          <a:off x="2283934" y="95886"/>
          <a:ext cx="1887191" cy="9435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浮點數表示法</a:t>
          </a:r>
          <a:endParaRPr lang="zh-TW" sz="2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83934" y="95886"/>
        <a:ext cx="1887191" cy="943595"/>
      </dsp:txXfrm>
    </dsp:sp>
    <dsp:sp modelId="{4B86597F-9639-4F82-A2B1-313A18069ACD}">
      <dsp:nvSpPr>
        <dsp:cNvPr id="0" name=""/>
        <dsp:cNvSpPr/>
      </dsp:nvSpPr>
      <dsp:spPr>
        <a:xfrm>
          <a:off x="433" y="1435792"/>
          <a:ext cx="1887191" cy="94359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符號位元</a:t>
          </a:r>
          <a:r>
            <a:rPr lang="en-US" altLang="zh-TW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(sign bit)</a:t>
          </a:r>
          <a:endParaRPr lang="zh-TW" sz="2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3" y="1435792"/>
        <a:ext cx="1887191" cy="943595"/>
      </dsp:txXfrm>
    </dsp:sp>
    <dsp:sp modelId="{DEFD5B0F-E3CC-49AC-BE7C-90E099731119}">
      <dsp:nvSpPr>
        <dsp:cNvPr id="0" name=""/>
        <dsp:cNvSpPr/>
      </dsp:nvSpPr>
      <dsp:spPr>
        <a:xfrm>
          <a:off x="2283934" y="1435792"/>
          <a:ext cx="1887191" cy="94359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指數部分</a:t>
          </a:r>
          <a:endParaRPr lang="zh-TW" sz="2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83934" y="1435792"/>
        <a:ext cx="1887191" cy="943595"/>
      </dsp:txXfrm>
    </dsp:sp>
    <dsp:sp modelId="{70889634-6B53-460C-B619-8D844032901C}">
      <dsp:nvSpPr>
        <dsp:cNvPr id="0" name=""/>
        <dsp:cNvSpPr/>
      </dsp:nvSpPr>
      <dsp:spPr>
        <a:xfrm>
          <a:off x="4567435" y="1435792"/>
          <a:ext cx="1887191" cy="94359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尾數部分</a:t>
          </a:r>
          <a:endParaRPr lang="zh-TW" sz="2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567435" y="1435792"/>
        <a:ext cx="1887191" cy="943595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18" y="617"/>
        <a:ext cx="8221563" cy="620225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01000010100101000110000000000000 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所儲存的數值為多少？</a:t>
          </a:r>
          <a:endParaRPr lang="zh-TW" sz="20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18" y="819317"/>
        <a:ext cx="8221563" cy="620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F4EF2-111D-4C96-9E49-AB0B660CAE95}" type="datetimeFigureOut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74B26-F26A-43FC-B4EA-23D948028F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44724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12AB-0481-4543-9448-EE76391C4D02}" type="datetimeFigureOut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245B1-C9B5-4CB2-8096-E56E4F101A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578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6078" y="502812"/>
            <a:ext cx="9170078" cy="6352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3157953" y="1043735"/>
            <a:ext cx="5476465" cy="966748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計算機簡介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2799" y="2393950"/>
            <a:ext cx="4194429" cy="3735388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11650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89693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258070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 userDrawn="1"/>
        </p:nvSpPr>
        <p:spPr>
          <a:xfrm>
            <a:off x="542093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694493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899696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1172884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1041261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1325284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1477684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1698757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197194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84032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 userDrawn="1"/>
        </p:nvSpPr>
        <p:spPr>
          <a:xfrm>
            <a:off x="212434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 userDrawn="1"/>
        </p:nvSpPr>
        <p:spPr>
          <a:xfrm>
            <a:off x="227674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 userDrawn="1"/>
        </p:nvSpPr>
        <p:spPr>
          <a:xfrm>
            <a:off x="2512458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 userDrawn="1"/>
        </p:nvSpPr>
        <p:spPr>
          <a:xfrm>
            <a:off x="2785646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 userDrawn="1"/>
        </p:nvSpPr>
        <p:spPr>
          <a:xfrm>
            <a:off x="2654023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 userDrawn="1"/>
        </p:nvSpPr>
        <p:spPr>
          <a:xfrm>
            <a:off x="2938046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3090446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 userDrawn="1"/>
        </p:nvSpPr>
        <p:spPr>
          <a:xfrm>
            <a:off x="3318937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 userDrawn="1"/>
        </p:nvSpPr>
        <p:spPr>
          <a:xfrm>
            <a:off x="359212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 userDrawn="1"/>
        </p:nvSpPr>
        <p:spPr>
          <a:xfrm>
            <a:off x="346050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 userDrawn="1"/>
        </p:nvSpPr>
        <p:spPr>
          <a:xfrm>
            <a:off x="374452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 userDrawn="1"/>
        </p:nvSpPr>
        <p:spPr>
          <a:xfrm>
            <a:off x="389692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 userDrawn="1"/>
        </p:nvSpPr>
        <p:spPr>
          <a:xfrm>
            <a:off x="4129027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 userDrawn="1"/>
        </p:nvSpPr>
        <p:spPr>
          <a:xfrm>
            <a:off x="440221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 userDrawn="1"/>
        </p:nvSpPr>
        <p:spPr>
          <a:xfrm>
            <a:off x="427059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 userDrawn="1"/>
        </p:nvSpPr>
        <p:spPr>
          <a:xfrm>
            <a:off x="455461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470701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 userDrawn="1"/>
        </p:nvSpPr>
        <p:spPr>
          <a:xfrm>
            <a:off x="4939117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 userDrawn="1"/>
        </p:nvSpPr>
        <p:spPr>
          <a:xfrm>
            <a:off x="521230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 userDrawn="1"/>
        </p:nvSpPr>
        <p:spPr>
          <a:xfrm>
            <a:off x="508068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 userDrawn="1"/>
        </p:nvSpPr>
        <p:spPr>
          <a:xfrm>
            <a:off x="536470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 userDrawn="1"/>
        </p:nvSpPr>
        <p:spPr>
          <a:xfrm>
            <a:off x="551710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 userDrawn="1"/>
        </p:nvSpPr>
        <p:spPr>
          <a:xfrm>
            <a:off x="5749207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 userDrawn="1"/>
        </p:nvSpPr>
        <p:spPr>
          <a:xfrm>
            <a:off x="602239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 userDrawn="1"/>
        </p:nvSpPr>
        <p:spPr>
          <a:xfrm>
            <a:off x="5890772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 userDrawn="1"/>
        </p:nvSpPr>
        <p:spPr>
          <a:xfrm>
            <a:off x="617479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 userDrawn="1"/>
        </p:nvSpPr>
        <p:spPr>
          <a:xfrm>
            <a:off x="632719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 userDrawn="1"/>
        </p:nvSpPr>
        <p:spPr>
          <a:xfrm>
            <a:off x="6563896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 userDrawn="1"/>
        </p:nvSpPr>
        <p:spPr>
          <a:xfrm>
            <a:off x="6837084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6705461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6989484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7141884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 userDrawn="1"/>
        </p:nvSpPr>
        <p:spPr>
          <a:xfrm>
            <a:off x="7369387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 userDrawn="1"/>
        </p:nvSpPr>
        <p:spPr>
          <a:xfrm>
            <a:off x="764257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 userDrawn="1"/>
        </p:nvSpPr>
        <p:spPr>
          <a:xfrm>
            <a:off x="7510952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 userDrawn="1"/>
        </p:nvSpPr>
        <p:spPr>
          <a:xfrm>
            <a:off x="779497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 userDrawn="1"/>
        </p:nvSpPr>
        <p:spPr>
          <a:xfrm>
            <a:off x="794737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 userDrawn="1"/>
        </p:nvSpPr>
        <p:spPr>
          <a:xfrm>
            <a:off x="8171734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 userDrawn="1"/>
        </p:nvSpPr>
        <p:spPr>
          <a:xfrm>
            <a:off x="844492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 userDrawn="1"/>
        </p:nvSpPr>
        <p:spPr>
          <a:xfrm>
            <a:off x="8313299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 userDrawn="1"/>
        </p:nvSpPr>
        <p:spPr>
          <a:xfrm>
            <a:off x="859732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 userDrawn="1"/>
        </p:nvSpPr>
        <p:spPr>
          <a:xfrm>
            <a:off x="874972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 userDrawn="1"/>
        </p:nvSpPr>
        <p:spPr>
          <a:xfrm>
            <a:off x="8969629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圖片版面配置區 274"/>
          <p:cNvSpPr>
            <a:spLocks noGrp="1"/>
          </p:cNvSpPr>
          <p:nvPr>
            <p:ph type="pic" sz="quarter" idx="13"/>
          </p:nvPr>
        </p:nvSpPr>
        <p:spPr>
          <a:xfrm>
            <a:off x="0" y="2393950"/>
            <a:ext cx="4622800" cy="3735388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0881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5910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48999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12208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6635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7528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13865"/>
            <a:ext cx="8229600" cy="3912298"/>
          </a:xfrm>
        </p:spPr>
        <p:txBody>
          <a:bodyPr/>
          <a:lstStyle>
            <a:lvl1pPr marL="457200" indent="-457200">
              <a:buFontTx/>
              <a:buBlip>
                <a:blip r:embed="rId2"/>
              </a:buBlip>
              <a:defRPr sz="2800" b="1">
                <a:latin typeface="微軟正黑體" pitchFamily="34" charset="-120"/>
                <a:ea typeface="微軟正黑體" pitchFamily="34" charset="-120"/>
              </a:defRPr>
            </a:lvl1pPr>
            <a:lvl2pPr marL="914400" indent="-457200">
              <a:buClr>
                <a:schemeClr val="tx2"/>
              </a:buClr>
              <a:buFont typeface="Wingdings 3" panose="05040102010807070707" pitchFamily="18" charset="2"/>
              <a:buChar char=""/>
              <a:defRPr sz="2600" b="1">
                <a:latin typeface="微軟正黑體" pitchFamily="34" charset="-120"/>
                <a:ea typeface="微軟正黑體" pitchFamily="34" charset="-120"/>
              </a:defRPr>
            </a:lvl2pPr>
            <a:lvl3pPr marL="1257300" indent="-342900">
              <a:buClr>
                <a:schemeClr val="accent1"/>
              </a:buClr>
              <a:buFont typeface="微軟正黑體" panose="020B0604030504040204" pitchFamily="34" charset="-120"/>
              <a:buChar char="■"/>
              <a:defRPr b="1"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 b="1"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 b="1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913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78750"/>
            <a:ext cx="8229600" cy="4947413"/>
          </a:xfrm>
        </p:spPr>
        <p:txBody>
          <a:bodyPr/>
          <a:lstStyle>
            <a:lvl1pPr marL="0" indent="0">
              <a:buNone/>
              <a:defRPr lang="zh-TW" altLang="en-US" sz="2800" b="1" kern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914400" indent="-457200">
              <a:buClr>
                <a:schemeClr val="tx2"/>
              </a:buClr>
              <a:buFont typeface="Wingdings 3" panose="05040102010807070707" pitchFamily="18" charset="2"/>
              <a:buChar char=""/>
              <a:defRPr sz="2600" b="1">
                <a:latin typeface="微軟正黑體" pitchFamily="34" charset="-120"/>
                <a:ea typeface="微軟正黑體" pitchFamily="34" charset="-120"/>
              </a:defRPr>
            </a:lvl2pPr>
            <a:lvl3pPr marL="1257300" indent="-342900">
              <a:buClr>
                <a:schemeClr val="accent1"/>
              </a:buClr>
              <a:buFont typeface="微軟正黑體" panose="020B0604030504040204" pitchFamily="34" charset="-120"/>
              <a:buChar char="■"/>
              <a:defRPr b="1"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 b="1"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 b="1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marL="457200" lvl="0" indent="-4572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1575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838104"/>
            <a:ext cx="9144000" cy="5220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5" y="1673805"/>
            <a:ext cx="8604269" cy="41404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683018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 userDrawn="1"/>
        </p:nvSpPr>
        <p:spPr>
          <a:xfrm>
            <a:off x="1151620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 userDrawn="1"/>
        </p:nvSpPr>
        <p:spPr>
          <a:xfrm>
            <a:off x="1601670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 userDrawn="1"/>
        </p:nvSpPr>
        <p:spPr>
          <a:xfrm>
            <a:off x="2051720" y="1180091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683018" y="1196984"/>
            <a:ext cx="22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名　人　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349" name="Picture 13"/>
          <p:cNvPicPr>
            <a:picLocks noChangeAspect="1" noChangeArrowheads="1"/>
          </p:cNvPicPr>
          <p:nvPr userDrawn="1"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487232">
            <a:off x="8013955" y="1273755"/>
            <a:ext cx="103822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1" name="Picture 15"/>
          <p:cNvPicPr>
            <a:picLocks noChangeAspect="1" noChangeArrowheads="1"/>
          </p:cNvPicPr>
          <p:nvPr userDrawn="1"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343616" y="1132600"/>
            <a:ext cx="2456765" cy="63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6096" y="2035362"/>
            <a:ext cx="8229600" cy="3778903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3649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838104"/>
            <a:ext cx="9144000" cy="5220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5" y="1673805"/>
            <a:ext cx="8604269" cy="4140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14"/>
          <p:cNvPicPr>
            <a:picLocks noChangeAspect="1" noChangeArrowheads="1"/>
          </p:cNvPicPr>
          <p:nvPr userDrawn="1"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19274" y="1132600"/>
            <a:ext cx="730257" cy="9069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D:\製作中\02再版書\0558909\資訊小耳朵 圖.png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88211" y="838104"/>
            <a:ext cx="4545505" cy="14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 userDrawn="1"/>
        </p:nvSpPr>
        <p:spPr>
          <a:xfrm>
            <a:off x="517653" y="1628800"/>
            <a:ext cx="444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TIPS!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　</a:t>
            </a:r>
            <a:endParaRPr lang="en-US" altLang="zh-TW" sz="24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406096" y="2256499"/>
            <a:ext cx="8229600" cy="3557766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4192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xmlns="" val="271875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14432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9058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5242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5298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橢圓 7"/>
          <p:cNvSpPr/>
          <p:nvPr userDrawn="1"/>
        </p:nvSpPr>
        <p:spPr>
          <a:xfrm>
            <a:off x="161510" y="6219310"/>
            <a:ext cx="450050" cy="4500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296525" y="6219310"/>
            <a:ext cx="450050" cy="45005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251520" y="6259669"/>
            <a:ext cx="5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B089E88-AE65-4CA2-BA11-4B6DC14C3389}" type="slidenum">
              <a:rPr lang="zh-TW" altLang="en-US" smtClean="0">
                <a:solidFill>
                  <a:schemeClr val="bg1"/>
                </a:solidFill>
              </a:rPr>
              <a:pPr/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90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接點 28"/>
          <p:cNvCxnSpPr/>
          <p:nvPr/>
        </p:nvCxnSpPr>
        <p:spPr>
          <a:xfrm>
            <a:off x="3157953" y="2010483"/>
            <a:ext cx="5779532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製作中\02再版書\0558909\章首頁\not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093204" y="1983133"/>
            <a:ext cx="3790950" cy="44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3157953" y="1043735"/>
            <a:ext cx="5476465" cy="939398"/>
          </a:xfrm>
        </p:spPr>
        <p:txBody>
          <a:bodyPr/>
          <a:lstStyle/>
          <a:p>
            <a:r>
              <a:rPr lang="zh-TW" altLang="en-US" dirty="0" smtClean="0"/>
              <a:t>數位資料表示法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74295" y="2390441"/>
            <a:ext cx="3228769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3" action="ppaction://hlinksldjump"/>
              </a:rPr>
              <a:t>2-1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3" action="ppaction://hlinksldjump"/>
              </a:rPr>
              <a:t>資料型態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2-2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二進位表示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法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2-3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各種進位表示法的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轉換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2-4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整數表示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法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2-5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浮點數表示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法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8" action="ppaction://hlinksldjump"/>
              </a:rPr>
              <a:t>2-6 ASCII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8" action="ppaction://hlinksldjump"/>
              </a:rPr>
              <a:t>及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8" action="ppaction://hlinksldjump"/>
              </a:rPr>
              <a:t>Unicode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670701" y="2513414"/>
            <a:ext cx="3794785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 rot="21401888">
            <a:off x="663740" y="2694412"/>
            <a:ext cx="3794785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xmlns="" val="16437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 </a:t>
            </a:r>
            <a:r>
              <a:rPr lang="zh-TW" altLang="en-US" dirty="0"/>
              <a:t>資料型態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數位化的</a:t>
            </a:r>
            <a:r>
              <a:rPr lang="zh-TW" altLang="en-US" dirty="0" smtClean="0"/>
              <a:t>資訊方便編輯</a:t>
            </a:r>
            <a:r>
              <a:rPr lang="zh-TW" altLang="en-US" dirty="0"/>
              <a:t>、處理、儲存、傳輸及播放，以便更有效精確地表達意念。</a:t>
            </a:r>
          </a:p>
          <a:p>
            <a:r>
              <a:rPr lang="zh-TW" altLang="en-US" dirty="0"/>
              <a:t>可用</a:t>
            </a:r>
            <a:r>
              <a:rPr lang="zh-TW" altLang="en-US" dirty="0" smtClean="0"/>
              <a:t>電腦編輯</a:t>
            </a:r>
            <a:r>
              <a:rPr lang="zh-TW" altLang="en-US" dirty="0"/>
              <a:t>及整合不同的數位化資訊，精確安排各種複雜媒體出現的順序、時間及播放</a:t>
            </a:r>
            <a:r>
              <a:rPr lang="zh-TW" altLang="en-US" dirty="0" smtClean="0"/>
              <a:t>設備。</a:t>
            </a:r>
            <a:endParaRPr lang="zh-TW" altLang="en-US" dirty="0"/>
          </a:p>
          <a:p>
            <a:r>
              <a:rPr lang="zh-TW" altLang="en-US" dirty="0"/>
              <a:t>可利用電腦強大的處理及搜尋功能，提供多媒體的互動方式，加強虛擬實境的真實感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09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2-2 </a:t>
            </a:r>
            <a:r>
              <a:rPr lang="zh-TW" altLang="en-US" dirty="0"/>
              <a:t>二進位表示法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古巴比倫人所</a:t>
            </a:r>
            <a:r>
              <a:rPr lang="zh-TW" altLang="en-US" dirty="0"/>
              <a:t>用的數字系統是</a:t>
            </a:r>
            <a:r>
              <a:rPr lang="zh-TW" altLang="en-US" dirty="0">
                <a:solidFill>
                  <a:srgbClr val="0070C0"/>
                </a:solidFill>
              </a:rPr>
              <a:t>六十進位</a:t>
            </a:r>
            <a:r>
              <a:rPr lang="zh-TW" altLang="en-US" dirty="0"/>
              <a:t>法，逢「六十」進一，</a:t>
            </a:r>
            <a:r>
              <a:rPr lang="zh-TW" altLang="en-US" dirty="0" smtClean="0"/>
              <a:t>現在除了</a:t>
            </a:r>
            <a:r>
              <a:rPr lang="zh-TW" altLang="en-US" dirty="0"/>
              <a:t>每分鐘六十秒及每小時六十分外</a:t>
            </a:r>
            <a:r>
              <a:rPr lang="zh-TW" altLang="en-US" dirty="0" smtClean="0"/>
              <a:t>，此法已</a:t>
            </a:r>
            <a:r>
              <a:rPr lang="zh-TW" altLang="en-US" dirty="0"/>
              <a:t>不多見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現今公制是以</a:t>
            </a:r>
            <a:r>
              <a:rPr lang="zh-TW" altLang="en-US" dirty="0"/>
              <a:t>十為基數，採用</a:t>
            </a:r>
            <a:r>
              <a:rPr lang="zh-TW" altLang="en-US" dirty="0">
                <a:solidFill>
                  <a:srgbClr val="0070C0"/>
                </a:solidFill>
              </a:rPr>
              <a:t>十進位</a:t>
            </a:r>
            <a:r>
              <a:rPr lang="zh-TW" altLang="en-US" dirty="0"/>
              <a:t>法</a:t>
            </a:r>
            <a:r>
              <a:rPr lang="zh-TW" altLang="en-US" dirty="0" smtClean="0"/>
              <a:t>，滿「十」進一。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177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2-2 </a:t>
            </a:r>
            <a:r>
              <a:rPr lang="zh-TW" altLang="en-US" dirty="0"/>
              <a:t>二進位表示法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一個數字在不同的位置上所表示的數值也就</a:t>
            </a:r>
            <a:r>
              <a:rPr lang="zh-TW" altLang="en-US" dirty="0" smtClean="0"/>
              <a:t>不同。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523 </a:t>
            </a:r>
            <a:r>
              <a:rPr lang="en-US" altLang="zh-TW" dirty="0"/>
              <a:t>= 5×10</a:t>
            </a:r>
            <a:r>
              <a:rPr lang="en-US" altLang="zh-TW" baseline="30000" dirty="0"/>
              <a:t>2</a:t>
            </a:r>
            <a:r>
              <a:rPr lang="en-US" altLang="zh-TW" dirty="0"/>
              <a:t> + 2×10</a:t>
            </a:r>
            <a:r>
              <a:rPr lang="en-US" altLang="zh-TW" baseline="30000" dirty="0"/>
              <a:t>1</a:t>
            </a:r>
            <a:r>
              <a:rPr lang="en-US" altLang="zh-TW" dirty="0"/>
              <a:t> + 3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xmlns="" val="3217597726"/>
              </p:ext>
            </p:extLst>
          </p:nvPr>
        </p:nvGraphicFramePr>
        <p:xfrm>
          <a:off x="999620" y="2891461"/>
          <a:ext cx="7665150" cy="1980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8498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2-2 </a:t>
            </a:r>
            <a:r>
              <a:rPr lang="zh-TW" altLang="en-US" dirty="0"/>
              <a:t>二進位表示法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電腦電子元件最</a:t>
            </a:r>
            <a:r>
              <a:rPr lang="zh-TW" altLang="en-US" dirty="0"/>
              <a:t>穩定簡單的</a:t>
            </a:r>
            <a:r>
              <a:rPr lang="zh-TW" altLang="en-US" dirty="0" smtClean="0"/>
              <a:t>狀態為「開</a:t>
            </a:r>
            <a:r>
              <a:rPr lang="en-US" altLang="zh-TW" dirty="0" smtClean="0"/>
              <a:t>(1)</a:t>
            </a:r>
            <a:r>
              <a:rPr lang="zh-TW" altLang="en-US" dirty="0" smtClean="0"/>
              <a:t>」與</a:t>
            </a:r>
            <a:r>
              <a:rPr lang="zh-TW" altLang="en-US" dirty="0"/>
              <a:t>「</a:t>
            </a:r>
            <a:r>
              <a:rPr lang="zh-TW" altLang="en-US" dirty="0" smtClean="0"/>
              <a:t>關</a:t>
            </a:r>
            <a:r>
              <a:rPr lang="en-US" altLang="zh-TW" dirty="0" smtClean="0"/>
              <a:t>(0)</a:t>
            </a:r>
            <a:r>
              <a:rPr lang="zh-TW" altLang="en-US" dirty="0" smtClean="0"/>
              <a:t>」，故目前通行電腦用</a:t>
            </a:r>
            <a:r>
              <a:rPr lang="zh-TW" altLang="en-US" dirty="0">
                <a:solidFill>
                  <a:srgbClr val="C00000"/>
                </a:solidFill>
              </a:rPr>
              <a:t>二進位</a:t>
            </a:r>
            <a:r>
              <a:rPr lang="zh-TW" altLang="en-US" dirty="0" smtClean="0"/>
              <a:t>符號來</a:t>
            </a:r>
            <a:r>
              <a:rPr lang="zh-TW" altLang="en-US" dirty="0"/>
              <a:t>儲存資料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因為一個位元組有八個位元，</a:t>
            </a:r>
            <a:r>
              <a:rPr lang="zh-TW" altLang="en-US" dirty="0" smtClean="0"/>
              <a:t>可切</a:t>
            </a:r>
            <a:r>
              <a:rPr lang="zh-TW" altLang="en-US" dirty="0"/>
              <a:t>成兩個十六進位</a:t>
            </a:r>
            <a:r>
              <a:rPr lang="zh-TW" altLang="en-US" dirty="0" smtClean="0"/>
              <a:t>數</a:t>
            </a:r>
            <a:r>
              <a:rPr lang="zh-TW" altLang="en-US" dirty="0"/>
              <a:t>，</a:t>
            </a:r>
            <a:r>
              <a:rPr lang="zh-TW" altLang="en-US" dirty="0" smtClean="0"/>
              <a:t>因此電腦系統</a:t>
            </a:r>
            <a:r>
              <a:rPr lang="zh-TW" altLang="en-US" dirty="0"/>
              <a:t>也常使用</a:t>
            </a:r>
            <a:r>
              <a:rPr lang="zh-TW" altLang="en-US" dirty="0">
                <a:solidFill>
                  <a:srgbClr val="C00000"/>
                </a:solidFill>
              </a:rPr>
              <a:t>十六進位</a:t>
            </a:r>
            <a:r>
              <a:rPr lang="zh-TW" altLang="en-US" dirty="0" smtClean="0"/>
              <a:t>數來顯示資料。</a:t>
            </a:r>
            <a:endParaRPr lang="zh-TW" altLang="en-US" dirty="0"/>
          </a:p>
          <a:p>
            <a:r>
              <a:rPr lang="zh-TW" altLang="en-US" dirty="0" smtClean="0"/>
              <a:t>十六進位系統的數字</a:t>
            </a:r>
            <a:r>
              <a:rPr lang="en-US" altLang="zh-TW" dirty="0" smtClean="0"/>
              <a:t>0</a:t>
            </a:r>
            <a:r>
              <a:rPr lang="zh-TW" altLang="en-US" dirty="0"/>
              <a:t>到</a:t>
            </a:r>
            <a:r>
              <a:rPr lang="en-US" altLang="zh-TW" dirty="0" smtClean="0"/>
              <a:t>15</a:t>
            </a:r>
            <a:r>
              <a:rPr lang="zh-TW" altLang="en-US" dirty="0" smtClean="0"/>
              <a:t>，分別以阿拉伯數字</a:t>
            </a:r>
            <a:r>
              <a:rPr lang="zh-TW" altLang="en-US" dirty="0"/>
              <a:t>的</a:t>
            </a:r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r>
              <a:rPr lang="en-US" altLang="zh-TW" dirty="0">
                <a:solidFill>
                  <a:srgbClr val="0070C0"/>
                </a:solidFill>
              </a:rPr>
              <a:t>~</a:t>
            </a:r>
            <a:r>
              <a:rPr lang="en-US" altLang="zh-TW" dirty="0" smtClean="0">
                <a:solidFill>
                  <a:srgbClr val="0070C0"/>
                </a:solidFill>
              </a:rPr>
              <a:t>9</a:t>
            </a:r>
            <a:r>
              <a:rPr lang="zh-TW" altLang="en-US" dirty="0"/>
              <a:t>及</a:t>
            </a:r>
            <a:r>
              <a:rPr lang="en-US" altLang="zh-TW" dirty="0" err="1" smtClean="0">
                <a:solidFill>
                  <a:srgbClr val="0070C0"/>
                </a:solidFill>
              </a:rPr>
              <a:t>A~F</a:t>
            </a:r>
            <a:r>
              <a:rPr lang="zh-TW" altLang="en-US" dirty="0" smtClean="0"/>
              <a:t>表示。</a:t>
            </a:r>
            <a:endParaRPr lang="zh-TW" altLang="en-US" dirty="0"/>
          </a:p>
          <a:p>
            <a:r>
              <a:rPr lang="zh-TW" altLang="en-US" dirty="0"/>
              <a:t>二位元</a:t>
            </a:r>
            <a:r>
              <a:rPr lang="zh-TW" altLang="en-US" dirty="0" smtClean="0"/>
              <a:t>字串 </a:t>
            </a:r>
            <a:r>
              <a:rPr lang="en-US" altLang="zh-TW" dirty="0" smtClean="0"/>
              <a:t>11010011 </a:t>
            </a:r>
            <a:r>
              <a:rPr lang="zh-TW" altLang="en-US" dirty="0" smtClean="0"/>
              <a:t>可</a:t>
            </a:r>
            <a:r>
              <a:rPr lang="zh-TW" altLang="en-US" dirty="0"/>
              <a:t>表示</a:t>
            </a:r>
            <a:r>
              <a:rPr lang="zh-TW" altLang="en-US" dirty="0" smtClean="0"/>
              <a:t>成 </a:t>
            </a:r>
            <a:r>
              <a:rPr lang="en-US" altLang="zh-TW" dirty="0" err="1" smtClean="0"/>
              <a:t>D3</a:t>
            </a:r>
            <a:r>
              <a:rPr lang="en-US" altLang="zh-TW" baseline="-25000" dirty="0" err="1" smtClean="0"/>
              <a:t>16</a:t>
            </a:r>
            <a:r>
              <a:rPr lang="en-US" altLang="zh-TW" baseline="-25000" dirty="0" smtClean="0"/>
              <a:t> </a:t>
            </a:r>
            <a:r>
              <a:rPr lang="zh-TW" altLang="en-US" dirty="0" smtClean="0"/>
              <a:t>或 </a:t>
            </a:r>
            <a:r>
              <a:rPr lang="en-US" altLang="zh-TW" dirty="0" err="1" smtClean="0"/>
              <a:t>0xD3</a:t>
            </a:r>
            <a:r>
              <a:rPr lang="en-US" altLang="zh-TW" dirty="0" smtClean="0"/>
              <a:t> (x</a:t>
            </a:r>
            <a:r>
              <a:rPr lang="zh-TW" altLang="en-US" dirty="0" smtClean="0"/>
              <a:t>起頭，代表該數為十六進位</a:t>
            </a:r>
            <a:r>
              <a:rPr lang="zh-TW" altLang="en-US" dirty="0"/>
              <a:t>數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30066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2-3 </a:t>
            </a:r>
            <a:r>
              <a:rPr lang="zh-TW" altLang="en-US" b="1" dirty="0"/>
              <a:t>各種進位表示法的轉換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37600" y="2909345"/>
            <a:ext cx="76390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737600" y="2202250"/>
            <a:ext cx="762487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十六進位的數字符號及其所對應的十進位及二進位</a:t>
            </a:r>
          </a:p>
        </p:txBody>
      </p:sp>
    </p:spTree>
    <p:extLst>
      <p:ext uri="{BB962C8B-B14F-4D97-AF65-F5344CB8AC3E}">
        <p14:creationId xmlns:p14="http://schemas.microsoft.com/office/powerpoint/2010/main" xmlns="" val="118619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82699376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151620" y="2618910"/>
            <a:ext cx="7067785" cy="333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686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36810457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896925" y="2495640"/>
            <a:ext cx="4545505" cy="376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71884" y="2933945"/>
            <a:ext cx="37354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181÷2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餘數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400" b="1" i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2400" b="1" baseline="-25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90÷2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餘數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400" b="1" i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2400" b="1" baseline="-25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以此類推。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645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二進位數與十六進位數的互換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因為</a:t>
            </a:r>
            <a:r>
              <a:rPr lang="en-US" altLang="zh-TW" dirty="0"/>
              <a:t>16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的整數次方，所以二進位數和十六進位數可說是</a:t>
            </a:r>
            <a:r>
              <a:rPr lang="zh-TW" altLang="en-US" dirty="0" smtClean="0"/>
              <a:t>系出同門。</a:t>
            </a:r>
            <a:endParaRPr lang="en-US" altLang="zh-TW" dirty="0" smtClean="0"/>
          </a:p>
          <a:p>
            <a:r>
              <a:rPr lang="en-US" altLang="zh-TW" dirty="0" smtClean="0"/>
              <a:t>0,1,2,3,4,5,6,7,8,9,</a:t>
            </a:r>
            <a:r>
              <a:rPr lang="en-US" altLang="zh-TW" dirty="0" smtClean="0">
                <a:solidFill>
                  <a:srgbClr val="FF0000"/>
                </a:solidFill>
              </a:rPr>
              <a:t>A,B,C,D,E,F</a:t>
            </a:r>
          </a:p>
          <a:p>
            <a:r>
              <a:rPr lang="zh-TW" altLang="en-US" dirty="0" smtClean="0"/>
              <a:t>那十進</a:t>
            </a:r>
            <a:r>
              <a:rPr lang="zh-TW" altLang="en-US" dirty="0"/>
              <a:t>制</a:t>
            </a:r>
            <a:r>
              <a:rPr lang="zh-TW" altLang="en-US" dirty="0" smtClean="0"/>
              <a:t>呢</a:t>
            </a:r>
            <a:r>
              <a:rPr lang="en-US" altLang="zh-TW" dirty="0" smtClean="0"/>
              <a:t>??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: 23</a:t>
            </a:r>
            <a:r>
              <a:rPr lang="en-US" altLang="zh-TW" baseline="-25000" dirty="0" smtClean="0"/>
              <a:t>10</a:t>
            </a:r>
            <a:r>
              <a:rPr lang="en-US" altLang="zh-TW" dirty="0" smtClean="0"/>
              <a:t>=15</a:t>
            </a:r>
            <a:r>
              <a:rPr lang="en-US" altLang="zh-TW" baseline="-25000" dirty="0" smtClean="0"/>
              <a:t>16</a:t>
            </a:r>
            <a:endParaRPr lang="zh-TW" altLang="en-US" baseline="-25000" dirty="0"/>
          </a:p>
          <a:p>
            <a:endParaRPr lang="en-US" altLang="zh-TW" sz="28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36585" y="4407495"/>
            <a:ext cx="77438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241630" y="5802650"/>
            <a:ext cx="70851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二進位數換成十六進位數時，每四個位數合成一項</a:t>
            </a:r>
          </a:p>
        </p:txBody>
      </p:sp>
    </p:spTree>
    <p:extLst>
      <p:ext uri="{BB962C8B-B14F-4D97-AF65-F5344CB8AC3E}">
        <p14:creationId xmlns:p14="http://schemas.microsoft.com/office/powerpoint/2010/main" xmlns="" val="12393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91923761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66555" y="3023955"/>
            <a:ext cx="78105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945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46992516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26595" y="2933945"/>
            <a:ext cx="7462047" cy="29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185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到底數位是什麼呢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數位</a:t>
            </a:r>
            <a:r>
              <a:rPr lang="zh-TW" altLang="en-US" dirty="0"/>
              <a:t>在電學上是指不連續變化的數量表示</a:t>
            </a:r>
            <a:r>
              <a:rPr lang="zh-TW" altLang="en-US" dirty="0" smtClean="0"/>
              <a:t>法。</a:t>
            </a:r>
            <a:endParaRPr lang="en-US" altLang="zh-TW" dirty="0" smtClean="0"/>
          </a:p>
          <a:p>
            <a:r>
              <a:rPr lang="zh-TW" altLang="en-US" dirty="0" smtClean="0"/>
              <a:t>何謂</a:t>
            </a:r>
            <a:r>
              <a:rPr lang="zh-TW" altLang="en-US" dirty="0"/>
              <a:t>不連續</a:t>
            </a:r>
            <a:r>
              <a:rPr lang="zh-TW" altLang="en-US" dirty="0" smtClean="0"/>
              <a:t>變化？</a:t>
            </a:r>
            <a:endParaRPr lang="zh-TW" altLang="en-US" dirty="0"/>
          </a:p>
          <a:p>
            <a:pPr lvl="1"/>
            <a:r>
              <a:rPr lang="zh-TW" altLang="en-US" u="sng" dirty="0" smtClean="0"/>
              <a:t>實數</a:t>
            </a:r>
            <a:r>
              <a:rPr lang="zh-TW" altLang="en-US" dirty="0" smtClean="0"/>
              <a:t>是連續</a:t>
            </a:r>
            <a:r>
              <a:rPr lang="zh-TW" altLang="en-US" dirty="0"/>
              <a:t>變化的數量表示法，因為任兩數</a:t>
            </a:r>
            <a:r>
              <a:rPr lang="zh-TW" altLang="en-US" dirty="0" smtClean="0"/>
              <a:t>之間還</a:t>
            </a:r>
            <a:r>
              <a:rPr lang="zh-TW" altLang="en-US" dirty="0"/>
              <a:t>可以找到第三個數介於它們之間，而且到最後是沒有空隙</a:t>
            </a:r>
            <a:r>
              <a:rPr lang="zh-TW" altLang="en-US" dirty="0" smtClean="0"/>
              <a:t>的。</a:t>
            </a:r>
            <a:endParaRPr lang="en-US" altLang="zh-TW" dirty="0" smtClean="0"/>
          </a:p>
          <a:p>
            <a:pPr lvl="1"/>
            <a:r>
              <a:rPr lang="zh-TW" altLang="en-US" u="sng" dirty="0" smtClean="0"/>
              <a:t>整數</a:t>
            </a:r>
            <a:r>
              <a:rPr lang="zh-TW" altLang="en-US" dirty="0" smtClean="0"/>
              <a:t>是</a:t>
            </a:r>
            <a:r>
              <a:rPr lang="zh-TW" altLang="en-US" dirty="0"/>
              <a:t>不連續變化的</a:t>
            </a:r>
            <a:r>
              <a:rPr lang="zh-TW" altLang="en-US" dirty="0" smtClean="0"/>
              <a:t>數量</a:t>
            </a:r>
            <a:r>
              <a:rPr lang="zh-TW" altLang="en-US" dirty="0"/>
              <a:t>表示法，例如整數</a:t>
            </a:r>
            <a:r>
              <a:rPr lang="en-US" altLang="zh-TW" dirty="0"/>
              <a:t>1</a:t>
            </a:r>
            <a:r>
              <a:rPr lang="zh-TW" altLang="en-US" dirty="0"/>
              <a:t>和整數</a:t>
            </a:r>
            <a:r>
              <a:rPr lang="en-US" altLang="zh-TW" dirty="0"/>
              <a:t>2</a:t>
            </a:r>
            <a:r>
              <a:rPr lang="zh-TW" altLang="en-US" dirty="0"/>
              <a:t>之間，我們再也找不到任何</a:t>
            </a:r>
            <a:r>
              <a:rPr lang="zh-TW" altLang="en-US" dirty="0" smtClean="0"/>
              <a:t>整數</a:t>
            </a:r>
            <a:r>
              <a:rPr lang="zh-TW" altLang="en-US" dirty="0"/>
              <a:t>是介於它們之間</a:t>
            </a:r>
            <a:r>
              <a:rPr lang="zh-TW" altLang="en-US" dirty="0" smtClean="0"/>
              <a:t>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12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2-4 </a:t>
            </a:r>
            <a:r>
              <a:rPr lang="zh-TW" altLang="en-US" b="1" dirty="0"/>
              <a:t>整數表示法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989138"/>
            <a:ext cx="8229600" cy="41370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/>
              <a:t>只表示</a:t>
            </a:r>
            <a:r>
              <a:rPr lang="zh-TW" altLang="en-US" dirty="0"/>
              <a:t>非負</a:t>
            </a:r>
            <a:r>
              <a:rPr lang="zh-TW" altLang="en-US" dirty="0" smtClean="0"/>
              <a:t>的整數，只要</a:t>
            </a:r>
            <a:r>
              <a:rPr lang="zh-TW" altLang="en-US" dirty="0"/>
              <a:t>將</a:t>
            </a:r>
            <a:r>
              <a:rPr lang="zh-TW" altLang="en-US" dirty="0" smtClean="0"/>
              <a:t>最小的</a:t>
            </a:r>
            <a:r>
              <a:rPr lang="zh-TW" altLang="en-US" dirty="0"/>
              <a:t>位元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亦即</a:t>
            </a:r>
            <a:r>
              <a:rPr lang="zh-TW" altLang="en-US" dirty="0"/>
              <a:t>全為</a:t>
            </a:r>
            <a:r>
              <a:rPr lang="en-US" altLang="zh-TW" dirty="0"/>
              <a:t>0</a:t>
            </a:r>
            <a:r>
              <a:rPr lang="zh-TW" altLang="en-US" dirty="0"/>
              <a:t>的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)</a:t>
            </a:r>
            <a:r>
              <a:rPr lang="zh-TW" altLang="en-US" dirty="0" smtClean="0"/>
              <a:t>給</a:t>
            </a:r>
            <a:r>
              <a:rPr lang="en-US" altLang="zh-TW" dirty="0"/>
              <a:t>0</a:t>
            </a:r>
            <a:r>
              <a:rPr lang="zh-TW" altLang="en-US" dirty="0"/>
              <a:t>，依序表示到最大的</a:t>
            </a:r>
            <a:r>
              <a:rPr lang="zh-TW" altLang="en-US" dirty="0" smtClean="0"/>
              <a:t>數即可。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en-US" altLang="zh-TW" i="1" dirty="0" smtClean="0"/>
              <a:t>n </a:t>
            </a:r>
            <a:r>
              <a:rPr lang="zh-TW" altLang="en-US" dirty="0" smtClean="0"/>
              <a:t>個位</a:t>
            </a:r>
            <a:r>
              <a:rPr lang="zh-TW" altLang="en-US" dirty="0"/>
              <a:t>元就可</a:t>
            </a:r>
            <a:r>
              <a:rPr lang="zh-TW" altLang="en-US" dirty="0" smtClean="0"/>
              <a:t>表示 </a:t>
            </a:r>
            <a:r>
              <a:rPr lang="en-US" altLang="zh-TW" dirty="0" err="1" smtClean="0"/>
              <a:t>2</a:t>
            </a:r>
            <a:r>
              <a:rPr lang="en-US" altLang="zh-TW" i="1" baseline="30000" dirty="0" err="1" smtClean="0"/>
              <a:t>n</a:t>
            </a:r>
            <a:r>
              <a:rPr lang="en-US" altLang="zh-TW" i="1" baseline="30000" dirty="0" smtClean="0"/>
              <a:t> </a:t>
            </a:r>
            <a:r>
              <a:rPr lang="zh-TW" altLang="en-US" dirty="0" smtClean="0"/>
              <a:t>個數</a:t>
            </a:r>
            <a:r>
              <a:rPr lang="zh-TW" altLang="en-US" dirty="0"/>
              <a:t>，所表示的整數範圍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/>
              <a:t>～</a:t>
            </a:r>
            <a:r>
              <a:rPr lang="en-US" altLang="zh-TW" dirty="0" err="1"/>
              <a:t>2</a:t>
            </a:r>
            <a:r>
              <a:rPr lang="en-US" altLang="zh-TW" i="1" baseline="30000" dirty="0" err="1"/>
              <a:t>n</a:t>
            </a:r>
            <a:r>
              <a:rPr lang="en-US" altLang="zh-TW" dirty="0"/>
              <a:t>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例如：使用</a:t>
            </a:r>
            <a:r>
              <a:rPr lang="en-US" altLang="zh-TW" dirty="0"/>
              <a:t>8</a:t>
            </a:r>
            <a:r>
              <a:rPr lang="zh-TW" altLang="en-US" dirty="0"/>
              <a:t>個位元</a:t>
            </a:r>
            <a:r>
              <a:rPr lang="zh-TW" altLang="en-US" dirty="0" smtClean="0"/>
              <a:t>，可</a:t>
            </a:r>
            <a:r>
              <a:rPr lang="zh-TW" altLang="en-US" dirty="0"/>
              <a:t>表示</a:t>
            </a:r>
            <a:r>
              <a:rPr lang="en-US" altLang="zh-TW" dirty="0"/>
              <a:t>0</a:t>
            </a:r>
            <a:r>
              <a:rPr lang="zh-TW" altLang="en-US" dirty="0"/>
              <a:t>～</a:t>
            </a:r>
            <a:r>
              <a:rPr lang="en-US" altLang="zh-TW" dirty="0"/>
              <a:t>2</a:t>
            </a:r>
            <a:r>
              <a:rPr lang="en-US" altLang="zh-TW" baseline="30000" dirty="0"/>
              <a:t>8</a:t>
            </a:r>
            <a:r>
              <a:rPr lang="en-US" altLang="zh-TW" dirty="0"/>
              <a:t>-1</a:t>
            </a:r>
            <a:r>
              <a:rPr lang="zh-TW" altLang="en-US" dirty="0"/>
              <a:t>間</a:t>
            </a:r>
            <a:r>
              <a:rPr lang="zh-TW" altLang="en-US" dirty="0" smtClean="0"/>
              <a:t>的所有</a:t>
            </a:r>
            <a:r>
              <a:rPr lang="zh-TW" altLang="en-US" dirty="0"/>
              <a:t>整數，也就是從</a:t>
            </a:r>
            <a:r>
              <a:rPr lang="en-US" altLang="zh-TW" dirty="0" smtClean="0"/>
              <a:t>0</a:t>
            </a:r>
            <a:r>
              <a:rPr lang="en-US" altLang="zh-TW" dirty="0"/>
              <a:t>~</a:t>
            </a:r>
            <a:r>
              <a:rPr lang="en-US" altLang="zh-TW" dirty="0" smtClean="0"/>
              <a:t>255</a:t>
            </a:r>
            <a:r>
              <a:rPr lang="zh-TW" altLang="en-US" dirty="0"/>
              <a:t>的所有整數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024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無正負符號的整數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位元</a:t>
            </a:r>
            <a:r>
              <a:rPr lang="zh-TW" altLang="en-US" dirty="0"/>
              <a:t>字串與十進位數的對應</a:t>
            </a:r>
            <a:r>
              <a:rPr lang="zh-TW" altLang="en-US" dirty="0" smtClean="0"/>
              <a:t>表</a:t>
            </a: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385946" y="3309900"/>
            <a:ext cx="63722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767509" y="2769840"/>
            <a:ext cx="5594801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位元所表示的「</a:t>
            </a:r>
            <a:r>
              <a:rPr lang="zh-TW" altLang="en-US" sz="24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無正負符號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的整數」</a:t>
            </a:r>
          </a:p>
        </p:txBody>
      </p:sp>
    </p:spTree>
    <p:extLst>
      <p:ext uri="{BB962C8B-B14F-4D97-AF65-F5344CB8AC3E}">
        <p14:creationId xmlns:p14="http://schemas.microsoft.com/office/powerpoint/2010/main" xmlns="" val="404203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帶正負符號大小表示法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若要</a:t>
            </a:r>
            <a:r>
              <a:rPr lang="zh-TW" altLang="en-US" dirty="0"/>
              <a:t>同時表示正數和負數，最直接的作法是採用「帶正負符號大小表示法</a:t>
            </a:r>
            <a:r>
              <a:rPr lang="zh-TW" altLang="en-US" dirty="0" smtClean="0"/>
              <a:t>」。</a:t>
            </a:r>
            <a:endParaRPr lang="en-US" altLang="zh-TW" dirty="0" smtClean="0"/>
          </a:p>
          <a:p>
            <a:r>
              <a:rPr lang="zh-TW" altLang="en-US" dirty="0" smtClean="0"/>
              <a:t>位元</a:t>
            </a:r>
            <a:r>
              <a:rPr lang="zh-TW" altLang="en-US" dirty="0"/>
              <a:t>字串的最</a:t>
            </a:r>
            <a:r>
              <a:rPr lang="zh-TW" altLang="en-US" dirty="0" smtClean="0"/>
              <a:t>左邊位元</a:t>
            </a:r>
            <a:r>
              <a:rPr lang="zh-TW" altLang="en-US" dirty="0"/>
              <a:t>當作</a:t>
            </a:r>
            <a:r>
              <a:rPr lang="zh-TW" altLang="en-US" dirty="0">
                <a:solidFill>
                  <a:srgbClr val="0070C0"/>
                </a:solidFill>
              </a:rPr>
              <a:t>符號</a:t>
            </a:r>
            <a:r>
              <a:rPr lang="zh-TW" altLang="en-US" dirty="0" smtClean="0">
                <a:solidFill>
                  <a:srgbClr val="0070C0"/>
                </a:solidFill>
              </a:rPr>
              <a:t>位元</a:t>
            </a:r>
            <a:r>
              <a:rPr lang="en-US" altLang="zh-TW" dirty="0" smtClean="0"/>
              <a:t>(0</a:t>
            </a:r>
            <a:r>
              <a:rPr lang="zh-TW" altLang="en-US" dirty="0"/>
              <a:t>為正數；</a:t>
            </a:r>
            <a:r>
              <a:rPr lang="en-US" altLang="zh-TW" dirty="0"/>
              <a:t>1</a:t>
            </a:r>
            <a:r>
              <a:rPr lang="zh-TW" altLang="en-US" dirty="0"/>
              <a:t>為</a:t>
            </a:r>
            <a:r>
              <a:rPr lang="zh-TW" altLang="en-US" dirty="0" smtClean="0"/>
              <a:t>負數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，剩下</a:t>
            </a:r>
            <a:r>
              <a:rPr lang="zh-TW" altLang="en-US" dirty="0"/>
              <a:t>的</a:t>
            </a:r>
            <a:r>
              <a:rPr lang="en-US" altLang="zh-TW" dirty="0"/>
              <a:t>n-1</a:t>
            </a:r>
            <a:r>
              <a:rPr lang="zh-TW" altLang="en-US" dirty="0"/>
              <a:t>個位</a:t>
            </a:r>
            <a:r>
              <a:rPr lang="zh-TW" altLang="en-US" dirty="0" smtClean="0"/>
              <a:t>元用來</a:t>
            </a:r>
            <a:r>
              <a:rPr lang="zh-TW" altLang="en-US" dirty="0"/>
              <a:t>表示數的</a:t>
            </a:r>
            <a:r>
              <a:rPr lang="zh-TW" altLang="en-US" dirty="0" smtClean="0"/>
              <a:t>大小。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</a:t>
            </a:r>
            <a:r>
              <a:rPr lang="zh-TW" altLang="en-US" dirty="0"/>
              <a:t>位元</a:t>
            </a:r>
            <a:r>
              <a:rPr lang="en-US" altLang="zh-TW" dirty="0"/>
              <a:t>0</a:t>
            </a:r>
            <a:r>
              <a:rPr lang="zh-TW" altLang="en-US" dirty="0"/>
              <a:t>開頭的整數範圍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0</a:t>
            </a:r>
            <a:r>
              <a:rPr lang="zh-TW" altLang="en-US" dirty="0"/>
              <a:t>～</a:t>
            </a:r>
            <a:r>
              <a:rPr lang="en-US" altLang="zh-TW" dirty="0" err="1" smtClean="0"/>
              <a:t>2</a:t>
            </a:r>
            <a:r>
              <a:rPr lang="en-US" altLang="zh-TW" baseline="30000" dirty="0" err="1" smtClean="0"/>
              <a:t>n</a:t>
            </a:r>
            <a:r>
              <a:rPr lang="en-US" altLang="zh-TW" baseline="30000" dirty="0" smtClean="0"/>
              <a:t>-1</a:t>
            </a:r>
            <a:r>
              <a:rPr lang="en-US" altLang="zh-TW" dirty="0" smtClean="0"/>
              <a:t>-1</a:t>
            </a:r>
          </a:p>
          <a:p>
            <a:pPr lvl="1"/>
            <a:r>
              <a:rPr lang="zh-TW" altLang="en-US" dirty="0" smtClean="0"/>
              <a:t>以</a:t>
            </a:r>
            <a:r>
              <a:rPr lang="zh-TW" altLang="en-US" dirty="0"/>
              <a:t>位元</a:t>
            </a:r>
            <a:r>
              <a:rPr lang="en-US" altLang="zh-TW" dirty="0"/>
              <a:t>1</a:t>
            </a:r>
            <a:r>
              <a:rPr lang="zh-TW" altLang="en-US" dirty="0"/>
              <a:t>開頭的整數範圍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0</a:t>
            </a:r>
            <a:r>
              <a:rPr lang="zh-TW" altLang="en-US" dirty="0"/>
              <a:t>～</a:t>
            </a:r>
            <a:r>
              <a:rPr lang="en-US" altLang="zh-TW" dirty="0"/>
              <a:t>-(</a:t>
            </a:r>
            <a:r>
              <a:rPr lang="en-US" altLang="zh-TW" dirty="0" err="1"/>
              <a:t>2</a:t>
            </a:r>
            <a:r>
              <a:rPr lang="en-US" altLang="zh-TW" baseline="30000" dirty="0" err="1"/>
              <a:t>n</a:t>
            </a:r>
            <a:r>
              <a:rPr lang="en-US" altLang="zh-TW" baseline="30000" dirty="0"/>
              <a:t>-1</a:t>
            </a:r>
            <a:r>
              <a:rPr lang="en-US" altLang="zh-TW" dirty="0"/>
              <a:t>-1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251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帶正負符號大小表示法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若使用</a:t>
            </a:r>
            <a:r>
              <a:rPr lang="en-US" altLang="zh-TW" dirty="0"/>
              <a:t>8</a:t>
            </a:r>
            <a:r>
              <a:rPr lang="zh-TW" altLang="en-US" dirty="0"/>
              <a:t>個位元，則可</a:t>
            </a:r>
            <a:r>
              <a:rPr lang="zh-TW" altLang="en-US" dirty="0" smtClean="0"/>
              <a:t>表示 </a:t>
            </a:r>
            <a:r>
              <a:rPr lang="en-US" altLang="zh-TW" dirty="0" smtClean="0"/>
              <a:t>-(</a:t>
            </a:r>
            <a:r>
              <a:rPr lang="en-US" altLang="zh-TW" dirty="0"/>
              <a:t>2</a:t>
            </a:r>
            <a:r>
              <a:rPr lang="en-US" altLang="zh-TW" baseline="30000" dirty="0"/>
              <a:t>7</a:t>
            </a:r>
            <a:r>
              <a:rPr lang="en-US" altLang="zh-TW" dirty="0"/>
              <a:t>-1)</a:t>
            </a:r>
            <a:r>
              <a:rPr lang="zh-TW" altLang="en-US" dirty="0"/>
              <a:t>～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7</a:t>
            </a:r>
            <a:r>
              <a:rPr lang="en-US" altLang="zh-TW" dirty="0" smtClean="0"/>
              <a:t>-1 </a:t>
            </a:r>
            <a:r>
              <a:rPr lang="zh-TW" altLang="en-US" dirty="0" smtClean="0"/>
              <a:t>間</a:t>
            </a:r>
            <a:r>
              <a:rPr lang="zh-TW" altLang="en-US" dirty="0"/>
              <a:t>的所有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(-127</a:t>
            </a:r>
            <a:r>
              <a:rPr lang="zh-TW" altLang="en-US" dirty="0" smtClean="0"/>
              <a:t>～</a:t>
            </a:r>
            <a:r>
              <a:rPr lang="en-US" altLang="zh-TW" dirty="0" smtClean="0"/>
              <a:t>127)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此法的潛在問題：</a:t>
            </a:r>
            <a:endParaRPr lang="zh-TW" altLang="en-US" dirty="0"/>
          </a:p>
          <a:p>
            <a:pPr lvl="1"/>
            <a:r>
              <a:rPr lang="zh-TW" altLang="en-US" dirty="0" smtClean="0"/>
              <a:t>有</a:t>
            </a:r>
            <a:r>
              <a:rPr lang="zh-TW" altLang="en-US" dirty="0"/>
              <a:t>兩個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+0(000...00)</a:t>
            </a:r>
            <a:r>
              <a:rPr lang="zh-TW" altLang="en-US" dirty="0"/>
              <a:t>和</a:t>
            </a:r>
            <a:r>
              <a:rPr lang="en-US" altLang="zh-TW" dirty="0"/>
              <a:t>-0(100...</a:t>
            </a:r>
            <a:r>
              <a:rPr lang="en-US" altLang="zh-TW" dirty="0" smtClean="0"/>
              <a:t>00)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/>
            <a:r>
              <a:rPr lang="zh-TW" altLang="en-US" dirty="0" smtClean="0"/>
              <a:t>正數</a:t>
            </a:r>
            <a:r>
              <a:rPr lang="zh-TW" altLang="en-US" dirty="0"/>
              <a:t>和負數的運算</a:t>
            </a:r>
            <a:r>
              <a:rPr lang="en-US" altLang="zh-TW" dirty="0"/>
              <a:t>(</a:t>
            </a:r>
            <a:r>
              <a:rPr lang="zh-TW" altLang="en-US" dirty="0"/>
              <a:t>例如加和減</a:t>
            </a:r>
            <a:r>
              <a:rPr lang="en-US" altLang="zh-TW" dirty="0"/>
              <a:t>)</a:t>
            </a:r>
            <a:r>
              <a:rPr lang="zh-TW" altLang="en-US" dirty="0"/>
              <a:t>並不</a:t>
            </a:r>
            <a:r>
              <a:rPr lang="zh-TW" altLang="en-US" dirty="0" smtClean="0"/>
              <a:t>直接。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17138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TW" altLang="en-US" dirty="0"/>
              <a:t>以</a:t>
            </a:r>
            <a:r>
              <a:rPr lang="en-US" altLang="zh-TW" dirty="0"/>
              <a:t>8</a:t>
            </a:r>
            <a:r>
              <a:rPr lang="zh-TW" altLang="en-US" dirty="0"/>
              <a:t>位元所表示的「帶正負符號大小表示法」</a:t>
            </a:r>
          </a:p>
          <a:p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151619" y="1829753"/>
            <a:ext cx="6733603" cy="3849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0235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06096" y="2258876"/>
            <a:ext cx="8229600" cy="3557766"/>
          </a:xfrm>
        </p:spPr>
        <p:txBody>
          <a:bodyPr>
            <a:noAutofit/>
          </a:bodyPr>
          <a:lstStyle/>
          <a:p>
            <a:r>
              <a:rPr lang="en-US" altLang="zh-TW" sz="1400" b="1" dirty="0"/>
              <a:t>1. </a:t>
            </a:r>
            <a:r>
              <a:rPr lang="zh-TW" altLang="en-US" sz="1400" b="1" dirty="0"/>
              <a:t>次方與位值</a:t>
            </a:r>
            <a:br>
              <a:rPr lang="zh-TW" altLang="en-US" sz="1400" b="1" dirty="0"/>
            </a:br>
            <a:r>
              <a:rPr lang="zh-TW" altLang="en-US" sz="1400" b="1" dirty="0"/>
              <a:t>    </a:t>
            </a:r>
            <a:r>
              <a:rPr lang="en-US" altLang="zh-TW" sz="1400" b="1" dirty="0"/>
              <a:t>a. </a:t>
            </a:r>
            <a:r>
              <a:rPr lang="zh-TW" altLang="en-US" sz="1400" b="1" dirty="0"/>
              <a:t>位值</a:t>
            </a:r>
            <a:r>
              <a:rPr lang="en-US" altLang="zh-TW" sz="1400" b="1" dirty="0"/>
              <a:t>(</a:t>
            </a:r>
            <a:r>
              <a:rPr lang="zh-TW" altLang="en-US" sz="1400" b="1" dirty="0"/>
              <a:t>例：</a:t>
            </a:r>
            <a:r>
              <a:rPr lang="en-US" altLang="zh-TW" sz="1400" b="1" dirty="0"/>
              <a:t>0.1</a:t>
            </a:r>
            <a:r>
              <a:rPr lang="zh-TW" altLang="en-US" sz="1400" b="1" dirty="0"/>
              <a:t>、</a:t>
            </a:r>
            <a:r>
              <a:rPr lang="en-US" altLang="zh-TW" sz="1400" b="1" dirty="0"/>
              <a:t>1</a:t>
            </a:r>
            <a:r>
              <a:rPr lang="zh-TW" altLang="en-US" sz="1400" b="1" dirty="0"/>
              <a:t>、</a:t>
            </a:r>
            <a:r>
              <a:rPr lang="en-US" altLang="zh-TW" sz="1400" b="1" dirty="0"/>
              <a:t>10</a:t>
            </a:r>
            <a:r>
              <a:rPr lang="zh-TW" altLang="en-US" sz="1400" b="1" dirty="0"/>
              <a:t>、</a:t>
            </a:r>
            <a:r>
              <a:rPr lang="en-US" altLang="zh-TW" sz="1400" b="1" dirty="0"/>
              <a:t>100</a:t>
            </a:r>
            <a:r>
              <a:rPr lang="zh-TW" altLang="en-US" sz="1400" b="1" dirty="0"/>
              <a:t>、</a:t>
            </a:r>
            <a:r>
              <a:rPr lang="en-US" altLang="zh-TW" sz="1400" b="1" dirty="0"/>
              <a:t>...)</a:t>
            </a:r>
            <a:r>
              <a:rPr lang="zh-TW" altLang="en-US" sz="1400" b="1" dirty="0"/>
              <a:t>可用 </a:t>
            </a:r>
            <a:r>
              <a:rPr lang="en-US" altLang="zh-TW" sz="1400" b="1" dirty="0"/>
              <a:t>10</a:t>
            </a:r>
            <a:r>
              <a:rPr lang="zh-TW" altLang="en-US" sz="1400" b="1" dirty="0"/>
              <a:t> 的次方來表示</a:t>
            </a:r>
            <a:r>
              <a:rPr lang="en-US" altLang="zh-TW" sz="1400" b="1" dirty="0"/>
              <a:t>(</a:t>
            </a:r>
            <a:r>
              <a:rPr lang="zh-TW" altLang="en-US" sz="1400" b="1" dirty="0"/>
              <a:t>例：</a:t>
            </a:r>
            <a:r>
              <a:rPr lang="en-US" altLang="zh-TW" sz="1400" b="1" dirty="0"/>
              <a:t>10</a:t>
            </a:r>
            <a:r>
              <a:rPr lang="en-US" altLang="zh-TW" sz="1400" b="1" baseline="30000" dirty="0"/>
              <a:t>-1</a:t>
            </a:r>
            <a:r>
              <a:rPr lang="zh-TW" altLang="en-US" sz="1400" b="1" dirty="0"/>
              <a:t>、</a:t>
            </a:r>
            <a:r>
              <a:rPr lang="en-US" altLang="zh-TW" sz="1400" b="1" dirty="0"/>
              <a:t>100</a:t>
            </a:r>
            <a:r>
              <a:rPr lang="zh-TW" altLang="en-US" sz="1400" b="1" dirty="0"/>
              <a:t>、</a:t>
            </a:r>
          </a:p>
          <a:p>
            <a:r>
              <a:rPr lang="zh-TW" altLang="en-US" sz="1400" b="1" dirty="0"/>
              <a:t>       </a:t>
            </a:r>
            <a:r>
              <a:rPr lang="en-US" altLang="zh-TW" sz="1400" b="1" dirty="0"/>
              <a:t>101</a:t>
            </a:r>
            <a:r>
              <a:rPr lang="zh-TW" altLang="en-US" sz="1400" b="1" dirty="0"/>
              <a:t>、</a:t>
            </a:r>
            <a:r>
              <a:rPr lang="en-US" altLang="zh-TW" sz="1400" b="1" dirty="0"/>
              <a:t>102</a:t>
            </a:r>
            <a:r>
              <a:rPr lang="zh-TW" altLang="en-US" sz="1400" b="1" dirty="0"/>
              <a:t>、</a:t>
            </a:r>
            <a:r>
              <a:rPr lang="en-US" altLang="zh-TW" sz="1400" b="1" dirty="0"/>
              <a:t>...)</a:t>
            </a:r>
            <a:r>
              <a:rPr lang="zh-TW" altLang="en-US" sz="1400" b="1" dirty="0"/>
              <a:t>。</a:t>
            </a:r>
            <a:br>
              <a:rPr lang="zh-TW" altLang="en-US" sz="1400" b="1" dirty="0"/>
            </a:br>
            <a:r>
              <a:rPr lang="zh-TW" altLang="en-US" sz="1400" b="1" dirty="0"/>
              <a:t>    </a:t>
            </a:r>
            <a:r>
              <a:rPr lang="en-US" altLang="zh-TW" sz="1400" b="1" dirty="0"/>
              <a:t>b. </a:t>
            </a:r>
            <a:r>
              <a:rPr lang="zh-TW" altLang="en-US" sz="1400" b="1" dirty="0"/>
              <a:t>以十進位表示法表示的數字也可用 </a:t>
            </a:r>
            <a:r>
              <a:rPr lang="en-US" altLang="zh-TW" sz="1400" b="1" dirty="0"/>
              <a:t>10 </a:t>
            </a:r>
            <a:r>
              <a:rPr lang="zh-TW" altLang="en-US" sz="1400" b="1" dirty="0"/>
              <a:t>的次方的形式來表示。</a:t>
            </a:r>
          </a:p>
          <a:p>
            <a:r>
              <a:rPr lang="zh-TW" altLang="en-US" sz="1400" b="1" dirty="0"/>
              <a:t>       例：</a:t>
            </a:r>
            <a:r>
              <a:rPr lang="en-US" altLang="zh-TW" sz="1400" b="1" dirty="0"/>
              <a:t>2346.531 = </a:t>
            </a:r>
            <a:r>
              <a:rPr lang="en-US" altLang="zh-TW" sz="1400" b="1" dirty="0" smtClean="0"/>
              <a:t>2×10</a:t>
            </a:r>
            <a:r>
              <a:rPr lang="en-US" altLang="zh-TW" sz="1400" b="1" baseline="30000" dirty="0" smtClean="0"/>
              <a:t>3</a:t>
            </a:r>
            <a:r>
              <a:rPr lang="en-US" altLang="zh-TW" sz="1400" b="1" dirty="0" smtClean="0"/>
              <a:t>+3×10</a:t>
            </a:r>
            <a:r>
              <a:rPr lang="en-US" altLang="zh-TW" sz="1400" b="1" baseline="30000" dirty="0" smtClean="0"/>
              <a:t>2</a:t>
            </a:r>
            <a:r>
              <a:rPr lang="en-US" altLang="zh-TW" sz="1400" b="1" dirty="0" smtClean="0"/>
              <a:t>+4×10</a:t>
            </a:r>
            <a:r>
              <a:rPr lang="en-US" altLang="zh-TW" sz="1400" b="1" baseline="30000" dirty="0" smtClean="0"/>
              <a:t>1</a:t>
            </a:r>
            <a:r>
              <a:rPr lang="en-US" altLang="zh-TW" sz="1400" b="1" dirty="0" smtClean="0"/>
              <a:t>+6×10</a:t>
            </a:r>
            <a:r>
              <a:rPr lang="en-US" altLang="zh-TW" sz="1400" b="1" baseline="30000" dirty="0" smtClean="0"/>
              <a:t>0</a:t>
            </a:r>
            <a:r>
              <a:rPr lang="en-US" altLang="zh-TW" sz="1400" b="1" dirty="0" smtClean="0"/>
              <a:t>+5×10</a:t>
            </a:r>
            <a:r>
              <a:rPr lang="en-US" altLang="zh-TW" sz="1400" b="1" baseline="30000" dirty="0"/>
              <a:t>-1</a:t>
            </a:r>
            <a:r>
              <a:rPr lang="en-US" altLang="zh-TW" sz="1400" b="1" dirty="0" smtClean="0"/>
              <a:t>+3×10</a:t>
            </a:r>
            <a:r>
              <a:rPr lang="en-US" altLang="zh-TW" sz="1400" b="1" baseline="30000" dirty="0"/>
              <a:t>-2</a:t>
            </a:r>
            <a:r>
              <a:rPr lang="en-US" altLang="zh-TW" sz="1400" b="1" dirty="0" smtClean="0"/>
              <a:t>+1×10</a:t>
            </a:r>
            <a:r>
              <a:rPr lang="en-US" altLang="zh-TW" sz="1400" b="1" baseline="30000" dirty="0"/>
              <a:t>-3</a:t>
            </a:r>
            <a:r>
              <a:rPr lang="en-US" altLang="zh-TW" sz="1400" b="1" dirty="0"/>
              <a:t> </a:t>
            </a:r>
            <a:r>
              <a:rPr lang="zh-TW" altLang="en-US" sz="1400" b="1" dirty="0"/>
              <a:t>。</a:t>
            </a:r>
            <a:br>
              <a:rPr lang="zh-TW" altLang="en-US" sz="1400" b="1" dirty="0"/>
            </a:br>
            <a:r>
              <a:rPr lang="zh-TW" altLang="en-US" sz="1400" b="1" dirty="0"/>
              <a:t/>
            </a:r>
            <a:br>
              <a:rPr lang="zh-TW" altLang="en-US" sz="1400" b="1" dirty="0"/>
            </a:br>
            <a:r>
              <a:rPr lang="en-US" altLang="zh-TW" sz="1400" b="1" dirty="0"/>
              <a:t>2. </a:t>
            </a:r>
            <a:r>
              <a:rPr lang="zh-TW" altLang="en-US" sz="1400" b="1" dirty="0"/>
              <a:t>科學記號表示法</a:t>
            </a:r>
            <a:br>
              <a:rPr lang="zh-TW" altLang="en-US" sz="1400" b="1" dirty="0"/>
            </a:br>
            <a:r>
              <a:rPr lang="zh-TW" altLang="en-US" sz="1400" b="1" dirty="0"/>
              <a:t>    </a:t>
            </a:r>
            <a:r>
              <a:rPr lang="en-US" altLang="zh-TW" sz="1400" b="1" dirty="0"/>
              <a:t>a. </a:t>
            </a:r>
            <a:r>
              <a:rPr lang="zh-TW" altLang="en-US" sz="1400" b="1" dirty="0"/>
              <a:t>把一個正數寫成 </a:t>
            </a:r>
            <a:r>
              <a:rPr lang="en-US" altLang="zh-TW" sz="1400" b="1" dirty="0"/>
              <a:t>a×10</a:t>
            </a:r>
            <a:r>
              <a:rPr lang="en-US" altLang="zh-TW" sz="1400" b="1" baseline="30000" dirty="0"/>
              <a:t>n</a:t>
            </a:r>
            <a:r>
              <a:rPr lang="en-US" altLang="zh-TW" sz="1400" b="1" dirty="0"/>
              <a:t> </a:t>
            </a:r>
            <a:r>
              <a:rPr lang="zh-TW" altLang="en-US" sz="1400" b="1" dirty="0"/>
              <a:t>的形式，其中 </a:t>
            </a:r>
            <a:r>
              <a:rPr lang="en-US" altLang="zh-TW" sz="1400" b="1" dirty="0"/>
              <a:t>a </a:t>
            </a:r>
            <a:r>
              <a:rPr lang="zh-TW" altLang="en-US" sz="1400" b="1" dirty="0"/>
              <a:t>大於或等於 </a:t>
            </a:r>
            <a:r>
              <a:rPr lang="en-US" altLang="zh-TW" sz="1400" b="1" dirty="0"/>
              <a:t>1</a:t>
            </a:r>
            <a:r>
              <a:rPr lang="zh-TW" altLang="en-US" sz="1400" b="1" dirty="0"/>
              <a:t>， 但是小於 </a:t>
            </a:r>
            <a:r>
              <a:rPr lang="en-US" altLang="zh-TW" sz="1400" b="1" dirty="0"/>
              <a:t>10</a:t>
            </a:r>
            <a:r>
              <a:rPr lang="zh-TW" altLang="en-US" sz="1400" b="1" dirty="0"/>
              <a:t>，</a:t>
            </a:r>
          </a:p>
          <a:p>
            <a:r>
              <a:rPr lang="zh-TW" altLang="en-US" sz="1400" b="1" dirty="0"/>
              <a:t>       且 </a:t>
            </a:r>
            <a:r>
              <a:rPr lang="en-US" altLang="zh-TW" sz="1400" b="1" dirty="0"/>
              <a:t>n </a:t>
            </a:r>
            <a:r>
              <a:rPr lang="zh-TW" altLang="en-US" sz="1400" b="1" dirty="0"/>
              <a:t>為整數， 則 </a:t>
            </a:r>
            <a:r>
              <a:rPr lang="en-US" altLang="zh-TW" sz="1400" b="1" dirty="0"/>
              <a:t>a×10</a:t>
            </a:r>
            <a:r>
              <a:rPr lang="en-US" altLang="zh-TW" sz="1400" b="1" baseline="30000" dirty="0"/>
              <a:t>n </a:t>
            </a:r>
            <a:r>
              <a:rPr lang="zh-TW" altLang="en-US" sz="1400" b="1" dirty="0"/>
              <a:t>就是這個數的</a:t>
            </a:r>
            <a:r>
              <a:rPr lang="zh-TW" altLang="en-US" sz="1400" b="1" dirty="0">
                <a:solidFill>
                  <a:srgbClr val="FF0000"/>
                </a:solidFill>
              </a:rPr>
              <a:t>科學記號表示法</a:t>
            </a:r>
            <a:r>
              <a:rPr lang="zh-TW" altLang="en-US" sz="1400" b="1" dirty="0"/>
              <a:t>。</a:t>
            </a:r>
          </a:p>
          <a:p>
            <a:r>
              <a:rPr lang="zh-TW" altLang="en-US" sz="1400" b="1" dirty="0"/>
              <a:t>       例：</a:t>
            </a:r>
            <a:r>
              <a:rPr lang="en-US" altLang="zh-TW" sz="1400" b="1" dirty="0"/>
              <a:t>6600000000 = 6.6×10</a:t>
            </a:r>
            <a:r>
              <a:rPr lang="en-US" altLang="zh-TW" sz="1400" b="1" baseline="30000" dirty="0"/>
              <a:t>9</a:t>
            </a:r>
            <a:r>
              <a:rPr lang="zh-TW" altLang="en-US" sz="1400" b="1" dirty="0"/>
              <a:t>，</a:t>
            </a:r>
            <a:r>
              <a:rPr lang="en-US" altLang="zh-TW" sz="1400" b="1" dirty="0"/>
              <a:t>0.000000071 = 7.1×10</a:t>
            </a:r>
            <a:r>
              <a:rPr lang="en-US" altLang="zh-TW" sz="1400" b="1" baseline="30000" dirty="0"/>
              <a:t>-8</a:t>
            </a:r>
            <a:r>
              <a:rPr lang="zh-TW" altLang="en-US" sz="1400" b="1" dirty="0"/>
              <a:t> 。 </a:t>
            </a:r>
            <a:br>
              <a:rPr lang="zh-TW" altLang="en-US" sz="1400" b="1" dirty="0"/>
            </a:br>
            <a:r>
              <a:rPr lang="zh-TW" altLang="en-US" sz="1400" b="1" dirty="0"/>
              <a:t>    </a:t>
            </a:r>
            <a:r>
              <a:rPr lang="en-US" altLang="zh-TW" sz="1400" b="1" dirty="0" smtClean="0"/>
              <a:t>b.</a:t>
            </a:r>
            <a:r>
              <a:rPr lang="en-US" altLang="zh-TW" sz="1400" b="1" dirty="0"/>
              <a:t> </a:t>
            </a:r>
            <a:r>
              <a:rPr lang="zh-TW" altLang="en-US" sz="1400" b="1" dirty="0"/>
              <a:t>要比較以科學記號表示的數時，要先把 </a:t>
            </a:r>
            <a:r>
              <a:rPr lang="en-US" altLang="zh-TW" sz="1400" b="1" dirty="0"/>
              <a:t>10 </a:t>
            </a:r>
            <a:r>
              <a:rPr lang="zh-TW" altLang="en-US" sz="1400" b="1" dirty="0"/>
              <a:t>的指數部分化為相同的數字，</a:t>
            </a:r>
          </a:p>
          <a:p>
            <a:r>
              <a:rPr lang="zh-TW" altLang="en-US" sz="1400" b="1" dirty="0"/>
              <a:t>       再比較前面所乘數字的大小。例：若 </a:t>
            </a:r>
            <a:r>
              <a:rPr lang="en-US" altLang="zh-TW" sz="1400" b="1" dirty="0"/>
              <a:t>a = 1.23×10</a:t>
            </a:r>
            <a:r>
              <a:rPr lang="en-US" altLang="zh-TW" sz="1400" b="1" baseline="30000" dirty="0"/>
              <a:t>-6</a:t>
            </a:r>
            <a:r>
              <a:rPr lang="zh-TW" altLang="en-US" sz="1400" b="1" dirty="0"/>
              <a:t>，</a:t>
            </a:r>
            <a:r>
              <a:rPr lang="en-US" altLang="zh-TW" sz="1400" b="1" dirty="0"/>
              <a:t>b = 23.1×10</a:t>
            </a:r>
            <a:r>
              <a:rPr lang="en-US" altLang="zh-TW" sz="1400" b="1" baseline="30000" dirty="0"/>
              <a:t>-7</a:t>
            </a:r>
            <a:r>
              <a:rPr lang="zh-TW" altLang="en-US" sz="1400" b="1" dirty="0"/>
              <a:t>，</a:t>
            </a:r>
            <a:endParaRPr lang="en-US" altLang="zh-TW" sz="1400" b="1" dirty="0"/>
          </a:p>
          <a:p>
            <a:r>
              <a:rPr lang="en-US" altLang="zh-TW" sz="1400" b="1" dirty="0"/>
              <a:t>       </a:t>
            </a:r>
            <a:r>
              <a:rPr lang="zh-TW" altLang="en-US" sz="1400" b="1" dirty="0"/>
              <a:t>則 </a:t>
            </a:r>
            <a:r>
              <a:rPr lang="en-US" altLang="zh-TW" sz="1400" b="1" dirty="0"/>
              <a:t>a = 1.23×10</a:t>
            </a:r>
            <a:r>
              <a:rPr lang="en-US" altLang="zh-TW" sz="1400" b="1" baseline="30000" dirty="0"/>
              <a:t>-6</a:t>
            </a:r>
            <a:r>
              <a:rPr lang="zh-TW" altLang="en-US" sz="1400" b="1" dirty="0"/>
              <a:t>，</a:t>
            </a:r>
            <a:r>
              <a:rPr lang="en-US" altLang="zh-TW" sz="1400" b="1" dirty="0"/>
              <a:t>b = 2.31×10</a:t>
            </a:r>
            <a:r>
              <a:rPr lang="en-US" altLang="zh-TW" sz="1400" b="1" baseline="30000" dirty="0"/>
              <a:t>-6</a:t>
            </a:r>
            <a:r>
              <a:rPr lang="zh-TW" altLang="en-US" sz="1400" b="1" dirty="0"/>
              <a:t>，因為 </a:t>
            </a:r>
            <a:r>
              <a:rPr lang="en-US" altLang="zh-TW" sz="1400" b="1" dirty="0"/>
              <a:t>2.31 &gt; 1.23</a:t>
            </a:r>
            <a:r>
              <a:rPr lang="zh-TW" altLang="en-US" sz="1400" b="1" dirty="0"/>
              <a:t>，所以 </a:t>
            </a:r>
            <a:r>
              <a:rPr lang="en-US" altLang="zh-TW" sz="1400" b="1" dirty="0"/>
              <a:t>b &gt; a </a:t>
            </a:r>
            <a:r>
              <a:rPr lang="zh-TW" altLang="en-US" sz="1400" b="1" dirty="0"/>
              <a:t>。</a:t>
            </a:r>
            <a:endParaRPr lang="en-US" altLang="zh-TW" sz="1400" b="1" dirty="0"/>
          </a:p>
        </p:txBody>
      </p:sp>
    </p:spTree>
    <p:extLst>
      <p:ext uri="{BB962C8B-B14F-4D97-AF65-F5344CB8AC3E}">
        <p14:creationId xmlns:p14="http://schemas.microsoft.com/office/powerpoint/2010/main" xmlns="" val="8644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2-5 </a:t>
            </a:r>
            <a:r>
              <a:rPr lang="zh-TW" altLang="en-US" dirty="0"/>
              <a:t>浮點數表示法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浮點數表示法是電腦表示實數最常用的</a:t>
            </a:r>
            <a:r>
              <a:rPr lang="zh-TW" altLang="en-US" dirty="0" smtClean="0"/>
              <a:t>方式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「</a:t>
            </a:r>
            <a:r>
              <a:rPr lang="en-US" altLang="zh-TW" dirty="0" smtClean="0"/>
              <a:t>536.87</a:t>
            </a:r>
            <a:r>
              <a:rPr lang="zh-TW" altLang="en-US" dirty="0" smtClean="0"/>
              <a:t>」表示</a:t>
            </a:r>
            <a:r>
              <a:rPr lang="zh-TW" altLang="en-US" dirty="0"/>
              <a:t>成</a:t>
            </a:r>
            <a:r>
              <a:rPr lang="zh-TW" altLang="en-US" dirty="0">
                <a:solidFill>
                  <a:srgbClr val="FF0000"/>
                </a:solidFill>
              </a:rPr>
              <a:t>科學</a:t>
            </a:r>
            <a:r>
              <a:rPr lang="zh-TW" altLang="en-US" dirty="0" smtClean="0">
                <a:solidFill>
                  <a:srgbClr val="FF0000"/>
                </a:solidFill>
              </a:rPr>
              <a:t>記號</a:t>
            </a:r>
            <a:r>
              <a:rPr lang="zh-TW" altLang="en-US" dirty="0" smtClean="0"/>
              <a:t>為「</a:t>
            </a:r>
            <a:r>
              <a:rPr lang="en-US" altLang="zh-TW" dirty="0" smtClean="0"/>
              <a:t>5.3687×10</a:t>
            </a:r>
            <a:r>
              <a:rPr lang="en-US" altLang="zh-TW" baseline="30000" dirty="0" smtClean="0"/>
              <a:t>2</a:t>
            </a:r>
            <a:r>
              <a:rPr lang="zh-TW" altLang="en-US" dirty="0" smtClean="0"/>
              <a:t>」，</a:t>
            </a:r>
            <a:r>
              <a:rPr lang="zh-TW" altLang="en-US" dirty="0"/>
              <a:t>浮點數表示法的運作</a:t>
            </a:r>
            <a:r>
              <a:rPr lang="zh-TW" altLang="en-US" dirty="0" smtClean="0"/>
              <a:t>原理亦同，會</a:t>
            </a:r>
            <a:r>
              <a:rPr lang="zh-TW" altLang="en-US" dirty="0"/>
              <a:t>移動小數點</a:t>
            </a:r>
            <a:r>
              <a:rPr lang="zh-TW" altLang="en-US" dirty="0" smtClean="0"/>
              <a:t>，使其「</a:t>
            </a:r>
            <a:r>
              <a:rPr lang="zh-TW" altLang="en-US" dirty="0"/>
              <a:t>浮動」到標準的</a:t>
            </a:r>
            <a:r>
              <a:rPr lang="zh-TW" altLang="en-US" dirty="0" smtClean="0"/>
              <a:t>位置。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有限位元數的情況下，</a:t>
            </a:r>
            <a:r>
              <a:rPr lang="zh-TW" altLang="en-US" dirty="0" smtClean="0"/>
              <a:t>浮動小數點所</a:t>
            </a:r>
            <a:r>
              <a:rPr lang="zh-TW" altLang="en-US" dirty="0"/>
              <a:t>能表示的數值範圍比固定小數點位置的方式</a:t>
            </a:r>
            <a:r>
              <a:rPr lang="zh-TW" altLang="en-US" dirty="0" smtClean="0"/>
              <a:t>大許多。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9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2-5 </a:t>
            </a:r>
            <a:r>
              <a:rPr lang="zh-TW" altLang="en-US" dirty="0"/>
              <a:t>浮點數表示法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科學記號標準化動作</a:t>
            </a:r>
            <a:r>
              <a:rPr lang="zh-TW" altLang="en-US" dirty="0"/>
              <a:t>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小數點左邊的數值</a:t>
            </a:r>
            <a:r>
              <a:rPr lang="zh-TW" altLang="en-US" dirty="0"/>
              <a:t>一定是</a:t>
            </a:r>
            <a:r>
              <a:rPr lang="en-US" altLang="zh-TW" dirty="0" smtClean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小數點</a:t>
            </a:r>
            <a:r>
              <a:rPr lang="zh-TW" altLang="en-US" dirty="0"/>
              <a:t>右邊的</a:t>
            </a:r>
            <a:r>
              <a:rPr lang="en-US" altLang="zh-TW" dirty="0"/>
              <a:t>0110100011</a:t>
            </a:r>
            <a:r>
              <a:rPr lang="zh-TW" altLang="en-US" dirty="0"/>
              <a:t>稱為</a:t>
            </a:r>
            <a:r>
              <a:rPr lang="zh-TW" altLang="en-US" dirty="0" smtClean="0">
                <a:solidFill>
                  <a:srgbClr val="C00000"/>
                </a:solidFill>
              </a:rPr>
              <a:t>尾數</a:t>
            </a:r>
            <a:r>
              <a:rPr lang="en-US" altLang="zh-TW" dirty="0" smtClean="0"/>
              <a:t>(mantissa)</a:t>
            </a:r>
            <a:r>
              <a:rPr lang="zh-TW" altLang="en-US" dirty="0" smtClean="0"/>
              <a:t>，</a:t>
            </a:r>
            <a:r>
              <a:rPr lang="zh-TW" altLang="en-US" dirty="0"/>
              <a:t>而</a:t>
            </a:r>
            <a:r>
              <a:rPr lang="zh-TW" altLang="en-US" dirty="0" smtClean="0">
                <a:solidFill>
                  <a:srgbClr val="C00000"/>
                </a:solidFill>
              </a:rPr>
              <a:t>指數</a:t>
            </a:r>
            <a:r>
              <a:rPr lang="en-US" altLang="zh-TW" dirty="0" smtClean="0"/>
              <a:t>(exponent)</a:t>
            </a:r>
            <a:r>
              <a:rPr lang="zh-TW" altLang="en-US" dirty="0" smtClean="0"/>
              <a:t>為</a:t>
            </a:r>
            <a:r>
              <a:rPr lang="en-US" altLang="zh-TW" dirty="0" smtClean="0"/>
              <a:t>4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xmlns="" val="3800362073"/>
              </p:ext>
            </p:extLst>
          </p:nvPr>
        </p:nvGraphicFramePr>
        <p:xfrm>
          <a:off x="792868" y="2978794"/>
          <a:ext cx="7558264" cy="1214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843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2-5 </a:t>
            </a:r>
            <a:r>
              <a:rPr lang="zh-TW" altLang="en-US" dirty="0"/>
              <a:t>浮點數表示法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目前所採用的浮點數表示法以</a:t>
            </a:r>
            <a:r>
              <a:rPr lang="en-US" altLang="zh-TW" dirty="0">
                <a:solidFill>
                  <a:srgbClr val="C00000"/>
                </a:solidFill>
              </a:rPr>
              <a:t>IEEE 754</a:t>
            </a:r>
            <a:r>
              <a:rPr lang="zh-TW" altLang="en-US" dirty="0"/>
              <a:t>標準為主</a:t>
            </a:r>
            <a:r>
              <a:rPr lang="zh-TW" altLang="en-US" dirty="0" smtClean="0"/>
              <a:t>，主要</a:t>
            </a:r>
            <a:r>
              <a:rPr lang="zh-TW" altLang="en-US" dirty="0"/>
              <a:t>有三部分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xmlns="" val="797096053"/>
              </p:ext>
            </p:extLst>
          </p:nvPr>
        </p:nvGraphicFramePr>
        <p:xfrm>
          <a:off x="1423759" y="3293985"/>
          <a:ext cx="6455060" cy="24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5295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2-5 </a:t>
            </a:r>
            <a:r>
              <a:rPr lang="zh-TW" altLang="en-US" dirty="0"/>
              <a:t>浮點數表示法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單</a:t>
            </a:r>
            <a:r>
              <a:rPr lang="zh-TW" altLang="en-US" dirty="0">
                <a:solidFill>
                  <a:srgbClr val="C00000"/>
                </a:solidFill>
              </a:rPr>
              <a:t>倍精準</a:t>
            </a:r>
            <a:r>
              <a:rPr lang="zh-TW" altLang="en-US" dirty="0" smtClean="0">
                <a:solidFill>
                  <a:srgbClr val="C00000"/>
                </a:solidFill>
              </a:rPr>
              <a:t>數</a:t>
            </a:r>
            <a:r>
              <a:rPr lang="zh-TW" altLang="en-US" dirty="0" smtClean="0"/>
              <a:t>：以</a:t>
            </a:r>
            <a:r>
              <a:rPr lang="en-US" altLang="zh-TW" dirty="0"/>
              <a:t>1</a:t>
            </a:r>
            <a:r>
              <a:rPr lang="zh-TW" altLang="en-US" dirty="0"/>
              <a:t>個位元表示符號；</a:t>
            </a:r>
            <a:r>
              <a:rPr lang="en-US" altLang="zh-TW" dirty="0"/>
              <a:t>8</a:t>
            </a:r>
            <a:r>
              <a:rPr lang="zh-TW" altLang="en-US" dirty="0"/>
              <a:t>個位元表示指數；</a:t>
            </a:r>
            <a:r>
              <a:rPr lang="en-US" altLang="zh-TW" dirty="0"/>
              <a:t>23</a:t>
            </a:r>
            <a:r>
              <a:rPr lang="zh-TW" altLang="en-US" dirty="0"/>
              <a:t>個位元表示尾數部分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C00000"/>
                </a:solidFill>
              </a:rPr>
              <a:t>雙倍</a:t>
            </a:r>
            <a:r>
              <a:rPr lang="zh-TW" altLang="en-US" dirty="0">
                <a:solidFill>
                  <a:srgbClr val="C00000"/>
                </a:solidFill>
              </a:rPr>
              <a:t>精準</a:t>
            </a:r>
            <a:r>
              <a:rPr lang="zh-TW" altLang="en-US" dirty="0" smtClean="0">
                <a:solidFill>
                  <a:srgbClr val="C00000"/>
                </a:solidFill>
              </a:rPr>
              <a:t>數</a:t>
            </a:r>
            <a:r>
              <a:rPr lang="zh-TW" altLang="en-US" dirty="0" smtClean="0"/>
              <a:t>：以</a:t>
            </a:r>
            <a:r>
              <a:rPr lang="en-US" altLang="zh-TW" dirty="0"/>
              <a:t>1</a:t>
            </a:r>
            <a:r>
              <a:rPr lang="zh-TW" altLang="en-US" dirty="0"/>
              <a:t>個位元表示符號；</a:t>
            </a:r>
            <a:r>
              <a:rPr lang="en-US" altLang="zh-TW" dirty="0"/>
              <a:t>11</a:t>
            </a:r>
            <a:r>
              <a:rPr lang="zh-TW" altLang="en-US" dirty="0"/>
              <a:t>個位元表示指數；</a:t>
            </a:r>
            <a:r>
              <a:rPr lang="en-US" altLang="zh-TW" dirty="0"/>
              <a:t>52</a:t>
            </a:r>
            <a:r>
              <a:rPr lang="zh-TW" altLang="en-US" dirty="0"/>
              <a:t>個位元表示尾數部分。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646675" y="4190581"/>
            <a:ext cx="603596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3665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到底數位是什麼呢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針對不連續變化的數量，可以用</a:t>
            </a:r>
            <a:r>
              <a:rPr lang="zh-TW" altLang="en-US" dirty="0" smtClean="0">
                <a:solidFill>
                  <a:srgbClr val="C00000"/>
                </a:solidFill>
              </a:rPr>
              <a:t>位元</a:t>
            </a:r>
            <a:r>
              <a:rPr lang="en-US" altLang="zh-TW" dirty="0" smtClean="0"/>
              <a:t>(binary </a:t>
            </a:r>
            <a:r>
              <a:rPr lang="en-US" altLang="zh-TW" dirty="0"/>
              <a:t>digit</a:t>
            </a:r>
            <a:r>
              <a:rPr lang="zh-TW" altLang="en-US" dirty="0"/>
              <a:t>；</a:t>
            </a:r>
            <a:r>
              <a:rPr lang="en-US" altLang="zh-TW" dirty="0" smtClean="0"/>
              <a:t>bit)</a:t>
            </a:r>
            <a:r>
              <a:rPr lang="zh-TW" altLang="en-US" dirty="0" smtClean="0"/>
              <a:t>的</a:t>
            </a:r>
            <a:r>
              <a:rPr lang="zh-TW" altLang="en-US" dirty="0"/>
              <a:t>組合來</a:t>
            </a:r>
            <a:r>
              <a:rPr lang="zh-TW" altLang="en-US" dirty="0" smtClean="0"/>
              <a:t>計數。</a:t>
            </a:r>
            <a:endParaRPr lang="zh-TW" altLang="en-US" dirty="0"/>
          </a:p>
          <a:p>
            <a:r>
              <a:rPr lang="zh-TW" altLang="en-US" dirty="0" smtClean="0"/>
              <a:t>位元是</a:t>
            </a:r>
            <a:r>
              <a:rPr lang="zh-TW" altLang="en-US" dirty="0"/>
              <a:t>數位資訊的基本粒子，也是電腦儲存或傳遞資料的最小單位，常用</a:t>
            </a:r>
            <a:r>
              <a:rPr lang="en-US" altLang="zh-TW" dirty="0"/>
              <a:t>0</a:t>
            </a:r>
            <a:r>
              <a:rPr lang="zh-TW" altLang="en-US" dirty="0"/>
              <a:t>或</a:t>
            </a:r>
            <a:r>
              <a:rPr lang="en-US" altLang="zh-TW" dirty="0"/>
              <a:t>1</a:t>
            </a:r>
            <a:r>
              <a:rPr lang="zh-TW" altLang="en-US" dirty="0"/>
              <a:t>來表示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</a:t>
            </a:r>
            <a:r>
              <a:rPr lang="zh-TW" altLang="en-US" dirty="0"/>
              <a:t>會採用位元表示資料，主要是因為電子元件的穩定狀態有兩種，單一的</a:t>
            </a:r>
            <a:r>
              <a:rPr lang="en-US" altLang="zh-TW" dirty="0"/>
              <a:t>0</a:t>
            </a:r>
            <a:r>
              <a:rPr lang="zh-TW" altLang="en-US" dirty="0"/>
              <a:t>或</a:t>
            </a:r>
            <a:r>
              <a:rPr lang="en-US" altLang="zh-TW" dirty="0"/>
              <a:t>1</a:t>
            </a:r>
            <a:r>
              <a:rPr lang="zh-TW" altLang="en-US" dirty="0"/>
              <a:t>稱為</a:t>
            </a:r>
            <a:r>
              <a:rPr lang="zh-TW" altLang="en-US" dirty="0">
                <a:solidFill>
                  <a:srgbClr val="C00000"/>
                </a:solidFill>
              </a:rPr>
              <a:t>位元</a:t>
            </a:r>
            <a:r>
              <a:rPr lang="en-US" altLang="zh-TW" dirty="0"/>
              <a:t>(</a:t>
            </a:r>
            <a:r>
              <a:rPr lang="en-US" altLang="zh-TW" dirty="0" smtClean="0"/>
              <a:t>bit)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/>
            <a:r>
              <a:rPr lang="zh-TW" altLang="en-US" dirty="0" smtClean="0"/>
              <a:t>「</a:t>
            </a:r>
            <a:r>
              <a:rPr lang="zh-TW" altLang="en-US" dirty="0"/>
              <a:t>開」</a:t>
            </a:r>
            <a:r>
              <a:rPr lang="en-US" altLang="zh-TW" dirty="0"/>
              <a:t>(</a:t>
            </a:r>
            <a:r>
              <a:rPr lang="zh-TW" altLang="en-US" dirty="0"/>
              <a:t>通常用來表示“</a:t>
            </a:r>
            <a:r>
              <a:rPr lang="en-US" altLang="zh-TW" dirty="0"/>
              <a:t>1”)</a:t>
            </a:r>
          </a:p>
          <a:p>
            <a:pPr lvl="1"/>
            <a:r>
              <a:rPr lang="zh-TW" altLang="en-US" dirty="0" smtClean="0"/>
              <a:t>「</a:t>
            </a:r>
            <a:r>
              <a:rPr lang="zh-TW" altLang="en-US" dirty="0"/>
              <a:t>關」</a:t>
            </a:r>
            <a:r>
              <a:rPr lang="en-US" altLang="zh-TW" dirty="0"/>
              <a:t>(</a:t>
            </a:r>
            <a:r>
              <a:rPr lang="zh-TW" altLang="en-US" dirty="0"/>
              <a:t>通常用來表示“</a:t>
            </a:r>
            <a:r>
              <a:rPr lang="en-US" altLang="zh-TW" dirty="0"/>
              <a:t>0”)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888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單倍精準</a:t>
            </a:r>
            <a:r>
              <a:rPr lang="zh-TW" altLang="en-US" dirty="0" smtClean="0"/>
              <a:t>數所</a:t>
            </a:r>
            <a:r>
              <a:rPr lang="zh-TW" altLang="en-US" dirty="0"/>
              <a:t>能表示的數字範圍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最小正數為</a:t>
            </a:r>
            <a:r>
              <a:rPr lang="en-US" altLang="zh-TW" dirty="0" smtClean="0">
                <a:solidFill>
                  <a:srgbClr val="C00000"/>
                </a:solidFill>
              </a:rPr>
              <a:t>0</a:t>
            </a:r>
            <a:r>
              <a:rPr lang="en-US" altLang="zh-TW" dirty="0" smtClean="0">
                <a:solidFill>
                  <a:srgbClr val="00B050"/>
                </a:solidFill>
              </a:rPr>
              <a:t>00000001</a:t>
            </a:r>
            <a:r>
              <a:rPr lang="en-US" altLang="zh-TW" dirty="0" smtClean="0">
                <a:solidFill>
                  <a:srgbClr val="00B0F0"/>
                </a:solidFill>
              </a:rPr>
              <a:t>00000000000000000000000</a:t>
            </a:r>
            <a:r>
              <a:rPr lang="zh-TW" altLang="en-US" dirty="0" smtClean="0"/>
              <a:t>，其數值為 </a:t>
            </a:r>
            <a:r>
              <a:rPr lang="en-US" altLang="zh-TW" dirty="0" smtClean="0"/>
              <a:t>+2</a:t>
            </a:r>
            <a:r>
              <a:rPr lang="en-US" altLang="zh-TW" baseline="30000" dirty="0" smtClean="0"/>
              <a:t>-126</a:t>
            </a:r>
          </a:p>
          <a:p>
            <a:r>
              <a:rPr lang="zh-TW" altLang="en-US" dirty="0" smtClean="0"/>
              <a:t>最大正數為</a:t>
            </a:r>
            <a:r>
              <a:rPr lang="en-US" altLang="zh-TW" dirty="0" smtClean="0">
                <a:solidFill>
                  <a:srgbClr val="C00000"/>
                </a:solidFill>
              </a:rPr>
              <a:t>0</a:t>
            </a:r>
            <a:r>
              <a:rPr lang="en-US" altLang="zh-TW" dirty="0" smtClean="0">
                <a:solidFill>
                  <a:srgbClr val="00B050"/>
                </a:solidFill>
              </a:rPr>
              <a:t>11111110</a:t>
            </a:r>
            <a:r>
              <a:rPr lang="en-US" altLang="zh-TW" dirty="0" smtClean="0">
                <a:solidFill>
                  <a:srgbClr val="00B0F0"/>
                </a:solidFill>
              </a:rPr>
              <a:t>11111111111111111111111</a:t>
            </a:r>
            <a:r>
              <a:rPr lang="zh-TW" altLang="en-US" dirty="0" smtClean="0"/>
              <a:t>，其數值為 </a:t>
            </a:r>
            <a:r>
              <a:rPr lang="en-US" altLang="zh-TW" dirty="0" smtClean="0"/>
              <a:t>(2-2</a:t>
            </a:r>
            <a:r>
              <a:rPr lang="en-US" altLang="zh-TW" baseline="30000" dirty="0" smtClean="0"/>
              <a:t>-23</a:t>
            </a:r>
            <a:r>
              <a:rPr lang="en-US" altLang="zh-TW" dirty="0" smtClean="0"/>
              <a:t>)×2</a:t>
            </a:r>
            <a:r>
              <a:rPr lang="en-US" altLang="zh-TW" baseline="30000" dirty="0" smtClean="0"/>
              <a:t>127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最大負數為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r>
              <a:rPr lang="en-US" altLang="zh-TW" dirty="0" smtClean="0">
                <a:solidFill>
                  <a:srgbClr val="00B050"/>
                </a:solidFill>
              </a:rPr>
              <a:t>00000001</a:t>
            </a:r>
            <a:r>
              <a:rPr lang="en-US" altLang="zh-TW" dirty="0" smtClean="0">
                <a:solidFill>
                  <a:srgbClr val="00B0F0"/>
                </a:solidFill>
              </a:rPr>
              <a:t>00000000000000000000000</a:t>
            </a:r>
            <a:r>
              <a:rPr lang="zh-TW" altLang="en-US" dirty="0" smtClean="0"/>
              <a:t>，其數值為 </a:t>
            </a:r>
            <a:r>
              <a:rPr lang="en-US" altLang="zh-TW" dirty="0" smtClean="0"/>
              <a:t>-2</a:t>
            </a:r>
            <a:r>
              <a:rPr lang="en-US" altLang="zh-TW" baseline="30000" dirty="0" smtClean="0"/>
              <a:t>-126</a:t>
            </a:r>
          </a:p>
          <a:p>
            <a:r>
              <a:rPr lang="zh-TW" altLang="en-US" dirty="0" smtClean="0"/>
              <a:t>最小負數為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r>
              <a:rPr lang="en-US" altLang="zh-TW" dirty="0" smtClean="0">
                <a:solidFill>
                  <a:srgbClr val="00B050"/>
                </a:solidFill>
              </a:rPr>
              <a:t>11111110</a:t>
            </a:r>
            <a:r>
              <a:rPr lang="en-US" altLang="zh-TW" dirty="0" smtClean="0">
                <a:solidFill>
                  <a:srgbClr val="00B0F0"/>
                </a:solidFill>
              </a:rPr>
              <a:t>11111111111111111111111</a:t>
            </a:r>
            <a:r>
              <a:rPr lang="zh-TW" altLang="en-US" dirty="0" smtClean="0"/>
              <a:t>，其數值為 </a:t>
            </a:r>
            <a:r>
              <a:rPr lang="en-US" altLang="zh-TW" dirty="0" smtClean="0"/>
              <a:t>-(2-2</a:t>
            </a:r>
            <a:r>
              <a:rPr lang="en-US" altLang="zh-TW" baseline="30000" dirty="0" smtClean="0"/>
              <a:t>-23</a:t>
            </a:r>
            <a:r>
              <a:rPr lang="en-US" altLang="zh-TW" dirty="0" smtClean="0"/>
              <a:t>)×2</a:t>
            </a:r>
            <a:r>
              <a:rPr lang="en-US" altLang="zh-TW" baseline="30000" dirty="0" smtClean="0"/>
              <a:t>127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13124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2-6 ASCII</a:t>
            </a:r>
            <a:r>
              <a:rPr lang="zh-TW" altLang="en-US" dirty="0"/>
              <a:t>及</a:t>
            </a:r>
            <a:r>
              <a:rPr lang="en-US" altLang="zh-TW" dirty="0"/>
              <a:t>Unicode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美國國家標準局在</a:t>
            </a:r>
            <a:r>
              <a:rPr lang="en-US" altLang="zh-TW" dirty="0"/>
              <a:t>1963</a:t>
            </a:r>
            <a:r>
              <a:rPr lang="zh-TW" altLang="en-US" dirty="0"/>
              <a:t>年時</a:t>
            </a:r>
            <a:r>
              <a:rPr lang="zh-TW" altLang="en-US" dirty="0" smtClean="0"/>
              <a:t>發表的</a:t>
            </a:r>
            <a:r>
              <a:rPr lang="en-US" altLang="zh-TW" dirty="0" smtClean="0">
                <a:solidFill>
                  <a:srgbClr val="C00000"/>
                </a:solidFill>
              </a:rPr>
              <a:t>ASCII</a:t>
            </a:r>
            <a:r>
              <a:rPr lang="en-US" altLang="zh-TW" dirty="0"/>
              <a:t>(</a:t>
            </a:r>
            <a:r>
              <a:rPr lang="zh-TW" altLang="en-US" dirty="0"/>
              <a:t>唸成</a:t>
            </a:r>
            <a:r>
              <a:rPr lang="en-US" altLang="zh-TW" dirty="0" err="1" smtClean="0"/>
              <a:t>Asskey</a:t>
            </a:r>
            <a:r>
              <a:rPr lang="zh-TW" altLang="en-US" dirty="0" smtClean="0"/>
              <a:t>；</a:t>
            </a:r>
            <a:r>
              <a:rPr lang="zh-TW" altLang="en-US" dirty="0"/>
              <a:t>美國國家資訊交換標準碼</a:t>
            </a:r>
            <a:r>
              <a:rPr lang="en-US" altLang="zh-TW" dirty="0"/>
              <a:t>)</a:t>
            </a:r>
            <a:r>
              <a:rPr lang="zh-TW" altLang="en-US" dirty="0"/>
              <a:t>是當今最普及的公定</a:t>
            </a:r>
            <a:r>
              <a:rPr lang="zh-TW" altLang="en-US" dirty="0" smtClean="0"/>
              <a:t>標準。</a:t>
            </a:r>
            <a:endParaRPr lang="zh-TW" altLang="en-US" dirty="0"/>
          </a:p>
          <a:p>
            <a:r>
              <a:rPr lang="zh-TW" altLang="en-US" dirty="0" smtClean="0">
                <a:solidFill>
                  <a:srgbClr val="0070C0"/>
                </a:solidFill>
              </a:rPr>
              <a:t>標準</a:t>
            </a:r>
            <a:r>
              <a:rPr lang="en-US" altLang="zh-TW" dirty="0" smtClean="0">
                <a:solidFill>
                  <a:srgbClr val="0070C0"/>
                </a:solidFill>
              </a:rPr>
              <a:t>ASCII</a:t>
            </a:r>
            <a:r>
              <a:rPr lang="zh-TW" altLang="en-US" dirty="0" smtClean="0"/>
              <a:t>以</a:t>
            </a:r>
            <a:r>
              <a:rPr lang="en-US" altLang="zh-TW" u="sng" dirty="0"/>
              <a:t>7</a:t>
            </a:r>
            <a:r>
              <a:rPr lang="zh-TW" altLang="en-US" u="sng" dirty="0"/>
              <a:t>個位元</a:t>
            </a:r>
            <a:r>
              <a:rPr lang="zh-TW" altLang="en-US" dirty="0"/>
              <a:t>儲存</a:t>
            </a:r>
            <a:r>
              <a:rPr lang="zh-TW" altLang="en-US" dirty="0" smtClean="0"/>
              <a:t>一字</a:t>
            </a:r>
            <a:r>
              <a:rPr lang="zh-TW" altLang="en-US" dirty="0"/>
              <a:t>符，共有</a:t>
            </a:r>
            <a:r>
              <a:rPr lang="en-US" altLang="zh-TW" dirty="0"/>
              <a:t>2</a:t>
            </a:r>
            <a:r>
              <a:rPr lang="en-US" altLang="zh-TW" baseline="30000" dirty="0"/>
              <a:t>7</a:t>
            </a:r>
            <a:r>
              <a:rPr lang="en-US" altLang="zh-TW" dirty="0"/>
              <a:t>=128</a:t>
            </a:r>
            <a:r>
              <a:rPr lang="zh-TW" altLang="en-US" dirty="0"/>
              <a:t>種</a:t>
            </a:r>
            <a:r>
              <a:rPr lang="zh-TW" altLang="en-US" dirty="0" smtClean="0"/>
              <a:t>組合。電腦</a:t>
            </a:r>
            <a:r>
              <a:rPr lang="zh-TW" altLang="en-US" dirty="0"/>
              <a:t>的儲存常用的位元組為</a:t>
            </a:r>
            <a:r>
              <a:rPr lang="en-US" altLang="zh-TW" dirty="0"/>
              <a:t>8</a:t>
            </a:r>
            <a:r>
              <a:rPr lang="zh-TW" altLang="en-US" dirty="0"/>
              <a:t>個位元</a:t>
            </a:r>
            <a:r>
              <a:rPr lang="zh-TW" altLang="en-US" dirty="0" smtClean="0"/>
              <a:t>，多</a:t>
            </a:r>
            <a:r>
              <a:rPr lang="zh-TW" altLang="en-US" dirty="0"/>
              <a:t>出來</a:t>
            </a:r>
            <a:r>
              <a:rPr lang="zh-TW" altLang="en-US" dirty="0" smtClean="0"/>
              <a:t>的位元用來</a:t>
            </a:r>
            <a:r>
              <a:rPr lang="zh-TW" altLang="en-US" dirty="0"/>
              <a:t>儲存</a:t>
            </a:r>
            <a:r>
              <a:rPr lang="zh-TW" altLang="en-US" dirty="0">
                <a:solidFill>
                  <a:srgbClr val="C00000"/>
                </a:solidFill>
              </a:rPr>
              <a:t>錯誤檢驗位元</a:t>
            </a:r>
            <a:r>
              <a:rPr lang="en-US" altLang="zh-TW" dirty="0"/>
              <a:t>(parity </a:t>
            </a:r>
            <a:r>
              <a:rPr lang="en-US" altLang="zh-TW" dirty="0" smtClean="0"/>
              <a:t>bit)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zh-TW" altLang="en-US" dirty="0" smtClean="0">
                <a:solidFill>
                  <a:srgbClr val="0070C0"/>
                </a:solidFill>
              </a:rPr>
              <a:t>擴充型</a:t>
            </a:r>
            <a:r>
              <a:rPr lang="en-US" altLang="zh-TW" dirty="0" smtClean="0">
                <a:solidFill>
                  <a:srgbClr val="0070C0"/>
                </a:solidFill>
              </a:rPr>
              <a:t>ASCII</a:t>
            </a:r>
            <a:r>
              <a:rPr lang="zh-TW" altLang="en-US" dirty="0"/>
              <a:t>用</a:t>
            </a:r>
            <a:r>
              <a:rPr lang="en-US" altLang="zh-TW" u="sng" dirty="0"/>
              <a:t>8</a:t>
            </a:r>
            <a:r>
              <a:rPr lang="zh-TW" altLang="en-US" u="sng" dirty="0"/>
              <a:t>個位元</a:t>
            </a:r>
            <a:r>
              <a:rPr lang="zh-TW" altLang="en-US" dirty="0"/>
              <a:t>儲存</a:t>
            </a:r>
            <a:r>
              <a:rPr lang="zh-TW" altLang="en-US" dirty="0" smtClean="0"/>
              <a:t>一字</a:t>
            </a:r>
            <a:r>
              <a:rPr lang="zh-TW" altLang="en-US" dirty="0"/>
              <a:t>符</a:t>
            </a:r>
            <a:r>
              <a:rPr lang="zh-TW" altLang="en-US" dirty="0" smtClean="0"/>
              <a:t>，有</a:t>
            </a:r>
            <a:r>
              <a:rPr lang="en-US" altLang="zh-TW" dirty="0"/>
              <a:t>2</a:t>
            </a:r>
            <a:r>
              <a:rPr lang="en-US" altLang="zh-TW" baseline="30000" dirty="0"/>
              <a:t>8</a:t>
            </a:r>
            <a:r>
              <a:rPr lang="en-US" altLang="zh-TW" dirty="0"/>
              <a:t>=256</a:t>
            </a:r>
            <a:r>
              <a:rPr lang="zh-TW" altLang="en-US" dirty="0"/>
              <a:t>種組合</a:t>
            </a:r>
            <a:r>
              <a:rPr lang="zh-TW" altLang="en-US" dirty="0" smtClean="0"/>
              <a:t>，可儲存</a:t>
            </a:r>
            <a:r>
              <a:rPr lang="zh-TW" altLang="en-US" dirty="0"/>
              <a:t>非</a:t>
            </a:r>
            <a:r>
              <a:rPr lang="zh-TW" altLang="en-US" dirty="0" smtClean="0"/>
              <a:t>英文符號</a:t>
            </a:r>
            <a:r>
              <a:rPr lang="zh-TW" altLang="en-US" dirty="0"/>
              <a:t>、圖形符號及數學符號等。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42000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43" y="728700"/>
            <a:ext cx="4819786" cy="577343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8476" y="818710"/>
            <a:ext cx="4265524" cy="303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3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Unicode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美國萬國碼制訂委員會於</a:t>
            </a:r>
            <a:r>
              <a:rPr lang="en-US" altLang="zh-TW" dirty="0"/>
              <a:t>1988-1991</a:t>
            </a:r>
            <a:r>
              <a:rPr lang="zh-TW" altLang="en-US" dirty="0"/>
              <a:t>年間訂</a:t>
            </a:r>
            <a:r>
              <a:rPr lang="zh-TW" altLang="en-US" dirty="0" smtClean="0"/>
              <a:t>定的</a:t>
            </a:r>
            <a:r>
              <a:rPr lang="en-US" altLang="zh-TW" dirty="0" smtClean="0"/>
              <a:t>Unicode (</a:t>
            </a:r>
            <a:r>
              <a:rPr lang="zh-TW" altLang="en-US" dirty="0" smtClean="0"/>
              <a:t>萬國碼</a:t>
            </a:r>
            <a:r>
              <a:rPr lang="en-US" altLang="zh-TW" dirty="0" smtClean="0"/>
              <a:t>) </a:t>
            </a:r>
            <a:r>
              <a:rPr lang="zh-TW" altLang="en-US" dirty="0" smtClean="0"/>
              <a:t>字</a:t>
            </a:r>
            <a:r>
              <a:rPr lang="zh-TW" altLang="en-US" dirty="0"/>
              <a:t>符編碼</a:t>
            </a:r>
            <a:r>
              <a:rPr lang="zh-TW" altLang="en-US" dirty="0" smtClean="0"/>
              <a:t>標準，</a:t>
            </a:r>
            <a:r>
              <a:rPr lang="zh-TW" altLang="en-US" dirty="0"/>
              <a:t>已成為</a:t>
            </a:r>
            <a:r>
              <a:rPr lang="en-US" altLang="zh-TW" dirty="0"/>
              <a:t>ISO</a:t>
            </a:r>
            <a:r>
              <a:rPr lang="zh-TW" altLang="en-US" dirty="0"/>
              <a:t>認證之標準</a:t>
            </a:r>
            <a:r>
              <a:rPr lang="en-US" altLang="zh-TW" dirty="0"/>
              <a:t>(</a:t>
            </a:r>
            <a:r>
              <a:rPr lang="en-US" altLang="zh-TW" dirty="0" err="1" smtClean="0"/>
              <a:t>ISO10646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Unicode</a:t>
            </a:r>
            <a:r>
              <a:rPr lang="zh-TW" altLang="en-US" dirty="0" smtClean="0"/>
              <a:t>發展出下列多種</a:t>
            </a:r>
            <a:r>
              <a:rPr lang="zh-TW" altLang="en-US" dirty="0"/>
              <a:t>編碼</a:t>
            </a:r>
            <a:r>
              <a:rPr lang="zh-TW" altLang="en-US" dirty="0" smtClean="0"/>
              <a:t>方式</a:t>
            </a:r>
            <a:r>
              <a:rPr lang="zh-TW" altLang="en-US" dirty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UTF</a:t>
            </a:r>
            <a:r>
              <a:rPr lang="en-US" altLang="zh-TW" dirty="0" smtClean="0"/>
              <a:t>-8 </a:t>
            </a:r>
            <a:r>
              <a:rPr lang="zh-TW" altLang="en-US" dirty="0" smtClean="0"/>
              <a:t>在</a:t>
            </a:r>
            <a:r>
              <a:rPr lang="zh-TW" altLang="en-US" dirty="0"/>
              <a:t>全球資訊網最</a:t>
            </a:r>
            <a:r>
              <a:rPr lang="zh-TW" altLang="en-US" dirty="0" smtClean="0"/>
              <a:t>通行。</a:t>
            </a:r>
            <a:endParaRPr lang="zh-TW" altLang="en-US" dirty="0"/>
          </a:p>
          <a:p>
            <a:pPr lvl="1"/>
            <a:r>
              <a:rPr lang="en-US" altLang="zh-TW" dirty="0" err="1" smtClean="0"/>
              <a:t>UTF</a:t>
            </a:r>
            <a:r>
              <a:rPr lang="en-US" altLang="zh-TW" dirty="0" smtClean="0"/>
              <a:t>-16 </a:t>
            </a:r>
            <a:r>
              <a:rPr lang="zh-TW" altLang="en-US" dirty="0" smtClean="0"/>
              <a:t>為</a:t>
            </a:r>
            <a:r>
              <a:rPr lang="en-US" altLang="zh-TW" dirty="0"/>
              <a:t>JAVA</a:t>
            </a:r>
            <a:r>
              <a:rPr lang="zh-TW" altLang="en-US" dirty="0"/>
              <a:t>及</a:t>
            </a:r>
            <a:r>
              <a:rPr lang="en-US" altLang="zh-TW" dirty="0"/>
              <a:t>Windows</a:t>
            </a:r>
            <a:r>
              <a:rPr lang="zh-TW" altLang="en-US" dirty="0"/>
              <a:t>所</a:t>
            </a:r>
            <a:r>
              <a:rPr lang="zh-TW" altLang="en-US" dirty="0" smtClean="0"/>
              <a:t>採用。</a:t>
            </a:r>
            <a:endParaRPr lang="zh-TW" altLang="en-US" dirty="0"/>
          </a:p>
          <a:p>
            <a:pPr lvl="1"/>
            <a:r>
              <a:rPr lang="en-US" altLang="zh-TW" dirty="0" err="1" smtClean="0"/>
              <a:t>UTF</a:t>
            </a:r>
            <a:r>
              <a:rPr lang="en-US" altLang="zh-TW" dirty="0" smtClean="0"/>
              <a:t>-32 </a:t>
            </a:r>
            <a:r>
              <a:rPr lang="zh-TW" altLang="en-US" dirty="0" smtClean="0"/>
              <a:t>則</a:t>
            </a:r>
            <a:r>
              <a:rPr lang="zh-TW" altLang="en-US" dirty="0"/>
              <a:t>為一些</a:t>
            </a:r>
            <a:r>
              <a:rPr lang="en-US" altLang="zh-TW" dirty="0"/>
              <a:t>UNIX</a:t>
            </a:r>
            <a:r>
              <a:rPr lang="zh-TW" altLang="en-US" dirty="0"/>
              <a:t>系統</a:t>
            </a:r>
            <a:r>
              <a:rPr lang="zh-TW" altLang="en-US" dirty="0" smtClean="0"/>
              <a:t>使用。</a:t>
            </a:r>
            <a:endParaRPr lang="zh-TW" altLang="en-US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22478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Unicode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213865"/>
            <a:ext cx="5869995" cy="3912298"/>
          </a:xfrm>
        </p:spPr>
        <p:txBody>
          <a:bodyPr>
            <a:normAutofit/>
          </a:bodyPr>
          <a:lstStyle/>
          <a:p>
            <a:r>
              <a:rPr lang="en-US" altLang="zh-TW" dirty="0"/>
              <a:t>Unicode</a:t>
            </a:r>
            <a:r>
              <a:rPr lang="zh-TW" altLang="en-US" dirty="0"/>
              <a:t>前面</a:t>
            </a:r>
            <a:r>
              <a:rPr lang="en-US" altLang="zh-TW" dirty="0"/>
              <a:t>128</a:t>
            </a:r>
            <a:r>
              <a:rPr lang="zh-TW" altLang="en-US" dirty="0"/>
              <a:t>個符號為</a:t>
            </a:r>
            <a:r>
              <a:rPr lang="en-US" altLang="zh-TW" dirty="0"/>
              <a:t>ASCII</a:t>
            </a:r>
            <a:r>
              <a:rPr lang="zh-TW" altLang="en-US" dirty="0"/>
              <a:t>字符，其餘則為英、中、日、韓文以及其他非英語系國家之常用文字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Unicode</a:t>
            </a:r>
            <a:r>
              <a:rPr lang="zh-TW" altLang="en-US" dirty="0" smtClean="0"/>
              <a:t>中最</a:t>
            </a:r>
            <a:r>
              <a:rPr lang="zh-TW" altLang="en-US" dirty="0"/>
              <a:t>大宗的</a:t>
            </a:r>
            <a:r>
              <a:rPr lang="zh-TW" altLang="en-US" dirty="0" smtClean="0"/>
              <a:t>分類是</a:t>
            </a:r>
            <a:r>
              <a:rPr lang="en-US" altLang="zh-TW" dirty="0" err="1"/>
              <a:t>CJK</a:t>
            </a:r>
            <a:r>
              <a:rPr lang="zh-TW" altLang="en-US" dirty="0" smtClean="0"/>
              <a:t>，主要</a:t>
            </a:r>
            <a:r>
              <a:rPr lang="zh-TW" altLang="en-US" dirty="0"/>
              <a:t>是中文</a:t>
            </a:r>
            <a:r>
              <a:rPr lang="zh-TW" altLang="en-US" dirty="0" smtClean="0"/>
              <a:t>、日文</a:t>
            </a:r>
            <a:r>
              <a:rPr lang="zh-TW" altLang="en-US" dirty="0"/>
              <a:t>及韓文之漢字</a:t>
            </a:r>
            <a:r>
              <a:rPr lang="zh-TW" altLang="en-US" dirty="0" smtClean="0"/>
              <a:t>集。</a:t>
            </a:r>
            <a:endParaRPr lang="zh-TW" altLang="en-US" dirty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687235" y="234888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17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86535" y="1043735"/>
            <a:ext cx="8229600" cy="85509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在</a:t>
            </a:r>
            <a:r>
              <a:rPr lang="en-US" altLang="zh-TW" dirty="0"/>
              <a:t>http://</a:t>
            </a:r>
            <a:r>
              <a:rPr lang="en-US" altLang="zh-TW" dirty="0" err="1"/>
              <a:t>www.unicode.org</a:t>
            </a:r>
            <a:r>
              <a:rPr lang="en-US" altLang="zh-TW" dirty="0"/>
              <a:t>/charts/ </a:t>
            </a:r>
            <a:r>
              <a:rPr lang="zh-TW" altLang="en-US" dirty="0"/>
              <a:t>網址裡，提供了</a:t>
            </a:r>
            <a:r>
              <a:rPr lang="zh-TW" altLang="en-US" dirty="0" smtClean="0"/>
              <a:t>各種</a:t>
            </a:r>
            <a:r>
              <a:rPr lang="zh-TW" altLang="en-US" dirty="0"/>
              <a:t>不同類別字符的</a:t>
            </a:r>
            <a:r>
              <a:rPr lang="zh-TW" altLang="en-US" dirty="0" smtClean="0"/>
              <a:t>對照表。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030910" y="2029788"/>
            <a:ext cx="66008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 rot="20696506">
            <a:off x="620946" y="2213865"/>
            <a:ext cx="224773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Unicode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符號對照表</a:t>
            </a:r>
          </a:p>
        </p:txBody>
      </p:sp>
    </p:spTree>
    <p:extLst>
      <p:ext uri="{BB962C8B-B14F-4D97-AF65-F5344CB8AC3E}">
        <p14:creationId xmlns:p14="http://schemas.microsoft.com/office/powerpoint/2010/main" xmlns="" val="162667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EBCDIC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除了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和</a:t>
            </a:r>
            <a:r>
              <a:rPr lang="en-US" altLang="zh-TW" dirty="0" smtClean="0"/>
              <a:t>Unicode</a:t>
            </a:r>
            <a:r>
              <a:rPr lang="zh-TW" altLang="en-US" dirty="0" smtClean="0"/>
              <a:t>外，</a:t>
            </a:r>
            <a:r>
              <a:rPr lang="en-US" altLang="zh-TW" dirty="0" smtClean="0"/>
              <a:t>IBM</a:t>
            </a:r>
            <a:r>
              <a:rPr lang="zh-TW" altLang="en-US" dirty="0"/>
              <a:t>的</a:t>
            </a:r>
            <a:r>
              <a:rPr lang="en-US" altLang="zh-TW" dirty="0" smtClean="0">
                <a:solidFill>
                  <a:srgbClr val="0070C0"/>
                </a:solidFill>
              </a:rPr>
              <a:t>EBCDIC</a:t>
            </a:r>
            <a:r>
              <a:rPr lang="zh-TW" altLang="en-US" dirty="0" smtClean="0"/>
              <a:t>也是</a:t>
            </a:r>
            <a:r>
              <a:rPr lang="zh-TW" altLang="en-US" dirty="0"/>
              <a:t>某些機型上常用的編碼</a:t>
            </a:r>
            <a:r>
              <a:rPr lang="zh-TW" altLang="en-US" dirty="0" smtClean="0"/>
              <a:t>方式。</a:t>
            </a:r>
            <a:endParaRPr lang="en-US" altLang="zh-TW" dirty="0" smtClean="0"/>
          </a:p>
          <a:p>
            <a:r>
              <a:rPr lang="zh-TW" altLang="en-US" dirty="0" smtClean="0"/>
              <a:t>國際</a:t>
            </a:r>
            <a:r>
              <a:rPr lang="zh-TW" altLang="en-US" dirty="0"/>
              <a:t>標準局</a:t>
            </a:r>
            <a:r>
              <a:rPr lang="en-US" altLang="zh-TW" dirty="0"/>
              <a:t>(ISO)</a:t>
            </a:r>
            <a:r>
              <a:rPr lang="zh-TW" altLang="en-US" dirty="0"/>
              <a:t>用四個位元組</a:t>
            </a:r>
            <a:r>
              <a:rPr lang="en-US" altLang="zh-TW" dirty="0"/>
              <a:t>(</a:t>
            </a:r>
            <a:r>
              <a:rPr lang="zh-TW" altLang="en-US" dirty="0"/>
              <a:t>也就是</a:t>
            </a:r>
            <a:r>
              <a:rPr lang="en-US" altLang="zh-TW" dirty="0"/>
              <a:t>32</a:t>
            </a:r>
            <a:r>
              <a:rPr lang="zh-TW" altLang="en-US" dirty="0"/>
              <a:t>位元</a:t>
            </a:r>
            <a:r>
              <a:rPr lang="en-US" altLang="zh-TW" dirty="0"/>
              <a:t>)</a:t>
            </a:r>
            <a:r>
              <a:rPr lang="zh-TW" altLang="en-US" dirty="0"/>
              <a:t>制定一種編碼方式，可以有</a:t>
            </a:r>
            <a:r>
              <a:rPr lang="en-US" altLang="zh-TW" dirty="0"/>
              <a:t>2</a:t>
            </a:r>
            <a:r>
              <a:rPr lang="en-US" altLang="zh-TW" baseline="30000" dirty="0"/>
              <a:t>32</a:t>
            </a:r>
            <a:r>
              <a:rPr lang="zh-TW" altLang="en-US" dirty="0"/>
              <a:t>種組合</a:t>
            </a:r>
            <a:r>
              <a:rPr lang="zh-TW" altLang="en-US" dirty="0" smtClean="0"/>
              <a:t>，可</a:t>
            </a:r>
            <a:r>
              <a:rPr lang="zh-TW" altLang="en-US" dirty="0"/>
              <a:t>表示多達</a:t>
            </a:r>
            <a:r>
              <a:rPr lang="en-US" altLang="zh-TW" dirty="0"/>
              <a:t>4,294,967,296</a:t>
            </a:r>
            <a:r>
              <a:rPr lang="zh-TW" altLang="en-US" dirty="0"/>
              <a:t>種字符。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839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Big5</a:t>
            </a:r>
            <a:r>
              <a:rPr lang="en-US" altLang="zh-TW" dirty="0" smtClean="0"/>
              <a:t> </a:t>
            </a:r>
            <a:r>
              <a:rPr lang="en-US" altLang="zh-TW" dirty="0"/>
              <a:t>/ GB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以正體字而言，</a:t>
            </a:r>
            <a:r>
              <a:rPr lang="zh-TW" altLang="en-US" dirty="0">
                <a:solidFill>
                  <a:srgbClr val="C00000"/>
                </a:solidFill>
              </a:rPr>
              <a:t>大五碼</a:t>
            </a:r>
            <a:r>
              <a:rPr lang="en-US" altLang="zh-TW" dirty="0"/>
              <a:t>(</a:t>
            </a:r>
            <a:r>
              <a:rPr lang="en-US" altLang="zh-TW" dirty="0" err="1"/>
              <a:t>Big5</a:t>
            </a:r>
            <a:r>
              <a:rPr lang="zh-TW" altLang="en-US" dirty="0"/>
              <a:t>；約一萬六千字</a:t>
            </a:r>
            <a:r>
              <a:rPr lang="en-US" altLang="zh-TW" dirty="0"/>
              <a:t>)</a:t>
            </a:r>
            <a:r>
              <a:rPr lang="zh-TW" altLang="en-US" dirty="0"/>
              <a:t>是廣受歡迎的一種編碼方式，盛行於台灣及</a:t>
            </a:r>
            <a:r>
              <a:rPr lang="zh-TW" altLang="en-US" dirty="0" smtClean="0"/>
              <a:t>香港。</a:t>
            </a:r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zh-TW" altLang="en-US" dirty="0"/>
              <a:t>簡體字而言，</a:t>
            </a:r>
            <a:r>
              <a:rPr lang="zh-TW" altLang="en-US" dirty="0">
                <a:solidFill>
                  <a:srgbClr val="C00000"/>
                </a:solidFill>
              </a:rPr>
              <a:t>國標</a:t>
            </a:r>
            <a:r>
              <a:rPr lang="en-US" altLang="zh-TW" dirty="0"/>
              <a:t>(GB</a:t>
            </a:r>
            <a:r>
              <a:rPr lang="zh-TW" altLang="en-US" dirty="0"/>
              <a:t>；約八千字</a:t>
            </a:r>
            <a:r>
              <a:rPr lang="en-US" altLang="zh-TW" dirty="0"/>
              <a:t>)</a:t>
            </a:r>
            <a:r>
              <a:rPr lang="zh-TW" altLang="en-US" dirty="0"/>
              <a:t>是廣受歡迎的編碼方式，盛行於大陸地區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這些</a:t>
            </a:r>
            <a:r>
              <a:rPr lang="zh-TW" altLang="en-US" dirty="0"/>
              <a:t>字體已逐步被包含於</a:t>
            </a:r>
            <a:r>
              <a:rPr lang="en-US" altLang="zh-TW" dirty="0"/>
              <a:t>Unicode</a:t>
            </a:r>
            <a:r>
              <a:rPr lang="zh-TW" altLang="en-US" dirty="0"/>
              <a:t>的</a:t>
            </a:r>
            <a:r>
              <a:rPr lang="en-US" altLang="zh-TW" dirty="0" err="1"/>
              <a:t>CJK</a:t>
            </a:r>
            <a:r>
              <a:rPr lang="zh-TW" altLang="en-US" dirty="0"/>
              <a:t>字集中，未來的整合一致化指日可待。</a:t>
            </a:r>
          </a:p>
        </p:txBody>
      </p:sp>
    </p:spTree>
    <p:extLst>
      <p:ext uri="{BB962C8B-B14F-4D97-AF65-F5344CB8AC3E}">
        <p14:creationId xmlns:p14="http://schemas.microsoft.com/office/powerpoint/2010/main" xmlns="" val="4626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</a:rPr>
              <a:t>請寫出 </a:t>
            </a:r>
            <a:r>
              <a:rPr lang="en-US" altLang="zh-TW" dirty="0" smtClean="0">
                <a:solidFill>
                  <a:srgbClr val="0000FF"/>
                </a:solidFill>
              </a:rPr>
              <a:t>2</a:t>
            </a:r>
            <a:r>
              <a:rPr lang="en-US" altLang="zh-TW" baseline="30000" dirty="0" smtClean="0">
                <a:solidFill>
                  <a:srgbClr val="0000FF"/>
                </a:solidFill>
              </a:rPr>
              <a:t>4</a:t>
            </a:r>
            <a:r>
              <a:rPr lang="zh-TW" altLang="en-US" baseline="30000" dirty="0" smtClean="0">
                <a:solidFill>
                  <a:srgbClr val="0000FF"/>
                </a:solidFill>
              </a:rPr>
              <a:t> </a:t>
            </a:r>
            <a:r>
              <a:rPr lang="zh-TW" altLang="en-US" dirty="0" smtClean="0">
                <a:solidFill>
                  <a:srgbClr val="0000FF"/>
                </a:solidFill>
              </a:rPr>
              <a:t>的所有變化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zh-TW" altLang="en-US" dirty="0" smtClean="0">
                <a:solidFill>
                  <a:srgbClr val="0000FF"/>
                </a:solidFill>
              </a:rPr>
              <a:t>請寫出</a:t>
            </a:r>
            <a:r>
              <a:rPr lang="en-US" altLang="zh-TW" dirty="0" smtClean="0">
                <a:solidFill>
                  <a:srgbClr val="0000FF"/>
                </a:solidFill>
              </a:rPr>
              <a:t>11110101</a:t>
            </a:r>
            <a:r>
              <a:rPr lang="en-US" altLang="zh-TW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zh-TW" altLang="en-US" dirty="0" smtClean="0">
                <a:solidFill>
                  <a:srgbClr val="0000FF"/>
                </a:solidFill>
              </a:rPr>
              <a:t>，</a:t>
            </a:r>
            <a:r>
              <a:rPr lang="en-US" altLang="zh-TW" dirty="0" smtClean="0">
                <a:solidFill>
                  <a:srgbClr val="0000FF"/>
                </a:solidFill>
              </a:rPr>
              <a:t>01101010</a:t>
            </a:r>
            <a:r>
              <a:rPr lang="en-US" altLang="zh-TW" baseline="-25000" dirty="0">
                <a:solidFill>
                  <a:srgbClr val="0000FF"/>
                </a:solidFill>
              </a:rPr>
              <a:t>2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zh-TW" altLang="en-US" dirty="0" smtClean="0">
                <a:solidFill>
                  <a:srgbClr val="0000FF"/>
                </a:solidFill>
              </a:rPr>
              <a:t>的十進位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zh-TW" altLang="en-US" dirty="0" smtClean="0">
                <a:solidFill>
                  <a:srgbClr val="0000FF"/>
                </a:solidFill>
              </a:rPr>
              <a:t>請寫</a:t>
            </a:r>
            <a:r>
              <a:rPr lang="zh-TW" altLang="en-US" dirty="0">
                <a:solidFill>
                  <a:srgbClr val="0000FF"/>
                </a:solidFill>
              </a:rPr>
              <a:t>出</a:t>
            </a:r>
            <a:r>
              <a:rPr lang="en-US" altLang="zh-TW" dirty="0" smtClean="0">
                <a:solidFill>
                  <a:srgbClr val="0000FF"/>
                </a:solidFill>
              </a:rPr>
              <a:t>85</a:t>
            </a:r>
            <a:r>
              <a:rPr lang="zh-TW" altLang="en-US" dirty="0" smtClean="0">
                <a:solidFill>
                  <a:srgbClr val="0000FF"/>
                </a:solidFill>
              </a:rPr>
              <a:t>，</a:t>
            </a:r>
            <a:r>
              <a:rPr lang="en-US" altLang="zh-TW" dirty="0" smtClean="0">
                <a:solidFill>
                  <a:srgbClr val="0000FF"/>
                </a:solidFill>
              </a:rPr>
              <a:t>152</a:t>
            </a:r>
            <a:r>
              <a:rPr lang="zh-TW" altLang="en-US" dirty="0" smtClean="0">
                <a:solidFill>
                  <a:srgbClr val="0000FF"/>
                </a:solidFill>
              </a:rPr>
              <a:t>的二進位數值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zh-TW" altLang="en-US" dirty="0" smtClean="0">
                <a:solidFill>
                  <a:srgbClr val="0000FF"/>
                </a:solidFill>
              </a:rPr>
              <a:t>請寫出</a:t>
            </a:r>
            <a:r>
              <a:rPr lang="en-US" altLang="zh-TW" dirty="0" smtClean="0">
                <a:solidFill>
                  <a:srgbClr val="0000FF"/>
                </a:solidFill>
              </a:rPr>
              <a:t>19</a:t>
            </a:r>
            <a:r>
              <a:rPr lang="en-US" altLang="zh-TW" baseline="-25000" dirty="0" smtClean="0">
                <a:solidFill>
                  <a:srgbClr val="0000FF"/>
                </a:solidFill>
              </a:rPr>
              <a:t>16</a:t>
            </a:r>
            <a:r>
              <a:rPr lang="zh-TW" altLang="en-US" dirty="0" smtClean="0">
                <a:solidFill>
                  <a:srgbClr val="0000FF"/>
                </a:solidFill>
              </a:rPr>
              <a:t>，</a:t>
            </a:r>
            <a:r>
              <a:rPr lang="en-US" altLang="zh-TW" dirty="0" smtClean="0">
                <a:solidFill>
                  <a:srgbClr val="0000FF"/>
                </a:solidFill>
              </a:rPr>
              <a:t>95</a:t>
            </a:r>
            <a:r>
              <a:rPr lang="en-US" altLang="zh-TW" baseline="-25000" dirty="0" smtClean="0">
                <a:solidFill>
                  <a:srgbClr val="0000FF"/>
                </a:solidFill>
              </a:rPr>
              <a:t>16</a:t>
            </a:r>
            <a:r>
              <a:rPr lang="zh-TW" altLang="en-US" dirty="0" smtClean="0">
                <a:solidFill>
                  <a:srgbClr val="0000FF"/>
                </a:solidFill>
              </a:rPr>
              <a:t>的十進位數值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en-US" altLang="zh-TW" dirty="0" smtClean="0">
                <a:solidFill>
                  <a:srgbClr val="0000FF"/>
                </a:solidFill>
              </a:rPr>
              <a:t>1010110111</a:t>
            </a:r>
            <a:r>
              <a:rPr lang="en-US" altLang="zh-TW" baseline="-25000" dirty="0" smtClean="0">
                <a:solidFill>
                  <a:srgbClr val="0000FF"/>
                </a:solidFill>
              </a:rPr>
              <a:t>2</a:t>
            </a:r>
            <a:r>
              <a:rPr lang="zh-TW" altLang="en-US" dirty="0" smtClean="0">
                <a:solidFill>
                  <a:srgbClr val="0000FF"/>
                </a:solidFill>
              </a:rPr>
              <a:t> ，</a:t>
            </a:r>
            <a:r>
              <a:rPr lang="en-US" altLang="zh-TW" dirty="0" smtClean="0">
                <a:solidFill>
                  <a:srgbClr val="0000FF"/>
                </a:solidFill>
              </a:rPr>
              <a:t>95213</a:t>
            </a:r>
            <a:r>
              <a:rPr lang="zh-TW" altLang="en-US" dirty="0" smtClean="0">
                <a:solidFill>
                  <a:srgbClr val="0000FF"/>
                </a:solidFill>
              </a:rPr>
              <a:t>的十六進位數值</a:t>
            </a:r>
            <a:endParaRPr lang="en-US" altLang="zh-TW" baseline="-25000" dirty="0" smtClean="0">
              <a:solidFill>
                <a:srgbClr val="0000FF"/>
              </a:solidFill>
            </a:endParaRPr>
          </a:p>
          <a:p>
            <a:r>
              <a:rPr lang="zh-TW" altLang="en-US" dirty="0" smtClean="0">
                <a:solidFill>
                  <a:srgbClr val="0000FF"/>
                </a:solidFill>
              </a:rPr>
              <a:t>請寫出</a:t>
            </a:r>
            <a:r>
              <a:rPr lang="en-US" altLang="zh-TW" dirty="0" smtClean="0">
                <a:solidFill>
                  <a:srgbClr val="0000FF"/>
                </a:solidFill>
              </a:rPr>
              <a:t>8547</a:t>
            </a:r>
            <a:r>
              <a:rPr lang="zh-TW" altLang="en-US" dirty="0" smtClean="0">
                <a:solidFill>
                  <a:srgbClr val="0000FF"/>
                </a:solidFill>
              </a:rPr>
              <a:t>的十進位科學記號表示法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zh-TW" altLang="en-US" dirty="0" smtClean="0">
                <a:solidFill>
                  <a:srgbClr val="0000FF"/>
                </a:solidFill>
              </a:rPr>
              <a:t>請寫出</a:t>
            </a:r>
            <a:r>
              <a:rPr lang="en-US" altLang="zh-TW" dirty="0" smtClean="0">
                <a:solidFill>
                  <a:srgbClr val="0000FF"/>
                </a:solidFill>
              </a:rPr>
              <a:t>ASCII</a:t>
            </a:r>
            <a:r>
              <a:rPr lang="zh-TW" altLang="en-US" dirty="0" smtClean="0">
                <a:solidFill>
                  <a:srgbClr val="0000FF"/>
                </a:solidFill>
              </a:rPr>
              <a:t>代碼中</a:t>
            </a:r>
            <a:r>
              <a:rPr lang="en-US" altLang="zh-TW" dirty="0" err="1" smtClean="0">
                <a:solidFill>
                  <a:srgbClr val="0000FF"/>
                </a:solidFill>
              </a:rPr>
              <a:t>ThankYou</a:t>
            </a:r>
            <a:r>
              <a:rPr lang="en-US" altLang="zh-TW" dirty="0" smtClean="0">
                <a:solidFill>
                  <a:srgbClr val="0000FF"/>
                </a:solidFill>
              </a:rPr>
              <a:t>!</a:t>
            </a:r>
            <a:r>
              <a:rPr lang="zh-TW" altLang="en-US" dirty="0">
                <a:solidFill>
                  <a:srgbClr val="0000FF"/>
                </a:solidFill>
              </a:rPr>
              <a:t>的十六進位數值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971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for Your Attention Stock Footage Video (100% Royalty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764" y="863715"/>
            <a:ext cx="8867110" cy="499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9254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到底數位是什麼呢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早期</a:t>
            </a:r>
            <a:r>
              <a:rPr lang="zh-TW" altLang="en-US" dirty="0"/>
              <a:t>電腦以</a:t>
            </a:r>
            <a:r>
              <a:rPr lang="en-US" altLang="zh-TW" dirty="0"/>
              <a:t>8</a:t>
            </a:r>
            <a:r>
              <a:rPr lang="zh-TW" altLang="en-US" dirty="0"/>
              <a:t>個位元為存取單位，因此</a:t>
            </a:r>
            <a:r>
              <a:rPr lang="en-US" altLang="zh-TW" dirty="0"/>
              <a:t>8</a:t>
            </a:r>
            <a:r>
              <a:rPr lang="zh-TW" altLang="en-US" dirty="0"/>
              <a:t>個位元稱為</a:t>
            </a:r>
            <a:r>
              <a:rPr lang="zh-TW" altLang="en-US" dirty="0">
                <a:solidFill>
                  <a:srgbClr val="C00000"/>
                </a:solidFill>
              </a:rPr>
              <a:t>位元組</a:t>
            </a:r>
            <a:r>
              <a:rPr lang="en-US" altLang="zh-TW" dirty="0"/>
              <a:t>(</a:t>
            </a:r>
            <a:r>
              <a:rPr lang="en-US" altLang="zh-TW" dirty="0" smtClean="0"/>
              <a:t>byte)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兩個位元可以</a:t>
            </a:r>
            <a:r>
              <a:rPr lang="zh-TW" altLang="en-US" dirty="0" smtClean="0"/>
              <a:t>有 </a:t>
            </a:r>
            <a:r>
              <a:rPr lang="en-US" altLang="zh-TW" u="sng" dirty="0" smtClean="0"/>
              <a:t>2</a:t>
            </a:r>
            <a:r>
              <a:rPr lang="zh-TW" altLang="en-US" u="sng" dirty="0"/>
              <a:t>的</a:t>
            </a:r>
            <a:r>
              <a:rPr lang="en-US" altLang="zh-TW" u="sng" dirty="0"/>
              <a:t>2</a:t>
            </a:r>
            <a:r>
              <a:rPr lang="zh-TW" altLang="en-US" u="sng" dirty="0"/>
              <a:t>次</a:t>
            </a:r>
            <a:r>
              <a:rPr lang="zh-TW" altLang="en-US" u="sng" dirty="0" smtClean="0"/>
              <a:t>方</a:t>
            </a:r>
            <a:r>
              <a:rPr lang="zh-TW" altLang="en-US" dirty="0" smtClean="0"/>
              <a:t> 共</a:t>
            </a:r>
            <a:r>
              <a:rPr lang="en-US" altLang="zh-TW" dirty="0"/>
              <a:t>4</a:t>
            </a:r>
            <a:r>
              <a:rPr lang="zh-TW" altLang="en-US" dirty="0"/>
              <a:t>種組合</a:t>
            </a:r>
            <a:r>
              <a:rPr lang="en-US" altLang="zh-TW" dirty="0"/>
              <a:t>(00, 01, 10, </a:t>
            </a:r>
            <a:r>
              <a:rPr lang="en-US" altLang="zh-TW" dirty="0" smtClean="0"/>
              <a:t>11)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每</a:t>
            </a:r>
            <a:r>
              <a:rPr lang="zh-TW" altLang="en-US" dirty="0"/>
              <a:t>增加一個位元，組合數就加倍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個位</a:t>
            </a:r>
            <a:r>
              <a:rPr lang="zh-TW" altLang="en-US" dirty="0"/>
              <a:t>元可以</a:t>
            </a:r>
            <a:r>
              <a:rPr lang="zh-TW" altLang="en-US" dirty="0" smtClean="0"/>
              <a:t>有 </a:t>
            </a:r>
            <a:r>
              <a:rPr lang="en-US" altLang="zh-TW" dirty="0" err="1" smtClean="0"/>
              <a:t>2</a:t>
            </a:r>
            <a:r>
              <a:rPr lang="en-US" altLang="zh-TW" baseline="30000" dirty="0" err="1" smtClean="0"/>
              <a:t>n</a:t>
            </a:r>
            <a:r>
              <a:rPr lang="en-US" altLang="zh-TW" baseline="30000" dirty="0" smtClean="0"/>
              <a:t> </a:t>
            </a:r>
            <a:r>
              <a:rPr lang="zh-TW" altLang="en-US" dirty="0" smtClean="0"/>
              <a:t>種不同</a:t>
            </a:r>
            <a:r>
              <a:rPr lang="zh-TW" altLang="en-US" dirty="0"/>
              <a:t>的組合，就可用來</a:t>
            </a:r>
            <a:r>
              <a:rPr lang="zh-TW" altLang="en-US" dirty="0" smtClean="0"/>
              <a:t>表示 </a:t>
            </a:r>
            <a:r>
              <a:rPr lang="en-US" altLang="zh-TW" dirty="0" err="1" smtClean="0"/>
              <a:t>2</a:t>
            </a:r>
            <a:r>
              <a:rPr lang="en-US" altLang="zh-TW" baseline="30000" dirty="0" err="1" smtClean="0"/>
              <a:t>n</a:t>
            </a:r>
            <a:r>
              <a:rPr lang="en-US" altLang="zh-TW" baseline="30000" dirty="0" smtClean="0"/>
              <a:t> </a:t>
            </a:r>
            <a:r>
              <a:rPr lang="zh-TW" altLang="en-US" dirty="0" smtClean="0"/>
              <a:t>種不同物件。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89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單倍精準數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符號位元：</a:t>
            </a:r>
            <a:r>
              <a:rPr lang="en-US" altLang="zh-TW" dirty="0"/>
              <a:t>1</a:t>
            </a:r>
            <a:r>
              <a:rPr lang="zh-TW" altLang="en-US" dirty="0"/>
              <a:t>個位元，以</a:t>
            </a:r>
            <a:r>
              <a:rPr lang="en-US" altLang="zh-TW" dirty="0"/>
              <a:t>0</a:t>
            </a:r>
            <a:r>
              <a:rPr lang="zh-TW" altLang="en-US" dirty="0"/>
              <a:t>表示正數；以</a:t>
            </a:r>
            <a:r>
              <a:rPr lang="en-US" altLang="zh-TW" dirty="0"/>
              <a:t>1</a:t>
            </a:r>
            <a:r>
              <a:rPr lang="zh-TW" altLang="en-US" dirty="0"/>
              <a:t>表示負數。</a:t>
            </a:r>
          </a:p>
          <a:p>
            <a:r>
              <a:rPr lang="zh-TW" altLang="en-US" dirty="0" smtClean="0"/>
              <a:t>指數</a:t>
            </a:r>
            <a:r>
              <a:rPr lang="zh-TW" altLang="en-US" dirty="0"/>
              <a:t>部分：</a:t>
            </a:r>
            <a:r>
              <a:rPr lang="en-US" altLang="zh-TW" dirty="0"/>
              <a:t>8</a:t>
            </a:r>
            <a:r>
              <a:rPr lang="zh-TW" altLang="en-US" dirty="0"/>
              <a:t>個位元，以</a:t>
            </a:r>
            <a:r>
              <a:rPr lang="zh-TW" altLang="en-US" dirty="0">
                <a:solidFill>
                  <a:srgbClr val="C00000"/>
                </a:solidFill>
              </a:rPr>
              <a:t>過剩</a:t>
            </a:r>
            <a:r>
              <a:rPr lang="en-US" altLang="zh-TW" dirty="0">
                <a:solidFill>
                  <a:srgbClr val="C00000"/>
                </a:solidFill>
              </a:rPr>
              <a:t>127</a:t>
            </a:r>
            <a:r>
              <a:rPr lang="en-US" altLang="zh-TW" u="sng" dirty="0">
                <a:solidFill>
                  <a:srgbClr val="FF0000"/>
                </a:solidFill>
              </a:rPr>
              <a:t>(Excess </a:t>
            </a:r>
            <a:r>
              <a:rPr lang="en-US" altLang="zh-TW" u="sng" dirty="0" smtClean="0">
                <a:solidFill>
                  <a:srgbClr val="FF0000"/>
                </a:solidFill>
              </a:rPr>
              <a:t>127</a:t>
            </a:r>
            <a:r>
              <a:rPr lang="zh-TW" altLang="en-US" u="sng" dirty="0">
                <a:solidFill>
                  <a:srgbClr val="FF0000"/>
                </a:solidFill>
              </a:rPr>
              <a:t>：將位元數值減去</a:t>
            </a:r>
            <a:r>
              <a:rPr lang="en-US" altLang="zh-TW" u="sng" dirty="0">
                <a:solidFill>
                  <a:srgbClr val="FF0000"/>
                </a:solidFill>
              </a:rPr>
              <a:t>127</a:t>
            </a:r>
            <a:r>
              <a:rPr lang="zh-TW" altLang="en-US" u="sng" dirty="0">
                <a:solidFill>
                  <a:srgbClr val="FF0000"/>
                </a:solidFill>
              </a:rPr>
              <a:t>所得的值，才是真正所儲存的值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/>
              <a:t>方式</a:t>
            </a:r>
            <a:r>
              <a:rPr lang="zh-TW" altLang="en-US" dirty="0" smtClean="0"/>
              <a:t>表示。</a:t>
            </a:r>
            <a:r>
              <a:rPr lang="en-US" altLang="zh-TW" dirty="0"/>
              <a:t>8</a:t>
            </a:r>
            <a:r>
              <a:rPr lang="zh-TW" altLang="en-US" dirty="0"/>
              <a:t>個位元所存的數值可從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～</a:t>
            </a:r>
            <a:r>
              <a:rPr lang="en-US" altLang="zh-TW" dirty="0" smtClean="0"/>
              <a:t>255</a:t>
            </a:r>
            <a:r>
              <a:rPr lang="zh-TW" altLang="en-US" dirty="0"/>
              <a:t>，共有</a:t>
            </a:r>
            <a:r>
              <a:rPr lang="en-US" altLang="zh-TW" dirty="0"/>
              <a:t>2</a:t>
            </a:r>
            <a:r>
              <a:rPr lang="en-US" altLang="zh-TW" baseline="30000" dirty="0"/>
              <a:t>8</a:t>
            </a:r>
            <a:r>
              <a:rPr lang="zh-TW" altLang="en-US" dirty="0"/>
              <a:t>種</a:t>
            </a:r>
            <a:r>
              <a:rPr lang="zh-TW" altLang="en-US" dirty="0" smtClean="0"/>
              <a:t>變化。</a:t>
            </a:r>
            <a:endParaRPr lang="zh-TW" altLang="en-US" dirty="0"/>
          </a:p>
          <a:p>
            <a:r>
              <a:rPr lang="zh-TW" altLang="en-US" dirty="0" smtClean="0"/>
              <a:t>尾數</a:t>
            </a:r>
            <a:r>
              <a:rPr lang="zh-TW" altLang="en-US" dirty="0"/>
              <a:t>部分：</a:t>
            </a:r>
            <a:r>
              <a:rPr lang="en-US" altLang="zh-TW" dirty="0"/>
              <a:t>23</a:t>
            </a:r>
            <a:r>
              <a:rPr lang="zh-TW" altLang="en-US" dirty="0"/>
              <a:t>個位元，從標準化的小數點後開始存起，不夠的位元部分補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14556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3648794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70892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符號為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，所以是正數，指數部分是</a:t>
            </a:r>
            <a:r>
              <a:rPr lang="en-US" altLang="zh-TW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10000101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＝十進位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133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，再減去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127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10000101</a:t>
            </a:r>
            <a:r>
              <a:rPr lang="en-US" altLang="zh-TW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00101000110000000000000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所儲存的數值為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1.0010100011×2</a:t>
            </a:r>
            <a:r>
              <a:rPr lang="en-US" altLang="zh-TW" sz="2800" b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，也就是</a:t>
            </a:r>
            <a:r>
              <a:rPr lang="en-US" altLang="zh-TW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1001010.0011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06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1753497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708920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符號為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，所以是負數，指數部分是</a:t>
            </a:r>
            <a:r>
              <a:rPr lang="en-US" altLang="zh-TW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00000101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＝十進位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，再減去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127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122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00000101</a:t>
            </a:r>
            <a:r>
              <a:rPr lang="en-US" altLang="zh-TW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00101000110000000000000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所儲存的數值為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-1.0010100011×2</a:t>
            </a:r>
            <a:r>
              <a:rPr lang="en-US" altLang="zh-TW" sz="2800" b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-122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12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到底數位是什麼呢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8</a:t>
            </a:r>
            <a:r>
              <a:rPr lang="zh-TW" altLang="en-US" dirty="0"/>
              <a:t>個位元可以</a:t>
            </a:r>
            <a:r>
              <a:rPr lang="zh-TW" altLang="en-US" dirty="0" smtClean="0"/>
              <a:t>有 </a:t>
            </a:r>
            <a:r>
              <a:rPr lang="en-US" altLang="zh-TW" u="sng" dirty="0" smtClean="0"/>
              <a:t>2</a:t>
            </a:r>
            <a:r>
              <a:rPr lang="zh-TW" altLang="en-US" u="sng" dirty="0"/>
              <a:t>的</a:t>
            </a:r>
            <a:r>
              <a:rPr lang="en-US" altLang="zh-TW" u="sng" dirty="0"/>
              <a:t>8</a:t>
            </a:r>
            <a:r>
              <a:rPr lang="zh-TW" altLang="en-US" u="sng" dirty="0"/>
              <a:t>次</a:t>
            </a:r>
            <a:r>
              <a:rPr lang="zh-TW" altLang="en-US" u="sng" dirty="0" smtClean="0"/>
              <a:t>方</a:t>
            </a:r>
            <a:r>
              <a:rPr lang="zh-TW" altLang="en-US" dirty="0" smtClean="0"/>
              <a:t> 共</a:t>
            </a:r>
            <a:r>
              <a:rPr lang="en-US" altLang="zh-TW" dirty="0"/>
              <a:t>256</a:t>
            </a:r>
            <a:r>
              <a:rPr lang="zh-TW" altLang="en-US" dirty="0"/>
              <a:t>種</a:t>
            </a:r>
            <a:r>
              <a:rPr lang="zh-TW" altLang="en-US" dirty="0" smtClean="0"/>
              <a:t>組合，足以</a:t>
            </a:r>
            <a:r>
              <a:rPr lang="zh-TW" altLang="en-US" dirty="0"/>
              <a:t>表示每一個英文字母</a:t>
            </a:r>
            <a:r>
              <a:rPr lang="en-US" altLang="zh-TW" dirty="0"/>
              <a:t>(</a:t>
            </a:r>
            <a:r>
              <a:rPr lang="zh-TW" altLang="en-US" dirty="0"/>
              <a:t>大小寫共</a:t>
            </a:r>
            <a:r>
              <a:rPr lang="en-US" altLang="zh-TW" dirty="0"/>
              <a:t>52</a:t>
            </a:r>
            <a:r>
              <a:rPr lang="zh-TW" altLang="en-US" dirty="0"/>
              <a:t>個</a:t>
            </a:r>
            <a:r>
              <a:rPr lang="en-US" altLang="zh-TW" dirty="0"/>
              <a:t>)</a:t>
            </a:r>
            <a:r>
              <a:rPr lang="zh-TW" altLang="en-US" dirty="0"/>
              <a:t>、數字</a:t>
            </a:r>
            <a:r>
              <a:rPr lang="en-US" altLang="zh-TW" dirty="0"/>
              <a:t>(0</a:t>
            </a:r>
            <a:r>
              <a:rPr lang="zh-TW" altLang="en-US" dirty="0"/>
              <a:t>到</a:t>
            </a:r>
            <a:r>
              <a:rPr lang="en-US" altLang="zh-TW" dirty="0"/>
              <a:t>9</a:t>
            </a:r>
            <a:r>
              <a:rPr lang="zh-TW" altLang="en-US" dirty="0"/>
              <a:t>共</a:t>
            </a:r>
            <a:r>
              <a:rPr lang="en-US" altLang="zh-TW" dirty="0"/>
              <a:t>10</a:t>
            </a:r>
            <a:r>
              <a:rPr lang="zh-TW" altLang="en-US" dirty="0"/>
              <a:t>個</a:t>
            </a:r>
            <a:r>
              <a:rPr lang="en-US" altLang="zh-TW" dirty="0"/>
              <a:t>)</a:t>
            </a:r>
            <a:r>
              <a:rPr lang="zh-TW" altLang="en-US" dirty="0"/>
              <a:t>和</a:t>
            </a:r>
            <a:r>
              <a:rPr lang="zh-TW" altLang="en-US" dirty="0" smtClean="0"/>
              <a:t>標點符號。</a:t>
            </a:r>
            <a:r>
              <a:rPr lang="en-US" altLang="zh-TW" dirty="0" smtClean="0">
                <a:solidFill>
                  <a:srgbClr val="C00000"/>
                </a:solidFill>
              </a:rPr>
              <a:t>ASCII</a:t>
            </a:r>
            <a:r>
              <a:rPr lang="zh-TW" altLang="en-US" dirty="0"/>
              <a:t>就是這類型組合的公定標準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16</a:t>
            </a:r>
            <a:r>
              <a:rPr lang="zh-TW" altLang="en-US" dirty="0"/>
              <a:t>個位元可以</a:t>
            </a:r>
            <a:r>
              <a:rPr lang="zh-TW" altLang="en-US" dirty="0" smtClean="0"/>
              <a:t>有 </a:t>
            </a:r>
            <a:r>
              <a:rPr lang="en-US" altLang="zh-TW" u="sng" dirty="0" smtClean="0"/>
              <a:t>2</a:t>
            </a:r>
            <a:r>
              <a:rPr lang="zh-TW" altLang="en-US" u="sng" dirty="0"/>
              <a:t>的</a:t>
            </a:r>
            <a:r>
              <a:rPr lang="en-US" altLang="zh-TW" u="sng" dirty="0"/>
              <a:t>16</a:t>
            </a:r>
            <a:r>
              <a:rPr lang="zh-TW" altLang="en-US" u="sng" dirty="0"/>
              <a:t>次</a:t>
            </a:r>
            <a:r>
              <a:rPr lang="zh-TW" altLang="en-US" u="sng" dirty="0" smtClean="0"/>
              <a:t>方</a:t>
            </a:r>
            <a:r>
              <a:rPr lang="zh-TW" altLang="en-US" dirty="0" smtClean="0"/>
              <a:t> 共</a:t>
            </a:r>
            <a:r>
              <a:rPr lang="en-US" altLang="zh-TW" dirty="0"/>
              <a:t>65,536</a:t>
            </a:r>
            <a:r>
              <a:rPr lang="zh-TW" altLang="en-US" dirty="0"/>
              <a:t>種組合</a:t>
            </a:r>
            <a:r>
              <a:rPr lang="zh-TW" altLang="en-US" dirty="0" smtClean="0"/>
              <a:t>，遠超過常用</a:t>
            </a:r>
            <a:r>
              <a:rPr lang="zh-TW" altLang="en-US" dirty="0"/>
              <a:t>的中文字</a:t>
            </a:r>
            <a:r>
              <a:rPr lang="zh-TW" altLang="en-US" dirty="0" smtClean="0"/>
              <a:t>數目，因此</a:t>
            </a:r>
            <a:r>
              <a:rPr lang="en-US" altLang="zh-TW" dirty="0"/>
              <a:t>16</a:t>
            </a:r>
            <a:r>
              <a:rPr lang="zh-TW" altLang="en-US" dirty="0"/>
              <a:t>個位</a:t>
            </a:r>
            <a:r>
              <a:rPr lang="zh-TW" altLang="en-US" dirty="0" smtClean="0"/>
              <a:t>元可表示</a:t>
            </a:r>
            <a:r>
              <a:rPr lang="zh-TW" altLang="en-US" dirty="0"/>
              <a:t>中文字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059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到底數位是什麼呢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為</a:t>
            </a:r>
            <a:r>
              <a:rPr lang="zh-TW" altLang="en-US" dirty="0"/>
              <a:t>避免各國文字的位元表示方式有所衝突，</a:t>
            </a:r>
            <a:r>
              <a:rPr lang="zh-TW" altLang="en-US" dirty="0">
                <a:solidFill>
                  <a:srgbClr val="C00000"/>
                </a:solidFill>
              </a:rPr>
              <a:t>萬國碼</a:t>
            </a:r>
            <a:r>
              <a:rPr lang="en-US" altLang="zh-TW" dirty="0"/>
              <a:t>(Unicode</a:t>
            </a:r>
            <a:r>
              <a:rPr lang="en-US" altLang="zh-TW" dirty="0" smtClean="0"/>
              <a:t>)</a:t>
            </a:r>
            <a:r>
              <a:rPr lang="zh-TW" altLang="en-US" dirty="0" smtClean="0"/>
              <a:t>依</a:t>
            </a:r>
            <a:r>
              <a:rPr lang="zh-TW" altLang="en-US" dirty="0"/>
              <a:t>實現方式不同，而以不同位元個數的組合來公定各國文字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由於電腦的存取機制以</a:t>
            </a:r>
            <a:r>
              <a:rPr lang="zh-TW" altLang="en-US" dirty="0" smtClean="0">
                <a:solidFill>
                  <a:srgbClr val="C00000"/>
                </a:solidFill>
              </a:rPr>
              <a:t>位元組</a:t>
            </a:r>
            <a:r>
              <a:rPr lang="zh-TW" altLang="en-US" dirty="0" smtClean="0"/>
              <a:t>為</a:t>
            </a:r>
            <a:r>
              <a:rPr lang="zh-TW" altLang="en-US" dirty="0"/>
              <a:t>基本單位，所以表示資料所需的位元數，通常是</a:t>
            </a:r>
            <a:r>
              <a:rPr lang="en-US" altLang="zh-TW" dirty="0"/>
              <a:t>8</a:t>
            </a:r>
            <a:r>
              <a:rPr lang="zh-TW" altLang="en-US" dirty="0"/>
              <a:t>、</a:t>
            </a:r>
            <a:r>
              <a:rPr lang="en-US" altLang="zh-TW" dirty="0"/>
              <a:t>16</a:t>
            </a:r>
            <a:r>
              <a:rPr lang="zh-TW" altLang="en-US" dirty="0"/>
              <a:t>及</a:t>
            </a:r>
            <a:r>
              <a:rPr lang="en-US" altLang="zh-TW" dirty="0"/>
              <a:t>32</a:t>
            </a:r>
            <a:r>
              <a:rPr lang="zh-TW" altLang="en-US" dirty="0"/>
              <a:t>等。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108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6095" y="2256499"/>
            <a:ext cx="8351369" cy="355776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TW" altLang="en-US" sz="2400" b="1" dirty="0"/>
              <a:t>關於</a:t>
            </a:r>
            <a:r>
              <a:rPr lang="zh-TW" altLang="en-US" sz="2400" b="1" dirty="0">
                <a:solidFill>
                  <a:srgbClr val="FF0000"/>
                </a:solidFill>
              </a:rPr>
              <a:t>資料容量的單位</a:t>
            </a:r>
            <a:r>
              <a:rPr lang="zh-TW" altLang="en-US" sz="2400" b="1" dirty="0" smtClean="0"/>
              <a:t>，常見</a:t>
            </a:r>
            <a:r>
              <a:rPr lang="zh-TW" altLang="en-US" sz="2400" b="1" dirty="0"/>
              <a:t>的有</a:t>
            </a:r>
            <a:r>
              <a:rPr lang="en-US" altLang="zh-TW" sz="2400" b="1" dirty="0">
                <a:solidFill>
                  <a:srgbClr val="FF0000"/>
                </a:solidFill>
              </a:rPr>
              <a:t>KB</a:t>
            </a:r>
            <a:r>
              <a:rPr lang="zh-TW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TW" sz="2400" b="1" dirty="0">
                <a:solidFill>
                  <a:srgbClr val="FF0000"/>
                </a:solidFill>
              </a:rPr>
              <a:t>MB</a:t>
            </a:r>
            <a:r>
              <a:rPr lang="zh-TW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TW" sz="2400" b="1" dirty="0">
                <a:solidFill>
                  <a:srgbClr val="FF0000"/>
                </a:solidFill>
              </a:rPr>
              <a:t>GB</a:t>
            </a:r>
            <a:r>
              <a:rPr lang="zh-TW" altLang="en-US" sz="2400" b="1" dirty="0"/>
              <a:t>及</a:t>
            </a:r>
            <a:r>
              <a:rPr lang="en-US" altLang="zh-TW" sz="2400" b="1" dirty="0">
                <a:solidFill>
                  <a:srgbClr val="FF0000"/>
                </a:solidFill>
              </a:rPr>
              <a:t>TB</a:t>
            </a:r>
            <a:r>
              <a:rPr lang="zh-TW" altLang="en-US" sz="2400" b="1" dirty="0"/>
              <a:t>四</a:t>
            </a:r>
            <a:r>
              <a:rPr lang="zh-TW" altLang="en-US" sz="2400" b="1" dirty="0" smtClean="0"/>
              <a:t>種。</a:t>
            </a:r>
            <a:endParaRPr lang="en-US" altLang="zh-TW" sz="2400" b="1" dirty="0" smtClean="0"/>
          </a:p>
          <a:p>
            <a:pPr>
              <a:lnSpc>
                <a:spcPct val="120000"/>
              </a:lnSpc>
            </a:pPr>
            <a:r>
              <a:rPr lang="zh-TW" altLang="en-US" sz="2400" b="1" dirty="0" smtClean="0">
                <a:solidFill>
                  <a:srgbClr val="00B050"/>
                </a:solidFill>
              </a:rPr>
              <a:t>「</a:t>
            </a:r>
            <a:r>
              <a:rPr lang="en-US" altLang="zh-TW" sz="2400" b="1" dirty="0">
                <a:solidFill>
                  <a:srgbClr val="00B050"/>
                </a:solidFill>
              </a:rPr>
              <a:t>B</a:t>
            </a:r>
            <a:r>
              <a:rPr lang="zh-TW" altLang="en-US" sz="2400" b="1" dirty="0">
                <a:solidFill>
                  <a:srgbClr val="00B050"/>
                </a:solidFill>
              </a:rPr>
              <a:t>」代表的是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Byte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位元組</a:t>
            </a:r>
            <a:r>
              <a:rPr lang="en-US" altLang="zh-TW" sz="2400" b="1" dirty="0" smtClean="0"/>
              <a:t>)</a:t>
            </a:r>
            <a:r>
              <a:rPr lang="zh-TW" altLang="en-US" sz="2400" b="1" dirty="0" smtClean="0"/>
              <a:t>，</a:t>
            </a:r>
            <a:r>
              <a:rPr lang="zh-TW" altLang="en-US" sz="2400" b="1" dirty="0"/>
              <a:t>不是</a:t>
            </a:r>
            <a:r>
              <a:rPr lang="en-US" altLang="zh-TW" sz="2400" b="1" dirty="0" smtClean="0"/>
              <a:t>Bit(</a:t>
            </a:r>
            <a:r>
              <a:rPr lang="zh-TW" altLang="en-US" sz="2400" b="1" dirty="0" smtClean="0"/>
              <a:t>位元</a:t>
            </a:r>
            <a:r>
              <a:rPr lang="en-US" altLang="zh-TW" sz="2400" b="1" dirty="0" smtClean="0"/>
              <a:t>)</a:t>
            </a:r>
            <a:r>
              <a:rPr lang="zh-TW" altLang="en-US" sz="2400" b="1" dirty="0" smtClean="0"/>
              <a:t>。</a:t>
            </a:r>
            <a:endParaRPr lang="en-US" altLang="zh-TW" sz="2400" b="1" dirty="0" smtClean="0"/>
          </a:p>
          <a:p>
            <a:pPr>
              <a:lnSpc>
                <a:spcPct val="120000"/>
              </a:lnSpc>
            </a:pPr>
            <a:r>
              <a:rPr lang="zh-TW" altLang="en-US" sz="2400" b="1" dirty="0" smtClean="0"/>
              <a:t>「</a:t>
            </a:r>
            <a:r>
              <a:rPr lang="en-US" altLang="zh-TW" sz="2400" b="1" dirty="0"/>
              <a:t>K</a:t>
            </a:r>
            <a:r>
              <a:rPr lang="zh-TW" altLang="en-US" sz="2400" b="1" dirty="0"/>
              <a:t>」代表了</a:t>
            </a:r>
            <a:r>
              <a:rPr lang="en-US" altLang="zh-TW" sz="2400" b="1" dirty="0"/>
              <a:t>2</a:t>
            </a:r>
            <a:r>
              <a:rPr lang="en-US" altLang="zh-TW" sz="2400" b="1" baseline="30000" dirty="0"/>
              <a:t>10</a:t>
            </a:r>
            <a:r>
              <a:rPr lang="zh-TW" altLang="en-US" sz="2400" b="1" dirty="0" smtClean="0"/>
              <a:t>，為</a:t>
            </a:r>
            <a:r>
              <a:rPr lang="en-US" altLang="zh-TW" sz="2400" b="1" dirty="0"/>
              <a:t>1,024</a:t>
            </a:r>
            <a:r>
              <a:rPr lang="zh-TW" altLang="en-US" sz="2400" b="1" dirty="0"/>
              <a:t>，大約是一千左右</a:t>
            </a:r>
            <a:r>
              <a:rPr lang="zh-TW" altLang="en-US" sz="2400" b="1" dirty="0" smtClean="0"/>
              <a:t>。</a:t>
            </a:r>
            <a:endParaRPr lang="en-US" altLang="zh-TW" sz="2400" b="1" dirty="0" smtClean="0"/>
          </a:p>
          <a:p>
            <a:pPr>
              <a:lnSpc>
                <a:spcPct val="120000"/>
              </a:lnSpc>
            </a:pPr>
            <a:r>
              <a:rPr lang="zh-TW" altLang="en-US" sz="2400" b="1" dirty="0" smtClean="0"/>
              <a:t>「</a:t>
            </a:r>
            <a:r>
              <a:rPr lang="en-US" altLang="zh-TW" sz="2400" b="1" dirty="0"/>
              <a:t>M</a:t>
            </a:r>
            <a:r>
              <a:rPr lang="zh-TW" altLang="en-US" sz="2400" b="1" dirty="0"/>
              <a:t>」是</a:t>
            </a:r>
            <a:r>
              <a:rPr lang="en-US" altLang="zh-TW" sz="2400" b="1" dirty="0"/>
              <a:t>2</a:t>
            </a:r>
            <a:r>
              <a:rPr lang="en-US" altLang="zh-TW" sz="2400" b="1" baseline="30000" dirty="0"/>
              <a:t>20 </a:t>
            </a:r>
            <a:r>
              <a:rPr lang="en-US" altLang="zh-TW" sz="2400" b="1" dirty="0"/>
              <a:t>= 2</a:t>
            </a:r>
            <a:r>
              <a:rPr lang="en-US" altLang="zh-TW" sz="2400" b="1" baseline="30000" dirty="0"/>
              <a:t>10</a:t>
            </a:r>
            <a:r>
              <a:rPr lang="en-US" altLang="zh-TW" sz="2400" b="1" dirty="0"/>
              <a:t>×2</a:t>
            </a:r>
            <a:r>
              <a:rPr lang="en-US" altLang="zh-TW" sz="2400" b="1" baseline="30000" dirty="0"/>
              <a:t>10</a:t>
            </a:r>
            <a:r>
              <a:rPr lang="en-US" altLang="zh-TW" sz="2400" b="1" dirty="0"/>
              <a:t> = </a:t>
            </a:r>
            <a:r>
              <a:rPr lang="en-US" altLang="zh-TW" sz="2400" b="1" dirty="0" smtClean="0"/>
              <a:t>1,048,576</a:t>
            </a:r>
            <a:r>
              <a:rPr lang="zh-TW" altLang="en-US" sz="2400" b="1" dirty="0"/>
              <a:t>，大約是百萬</a:t>
            </a:r>
            <a:r>
              <a:rPr lang="zh-TW" altLang="en-US" sz="2400" b="1" dirty="0" smtClean="0"/>
              <a:t>左右。</a:t>
            </a:r>
            <a:endParaRPr lang="en-US" altLang="zh-TW" sz="2400" b="1" dirty="0" smtClean="0"/>
          </a:p>
          <a:p>
            <a:pPr>
              <a:lnSpc>
                <a:spcPct val="120000"/>
              </a:lnSpc>
            </a:pPr>
            <a:r>
              <a:rPr lang="zh-TW" altLang="en-US" sz="2400" b="1" dirty="0" smtClean="0"/>
              <a:t>對於</a:t>
            </a:r>
            <a:r>
              <a:rPr lang="en-US" altLang="zh-TW" sz="2400" b="1" dirty="0" err="1"/>
              <a:t>2</a:t>
            </a:r>
            <a:r>
              <a:rPr lang="en-US" altLang="zh-TW" sz="2400" b="1" baseline="30000" dirty="0" err="1"/>
              <a:t>x</a:t>
            </a:r>
            <a:r>
              <a:rPr lang="zh-TW" altLang="en-US" sz="2400" b="1" dirty="0"/>
              <a:t>的估算，我們常以</a:t>
            </a:r>
            <a:r>
              <a:rPr lang="en-US" altLang="zh-TW" sz="2400" b="1" dirty="0"/>
              <a:t>2</a:t>
            </a:r>
            <a:r>
              <a:rPr lang="en-US" altLang="zh-TW" sz="2400" b="1" baseline="30000" dirty="0"/>
              <a:t>10</a:t>
            </a:r>
            <a:r>
              <a:rPr lang="zh-TW" altLang="en-US" sz="2400" b="1" dirty="0"/>
              <a:t>為簡化的捷徑，因為它和</a:t>
            </a:r>
            <a:r>
              <a:rPr lang="en-US" altLang="zh-TW" sz="2400" b="1" dirty="0" smtClean="0"/>
              <a:t>10</a:t>
            </a:r>
            <a:r>
              <a:rPr lang="en-US" altLang="zh-TW" sz="2400" b="1" baseline="30000" dirty="0" smtClean="0"/>
              <a:t>3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也就是</a:t>
            </a:r>
            <a:r>
              <a:rPr lang="en-US" altLang="zh-TW" sz="2400" b="1" dirty="0" smtClean="0"/>
              <a:t>1000)</a:t>
            </a:r>
            <a:r>
              <a:rPr lang="zh-TW" altLang="en-US" sz="2400" b="1" dirty="0" smtClean="0"/>
              <a:t>非常</a:t>
            </a:r>
            <a:r>
              <a:rPr lang="zh-TW" altLang="en-US" sz="2400" b="1" dirty="0"/>
              <a:t>接近</a:t>
            </a:r>
            <a:r>
              <a:rPr lang="zh-TW" altLang="en-US" sz="2400" b="1" dirty="0" smtClean="0"/>
              <a:t>。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9905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 </a:t>
            </a:r>
            <a:r>
              <a:rPr lang="zh-TW" altLang="en-US" dirty="0"/>
              <a:t>資料型態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2213865"/>
            <a:ext cx="4519845" cy="3912298"/>
          </a:xfrm>
        </p:spPr>
        <p:txBody>
          <a:bodyPr/>
          <a:lstStyle/>
          <a:p>
            <a:r>
              <a:rPr lang="zh-TW" altLang="en-US" dirty="0" smtClean="0"/>
              <a:t>電腦需要</a:t>
            </a:r>
            <a:r>
              <a:rPr lang="zh-TW" altLang="en-US" dirty="0"/>
              <a:t>處理的</a:t>
            </a:r>
            <a:r>
              <a:rPr lang="zh-TW" altLang="en-US" dirty="0">
                <a:solidFill>
                  <a:srgbClr val="C00000"/>
                </a:solidFill>
              </a:rPr>
              <a:t>資料型態</a:t>
            </a:r>
            <a:r>
              <a:rPr lang="en-US" altLang="zh-TW" dirty="0"/>
              <a:t>(data </a:t>
            </a:r>
            <a:r>
              <a:rPr lang="en-US" altLang="zh-TW" dirty="0" smtClean="0"/>
              <a:t>type)</a:t>
            </a:r>
            <a:r>
              <a:rPr lang="zh-TW" altLang="en-US" dirty="0" smtClean="0"/>
              <a:t>有：</a:t>
            </a:r>
            <a:r>
              <a:rPr lang="zh-TW" altLang="en-US" dirty="0"/>
              <a:t>數字、文字、語音、音樂、圖形、影像、影片及動畫等</a:t>
            </a:r>
            <a:r>
              <a:rPr lang="zh-TW" altLang="en-US" dirty="0" smtClean="0"/>
              <a:t>，會</a:t>
            </a:r>
            <a:r>
              <a:rPr lang="zh-TW" altLang="en-US" dirty="0"/>
              <a:t>編碼成位元字串儲存在電腦裡，等到顯示或列印時，再解碼成原來的資料格式。</a:t>
            </a:r>
          </a:p>
          <a:p>
            <a:endParaRPr lang="zh-TW" altLang="en-US" dirty="0"/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xmlns="" val="3549489932"/>
              </p:ext>
            </p:extLst>
          </p:nvPr>
        </p:nvGraphicFramePr>
        <p:xfrm>
          <a:off x="4887035" y="2006257"/>
          <a:ext cx="4114800" cy="3912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93304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 </a:t>
            </a:r>
            <a:r>
              <a:rPr lang="zh-TW" altLang="en-US" dirty="0"/>
              <a:t>資料型態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影像數位化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</a:t>
            </a:r>
            <a:r>
              <a:rPr lang="zh-TW" altLang="en-US" dirty="0"/>
              <a:t>黑白照片</a:t>
            </a:r>
            <a:r>
              <a:rPr lang="zh-TW" altLang="en-US" dirty="0" smtClean="0"/>
              <a:t>為例，照片的</a:t>
            </a:r>
            <a:r>
              <a:rPr lang="zh-TW" altLang="en-US" dirty="0"/>
              <a:t>一小</a:t>
            </a:r>
            <a:r>
              <a:rPr lang="zh-TW" altLang="en-US" dirty="0" smtClean="0"/>
              <a:t>部分記錄每</a:t>
            </a:r>
            <a:r>
              <a:rPr lang="zh-TW" altLang="en-US" dirty="0"/>
              <a:t>個方格的</a:t>
            </a:r>
            <a:r>
              <a:rPr lang="zh-TW" altLang="en-US" dirty="0" smtClean="0"/>
              <a:t>灰度</a:t>
            </a:r>
            <a:r>
              <a:rPr lang="en-US" altLang="zh-TW" dirty="0" smtClean="0"/>
              <a:t>(0~255)</a:t>
            </a:r>
            <a:r>
              <a:rPr lang="zh-TW" altLang="en-US" dirty="0" smtClean="0"/>
              <a:t>，每</a:t>
            </a:r>
            <a:r>
              <a:rPr lang="zh-TW" altLang="en-US" dirty="0"/>
              <a:t>個</a:t>
            </a:r>
            <a:r>
              <a:rPr lang="zh-TW" altLang="en-US" dirty="0" smtClean="0"/>
              <a:t>方格可</a:t>
            </a:r>
            <a:r>
              <a:rPr lang="zh-TW" altLang="en-US" dirty="0"/>
              <a:t>用八位元來</a:t>
            </a:r>
            <a:r>
              <a:rPr lang="zh-TW" altLang="en-US" dirty="0" smtClean="0"/>
              <a:t>表示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八</a:t>
            </a:r>
            <a:r>
              <a:rPr lang="zh-TW" altLang="en-US" dirty="0"/>
              <a:t>個</a:t>
            </a:r>
            <a:r>
              <a:rPr lang="en-US" altLang="zh-TW" dirty="0"/>
              <a:t>0</a:t>
            </a:r>
            <a:r>
              <a:rPr lang="zh-TW" altLang="en-US" dirty="0"/>
              <a:t>與</a:t>
            </a:r>
            <a:r>
              <a:rPr lang="en-US" altLang="zh-TW" dirty="0"/>
              <a:t>1</a:t>
            </a:r>
            <a:r>
              <a:rPr lang="zh-TW" altLang="en-US" dirty="0"/>
              <a:t>可以有</a:t>
            </a:r>
            <a:r>
              <a:rPr lang="en-US" altLang="zh-TW" dirty="0"/>
              <a:t>256</a:t>
            </a:r>
            <a:r>
              <a:rPr lang="zh-TW" altLang="en-US" dirty="0"/>
              <a:t>種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。可依同樣道理將彩色</a:t>
            </a:r>
            <a:r>
              <a:rPr lang="zh-TW" altLang="en-US" dirty="0"/>
              <a:t>圖片數位化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聲音數位化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CD</a:t>
            </a:r>
            <a:r>
              <a:rPr lang="zh-TW" altLang="en-US" dirty="0"/>
              <a:t>唱片上的取樣是每秒約</a:t>
            </a:r>
            <a:r>
              <a:rPr lang="zh-TW" altLang="en-US" dirty="0" smtClean="0"/>
              <a:t>四萬四千次</a:t>
            </a:r>
            <a:r>
              <a:rPr lang="zh-TW" altLang="en-US" dirty="0"/>
              <a:t>，每一次取樣的聲波，都可轉化成相對應的</a:t>
            </a:r>
            <a:r>
              <a:rPr lang="zh-TW" altLang="en-US" dirty="0" smtClean="0"/>
              <a:t>位元。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001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2240</Words>
  <Application>Microsoft Office PowerPoint</Application>
  <PresentationFormat>如螢幕大小 (4:3)</PresentationFormat>
  <Paragraphs>190</Paragraphs>
  <Slides>42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Office 佈景主題</vt:lpstr>
      <vt:lpstr>數位資料表示法</vt:lpstr>
      <vt:lpstr>到底數位是什麼呢？</vt:lpstr>
      <vt:lpstr>到底數位是什麼呢？</vt:lpstr>
      <vt:lpstr>到底數位是什麼呢？</vt:lpstr>
      <vt:lpstr>到底數位是什麼呢？</vt:lpstr>
      <vt:lpstr>到底數位是什麼呢？</vt:lpstr>
      <vt:lpstr>投影片 7</vt:lpstr>
      <vt:lpstr>2-1 資料型態</vt:lpstr>
      <vt:lpstr>2-1 資料型態</vt:lpstr>
      <vt:lpstr>2-1 資料型態</vt:lpstr>
      <vt:lpstr>2-2 二進位表示法</vt:lpstr>
      <vt:lpstr>2-2 二進位表示法</vt:lpstr>
      <vt:lpstr>2-2 二進位表示法</vt:lpstr>
      <vt:lpstr>2-3 各種進位表示法的轉換</vt:lpstr>
      <vt:lpstr>投影片 15</vt:lpstr>
      <vt:lpstr>投影片 16</vt:lpstr>
      <vt:lpstr>二進位數與十六進位數的互換</vt:lpstr>
      <vt:lpstr>投影片 18</vt:lpstr>
      <vt:lpstr>投影片 19</vt:lpstr>
      <vt:lpstr>2-4 整數表示法</vt:lpstr>
      <vt:lpstr>無正負符號的整數</vt:lpstr>
      <vt:lpstr>帶正負符號大小表示法</vt:lpstr>
      <vt:lpstr>帶正負符號大小表示法</vt:lpstr>
      <vt:lpstr>投影片 24</vt:lpstr>
      <vt:lpstr>投影片 25</vt:lpstr>
      <vt:lpstr>2-5 浮點數表示法</vt:lpstr>
      <vt:lpstr>2-5 浮點數表示法</vt:lpstr>
      <vt:lpstr>2-5 浮點數表示法</vt:lpstr>
      <vt:lpstr>2-5 浮點數表示法</vt:lpstr>
      <vt:lpstr>單倍精準數所能表示的數字範圍</vt:lpstr>
      <vt:lpstr>2-6 ASCII及Unicode</vt:lpstr>
      <vt:lpstr>投影片 32</vt:lpstr>
      <vt:lpstr>Unicode</vt:lpstr>
      <vt:lpstr>Unicode</vt:lpstr>
      <vt:lpstr>投影片 35</vt:lpstr>
      <vt:lpstr>EBCDIC</vt:lpstr>
      <vt:lpstr>Big5 / GB</vt:lpstr>
      <vt:lpstr>Homework</vt:lpstr>
      <vt:lpstr>投影片 39</vt:lpstr>
      <vt:lpstr>單倍精準數</vt:lpstr>
      <vt:lpstr>投影片 41</vt:lpstr>
      <vt:lpstr>投影片 42</vt:lpstr>
    </vt:vector>
  </TitlesOfParts>
  <Company>FDZone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ox01ox01</dc:creator>
  <cp:lastModifiedBy>chicheng99.chen</cp:lastModifiedBy>
  <cp:revision>170</cp:revision>
  <dcterms:created xsi:type="dcterms:W3CDTF">2015-04-21T01:58:17Z</dcterms:created>
  <dcterms:modified xsi:type="dcterms:W3CDTF">2020-09-26T13:11:14Z</dcterms:modified>
</cp:coreProperties>
</file>