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9" r:id="rId3"/>
    <p:sldId id="270" r:id="rId4"/>
    <p:sldId id="269" r:id="rId5"/>
    <p:sldId id="271" r:id="rId6"/>
    <p:sldId id="268" r:id="rId7"/>
    <p:sldId id="267" r:id="rId8"/>
    <p:sldId id="272" r:id="rId9"/>
    <p:sldId id="273" r:id="rId10"/>
    <p:sldId id="266" r:id="rId11"/>
    <p:sldId id="265" r:id="rId12"/>
    <p:sldId id="274" r:id="rId13"/>
    <p:sldId id="275" r:id="rId14"/>
    <p:sldId id="276" r:id="rId15"/>
    <p:sldId id="277" r:id="rId16"/>
    <p:sldId id="262"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FFF6C5-F75A-4102-96D9-16B4189B7D41}"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399598210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FFF6C5-F75A-4102-96D9-16B4189B7D41}"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19303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FFF6C5-F75A-4102-96D9-16B4189B7D41}"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8D62CE-A029-46B7-A2A1-08935F0ACB9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5640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0FFF6C5-F75A-4102-96D9-16B4189B7D41}"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320516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0FFF6C5-F75A-4102-96D9-16B4189B7D41}"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8D62CE-A029-46B7-A2A1-08935F0ACB9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6757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0FFF6C5-F75A-4102-96D9-16B4189B7D41}"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4071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FFF6C5-F75A-4102-96D9-16B4189B7D41}"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1411929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FFF6C5-F75A-4102-96D9-16B4189B7D41}"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22053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FFF6C5-F75A-4102-96D9-16B4189B7D41}"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234664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FFF6C5-F75A-4102-96D9-16B4189B7D41}"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311852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FFF6C5-F75A-4102-96D9-16B4189B7D41}"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179230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FFF6C5-F75A-4102-96D9-16B4189B7D41}"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347794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FFF6C5-F75A-4102-96D9-16B4189B7D41}"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19076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FF6C5-F75A-4102-96D9-16B4189B7D41}"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1733085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FFF6C5-F75A-4102-96D9-16B4189B7D41}"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48884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FFF6C5-F75A-4102-96D9-16B4189B7D41}"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8D62CE-A029-46B7-A2A1-08935F0ACB94}" type="slidenum">
              <a:rPr lang="en-US" smtClean="0"/>
              <a:t>‹#›</a:t>
            </a:fld>
            <a:endParaRPr lang="en-US"/>
          </a:p>
        </p:txBody>
      </p:sp>
    </p:spTree>
    <p:extLst>
      <p:ext uri="{BB962C8B-B14F-4D97-AF65-F5344CB8AC3E}">
        <p14:creationId xmlns:p14="http://schemas.microsoft.com/office/powerpoint/2010/main" val="7799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FFF6C5-F75A-4102-96D9-16B4189B7D41}" type="datetimeFigureOut">
              <a:rPr lang="en-US" smtClean="0"/>
              <a:t>9/26/2020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08D62CE-A029-46B7-A2A1-08935F0ACB94}" type="slidenum">
              <a:rPr lang="en-US" smtClean="0"/>
              <a:t>‹#›</a:t>
            </a:fld>
            <a:endParaRPr lang="en-US"/>
          </a:p>
        </p:txBody>
      </p:sp>
    </p:spTree>
    <p:extLst>
      <p:ext uri="{BB962C8B-B14F-4D97-AF65-F5344CB8AC3E}">
        <p14:creationId xmlns:p14="http://schemas.microsoft.com/office/powerpoint/2010/main" val="344249345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2646104" y="2432806"/>
            <a:ext cx="8174917" cy="920678"/>
          </a:xfrm>
        </p:spPr>
        <p:txBody>
          <a:bodyPr>
            <a:normAutofit/>
          </a:bodyPr>
          <a:lstStyle/>
          <a:p>
            <a:pPr algn="r"/>
            <a:r>
              <a:rPr lang="en-GB" sz="5000" b="1" dirty="0">
                <a:solidFill>
                  <a:schemeClr val="tx2"/>
                </a:solidFill>
              </a:rPr>
              <a:t>Applied Capstone Project</a:t>
            </a:r>
            <a:endParaRPr lang="en-US" sz="5000" b="1" dirty="0">
              <a:solidFill>
                <a:schemeClr val="tx2"/>
              </a:solidFill>
            </a:endParaRPr>
          </a:p>
        </p:txBody>
      </p:sp>
      <p:sp>
        <p:nvSpPr>
          <p:cNvPr id="3" name="Subtitle 2">
            <a:extLst>
              <a:ext uri="{FF2B5EF4-FFF2-40B4-BE49-F238E27FC236}">
                <a16:creationId xmlns:a16="http://schemas.microsoft.com/office/drawing/2014/main" id="{A6E530CD-E632-4087-A6A6-8E23818F564E}"/>
              </a:ext>
            </a:extLst>
          </p:cNvPr>
          <p:cNvSpPr>
            <a:spLocks noGrp="1"/>
          </p:cNvSpPr>
          <p:nvPr>
            <p:ph type="subTitle" idx="1"/>
          </p:nvPr>
        </p:nvSpPr>
        <p:spPr>
          <a:xfrm>
            <a:off x="1548882" y="3587626"/>
            <a:ext cx="9467677" cy="1329443"/>
          </a:xfrm>
        </p:spPr>
        <p:txBody>
          <a:bodyPr>
            <a:normAutofit fontScale="92500" lnSpcReduction="10000"/>
          </a:bodyPr>
          <a:lstStyle/>
          <a:p>
            <a:pPr algn="r"/>
            <a:r>
              <a:rPr lang="en-GB" sz="2400" dirty="0">
                <a:solidFill>
                  <a:schemeClr val="tx1">
                    <a:lumMod val="95000"/>
                  </a:schemeClr>
                </a:solidFill>
              </a:rPr>
              <a:t>Model and Prediction of severity of road accidents in Seattle</a:t>
            </a:r>
          </a:p>
          <a:p>
            <a:pPr algn="ctr"/>
            <a:r>
              <a:rPr lang="en-GB" sz="2400" dirty="0">
                <a:solidFill>
                  <a:schemeClr val="tx1">
                    <a:lumMod val="95000"/>
                  </a:schemeClr>
                </a:solidFill>
              </a:rPr>
              <a:t>Elliot Ho</a:t>
            </a:r>
          </a:p>
          <a:p>
            <a:pPr algn="ctr"/>
            <a:r>
              <a:rPr lang="en-GB" sz="2400" dirty="0">
                <a:solidFill>
                  <a:schemeClr val="tx1">
                    <a:lumMod val="95000"/>
                  </a:schemeClr>
                </a:solidFill>
              </a:rPr>
              <a:t>26</a:t>
            </a:r>
            <a:r>
              <a:rPr lang="en-GB" sz="2400" baseline="30000" dirty="0">
                <a:solidFill>
                  <a:schemeClr val="tx1">
                    <a:lumMod val="95000"/>
                  </a:schemeClr>
                </a:solidFill>
              </a:rPr>
              <a:t>th</a:t>
            </a:r>
            <a:r>
              <a:rPr lang="en-GB" sz="2400" dirty="0">
                <a:solidFill>
                  <a:schemeClr val="tx1">
                    <a:lumMod val="95000"/>
                  </a:schemeClr>
                </a:solidFill>
              </a:rPr>
              <a:t> September </a:t>
            </a:r>
            <a:endParaRPr lang="en-US" sz="2400" dirty="0">
              <a:solidFill>
                <a:schemeClr val="tx1">
                  <a:lumMod val="95000"/>
                </a:schemeClr>
              </a:solidFill>
            </a:endParaRPr>
          </a:p>
        </p:txBody>
      </p:sp>
    </p:spTree>
    <p:extLst>
      <p:ext uri="{BB962C8B-B14F-4D97-AF65-F5344CB8AC3E}">
        <p14:creationId xmlns:p14="http://schemas.microsoft.com/office/powerpoint/2010/main" val="742291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3763122" y="437418"/>
            <a:ext cx="4665756" cy="570452"/>
          </a:xfrm>
        </p:spPr>
        <p:txBody>
          <a:bodyPr>
            <a:noAutofit/>
          </a:bodyPr>
          <a:lstStyle/>
          <a:p>
            <a:r>
              <a:rPr lang="en-US" sz="4000" dirty="0"/>
              <a:t>Train and Test set</a:t>
            </a:r>
          </a:p>
        </p:txBody>
      </p:sp>
      <p:sp>
        <p:nvSpPr>
          <p:cNvPr id="3" name="Subtitle 2">
            <a:extLst>
              <a:ext uri="{FF2B5EF4-FFF2-40B4-BE49-F238E27FC236}">
                <a16:creationId xmlns:a16="http://schemas.microsoft.com/office/drawing/2014/main" id="{A6E530CD-E632-4087-A6A6-8E23818F564E}"/>
              </a:ext>
            </a:extLst>
          </p:cNvPr>
          <p:cNvSpPr>
            <a:spLocks noGrp="1"/>
          </p:cNvSpPr>
          <p:nvPr>
            <p:ph type="subTitle" idx="1"/>
          </p:nvPr>
        </p:nvSpPr>
        <p:spPr>
          <a:xfrm>
            <a:off x="2956418" y="1450316"/>
            <a:ext cx="8913752" cy="865045"/>
          </a:xfrm>
        </p:spPr>
        <p:txBody>
          <a:bodyPr>
            <a:normAutofit/>
          </a:bodyPr>
          <a:lstStyle/>
          <a:p>
            <a:r>
              <a:rPr lang="en-GB" sz="2000" dirty="0"/>
              <a:t>Before normalizing the data set, we need to balance the data set by using the random under sampling (RUS) method.</a:t>
            </a:r>
          </a:p>
        </p:txBody>
      </p:sp>
      <p:pic>
        <p:nvPicPr>
          <p:cNvPr id="4" name="Picture 3">
            <a:extLst>
              <a:ext uri="{FF2B5EF4-FFF2-40B4-BE49-F238E27FC236}">
                <a16:creationId xmlns:a16="http://schemas.microsoft.com/office/drawing/2014/main" id="{2CE6D23F-8CD1-4212-A1BD-88FCC2B69B57}"/>
              </a:ext>
            </a:extLst>
          </p:cNvPr>
          <p:cNvPicPr>
            <a:picLocks noChangeAspect="1"/>
          </p:cNvPicPr>
          <p:nvPr/>
        </p:nvPicPr>
        <p:blipFill>
          <a:blip r:embed="rId2"/>
          <a:stretch>
            <a:fillRect/>
          </a:stretch>
        </p:blipFill>
        <p:spPr>
          <a:xfrm>
            <a:off x="1703166" y="2322486"/>
            <a:ext cx="10278909" cy="1324160"/>
          </a:xfrm>
          <a:prstGeom prst="rect">
            <a:avLst/>
          </a:prstGeom>
        </p:spPr>
      </p:pic>
    </p:spTree>
    <p:extLst>
      <p:ext uri="{BB962C8B-B14F-4D97-AF65-F5344CB8AC3E}">
        <p14:creationId xmlns:p14="http://schemas.microsoft.com/office/powerpoint/2010/main" val="379737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2401305" y="449152"/>
            <a:ext cx="8185601" cy="683361"/>
          </a:xfrm>
        </p:spPr>
        <p:txBody>
          <a:bodyPr>
            <a:noAutofit/>
          </a:bodyPr>
          <a:lstStyle/>
          <a:p>
            <a:r>
              <a:rPr lang="en-US" sz="4000" dirty="0"/>
              <a:t>Logistic Regression Algorithm</a:t>
            </a:r>
          </a:p>
        </p:txBody>
      </p:sp>
      <p:pic>
        <p:nvPicPr>
          <p:cNvPr id="4" name="Picture 3">
            <a:extLst>
              <a:ext uri="{FF2B5EF4-FFF2-40B4-BE49-F238E27FC236}">
                <a16:creationId xmlns:a16="http://schemas.microsoft.com/office/drawing/2014/main" id="{29D57134-CFB9-4636-B36F-F8C43BAD40EF}"/>
              </a:ext>
            </a:extLst>
          </p:cNvPr>
          <p:cNvPicPr>
            <a:picLocks noChangeAspect="1"/>
          </p:cNvPicPr>
          <p:nvPr/>
        </p:nvPicPr>
        <p:blipFill>
          <a:blip r:embed="rId2"/>
          <a:stretch>
            <a:fillRect/>
          </a:stretch>
        </p:blipFill>
        <p:spPr>
          <a:xfrm>
            <a:off x="1352988" y="1132513"/>
            <a:ext cx="9486024" cy="5301778"/>
          </a:xfrm>
          <a:prstGeom prst="rect">
            <a:avLst/>
          </a:prstGeom>
        </p:spPr>
      </p:pic>
    </p:spTree>
    <p:extLst>
      <p:ext uri="{BB962C8B-B14F-4D97-AF65-F5344CB8AC3E}">
        <p14:creationId xmlns:p14="http://schemas.microsoft.com/office/powerpoint/2010/main" val="131477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2401305" y="449152"/>
            <a:ext cx="8185601" cy="683361"/>
          </a:xfrm>
        </p:spPr>
        <p:txBody>
          <a:bodyPr>
            <a:noAutofit/>
          </a:bodyPr>
          <a:lstStyle/>
          <a:p>
            <a:r>
              <a:rPr lang="en-US" sz="4000" dirty="0"/>
              <a:t>Decision Tree Algorithm</a:t>
            </a:r>
          </a:p>
        </p:txBody>
      </p:sp>
      <p:pic>
        <p:nvPicPr>
          <p:cNvPr id="3" name="Picture 2">
            <a:extLst>
              <a:ext uri="{FF2B5EF4-FFF2-40B4-BE49-F238E27FC236}">
                <a16:creationId xmlns:a16="http://schemas.microsoft.com/office/drawing/2014/main" id="{CE29E754-9052-457A-B311-6861A071E6B2}"/>
              </a:ext>
            </a:extLst>
          </p:cNvPr>
          <p:cNvPicPr>
            <a:picLocks noChangeAspect="1"/>
          </p:cNvPicPr>
          <p:nvPr/>
        </p:nvPicPr>
        <p:blipFill>
          <a:blip r:embed="rId2"/>
          <a:stretch>
            <a:fillRect/>
          </a:stretch>
        </p:blipFill>
        <p:spPr>
          <a:xfrm>
            <a:off x="1145945" y="1132513"/>
            <a:ext cx="9900109" cy="5299787"/>
          </a:xfrm>
          <a:prstGeom prst="rect">
            <a:avLst/>
          </a:prstGeom>
        </p:spPr>
      </p:pic>
    </p:spTree>
    <p:extLst>
      <p:ext uri="{BB962C8B-B14F-4D97-AF65-F5344CB8AC3E}">
        <p14:creationId xmlns:p14="http://schemas.microsoft.com/office/powerpoint/2010/main" val="1486361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2401305" y="449152"/>
            <a:ext cx="8185601" cy="683361"/>
          </a:xfrm>
        </p:spPr>
        <p:txBody>
          <a:bodyPr>
            <a:noAutofit/>
          </a:bodyPr>
          <a:lstStyle/>
          <a:p>
            <a:r>
              <a:rPr lang="en-US" sz="4000" dirty="0"/>
              <a:t>K-Nearest </a:t>
            </a:r>
            <a:r>
              <a:rPr lang="en-US" sz="4000" dirty="0" err="1"/>
              <a:t>Neighbour</a:t>
            </a:r>
            <a:r>
              <a:rPr lang="en-US" sz="4000" dirty="0"/>
              <a:t> Algorithm</a:t>
            </a:r>
          </a:p>
        </p:txBody>
      </p:sp>
      <p:pic>
        <p:nvPicPr>
          <p:cNvPr id="4" name="Picture 3">
            <a:extLst>
              <a:ext uri="{FF2B5EF4-FFF2-40B4-BE49-F238E27FC236}">
                <a16:creationId xmlns:a16="http://schemas.microsoft.com/office/drawing/2014/main" id="{83E29856-EF09-4A07-AED4-9BB4EAD80762}"/>
              </a:ext>
            </a:extLst>
          </p:cNvPr>
          <p:cNvPicPr>
            <a:picLocks noChangeAspect="1"/>
          </p:cNvPicPr>
          <p:nvPr/>
        </p:nvPicPr>
        <p:blipFill>
          <a:blip r:embed="rId2"/>
          <a:stretch>
            <a:fillRect/>
          </a:stretch>
        </p:blipFill>
        <p:spPr>
          <a:xfrm>
            <a:off x="1157667" y="1265017"/>
            <a:ext cx="10212225" cy="2734057"/>
          </a:xfrm>
          <a:prstGeom prst="rect">
            <a:avLst/>
          </a:prstGeom>
        </p:spPr>
      </p:pic>
      <p:pic>
        <p:nvPicPr>
          <p:cNvPr id="5" name="Picture 4">
            <a:extLst>
              <a:ext uri="{FF2B5EF4-FFF2-40B4-BE49-F238E27FC236}">
                <a16:creationId xmlns:a16="http://schemas.microsoft.com/office/drawing/2014/main" id="{F3857890-8DB4-4938-A141-1197C9D770A6}"/>
              </a:ext>
            </a:extLst>
          </p:cNvPr>
          <p:cNvPicPr>
            <a:picLocks noChangeAspect="1"/>
          </p:cNvPicPr>
          <p:nvPr/>
        </p:nvPicPr>
        <p:blipFill>
          <a:blip r:embed="rId3"/>
          <a:stretch>
            <a:fillRect/>
          </a:stretch>
        </p:blipFill>
        <p:spPr>
          <a:xfrm>
            <a:off x="956545" y="1459442"/>
            <a:ext cx="10278909" cy="5344271"/>
          </a:xfrm>
          <a:prstGeom prst="rect">
            <a:avLst/>
          </a:prstGeom>
        </p:spPr>
      </p:pic>
    </p:spTree>
    <p:extLst>
      <p:ext uri="{BB962C8B-B14F-4D97-AF65-F5344CB8AC3E}">
        <p14:creationId xmlns:p14="http://schemas.microsoft.com/office/powerpoint/2010/main" val="379404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2401305" y="449152"/>
            <a:ext cx="8185601" cy="683361"/>
          </a:xfrm>
        </p:spPr>
        <p:txBody>
          <a:bodyPr>
            <a:noAutofit/>
          </a:bodyPr>
          <a:lstStyle/>
          <a:p>
            <a:r>
              <a:rPr lang="en-US" sz="4000" dirty="0"/>
              <a:t>K-Nearest </a:t>
            </a:r>
            <a:r>
              <a:rPr lang="en-US" sz="4000" dirty="0" err="1"/>
              <a:t>Neighbour</a:t>
            </a:r>
            <a:r>
              <a:rPr lang="en-US" sz="4000" dirty="0"/>
              <a:t> Algorithm</a:t>
            </a:r>
          </a:p>
        </p:txBody>
      </p:sp>
      <p:pic>
        <p:nvPicPr>
          <p:cNvPr id="5" name="Picture 4">
            <a:extLst>
              <a:ext uri="{FF2B5EF4-FFF2-40B4-BE49-F238E27FC236}">
                <a16:creationId xmlns:a16="http://schemas.microsoft.com/office/drawing/2014/main" id="{F3857890-8DB4-4938-A141-1197C9D770A6}"/>
              </a:ext>
            </a:extLst>
          </p:cNvPr>
          <p:cNvPicPr>
            <a:picLocks noChangeAspect="1"/>
          </p:cNvPicPr>
          <p:nvPr/>
        </p:nvPicPr>
        <p:blipFill>
          <a:blip r:embed="rId2"/>
          <a:stretch>
            <a:fillRect/>
          </a:stretch>
        </p:blipFill>
        <p:spPr>
          <a:xfrm>
            <a:off x="1526997" y="1132513"/>
            <a:ext cx="10278909" cy="5344271"/>
          </a:xfrm>
          <a:prstGeom prst="rect">
            <a:avLst/>
          </a:prstGeom>
        </p:spPr>
      </p:pic>
    </p:spTree>
    <p:extLst>
      <p:ext uri="{BB962C8B-B14F-4D97-AF65-F5344CB8AC3E}">
        <p14:creationId xmlns:p14="http://schemas.microsoft.com/office/powerpoint/2010/main" val="106302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2401305" y="449152"/>
            <a:ext cx="8185601" cy="683361"/>
          </a:xfrm>
        </p:spPr>
        <p:txBody>
          <a:bodyPr>
            <a:noAutofit/>
          </a:bodyPr>
          <a:lstStyle/>
          <a:p>
            <a:r>
              <a:rPr lang="en-US" sz="4000" dirty="0"/>
              <a:t>K-Nearest </a:t>
            </a:r>
            <a:r>
              <a:rPr lang="en-US" sz="4000" dirty="0" err="1"/>
              <a:t>Neighbour</a:t>
            </a:r>
            <a:r>
              <a:rPr lang="en-US" sz="4000" dirty="0"/>
              <a:t> Algorithm</a:t>
            </a:r>
          </a:p>
        </p:txBody>
      </p:sp>
      <p:pic>
        <p:nvPicPr>
          <p:cNvPr id="3" name="Picture 2">
            <a:extLst>
              <a:ext uri="{FF2B5EF4-FFF2-40B4-BE49-F238E27FC236}">
                <a16:creationId xmlns:a16="http://schemas.microsoft.com/office/drawing/2014/main" id="{71020D69-81AD-4221-B6FB-37EC63F7845D}"/>
              </a:ext>
            </a:extLst>
          </p:cNvPr>
          <p:cNvPicPr>
            <a:picLocks noChangeAspect="1"/>
          </p:cNvPicPr>
          <p:nvPr/>
        </p:nvPicPr>
        <p:blipFill>
          <a:blip r:embed="rId2"/>
          <a:stretch>
            <a:fillRect/>
          </a:stretch>
        </p:blipFill>
        <p:spPr>
          <a:xfrm>
            <a:off x="1278439" y="1719024"/>
            <a:ext cx="10431331" cy="3419952"/>
          </a:xfrm>
          <a:prstGeom prst="rect">
            <a:avLst/>
          </a:prstGeom>
        </p:spPr>
      </p:pic>
    </p:spTree>
    <p:extLst>
      <p:ext uri="{BB962C8B-B14F-4D97-AF65-F5344CB8AC3E}">
        <p14:creationId xmlns:p14="http://schemas.microsoft.com/office/powerpoint/2010/main" val="873647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4001549" y="889233"/>
            <a:ext cx="1744910" cy="587229"/>
          </a:xfrm>
        </p:spPr>
        <p:txBody>
          <a:bodyPr>
            <a:normAutofit fontScale="90000"/>
          </a:bodyPr>
          <a:lstStyle/>
          <a:p>
            <a:r>
              <a:rPr lang="en-US" sz="4000" dirty="0"/>
              <a:t>Results</a:t>
            </a:r>
          </a:p>
        </p:txBody>
      </p:sp>
      <p:sp>
        <p:nvSpPr>
          <p:cNvPr id="3" name="Subtitle 2">
            <a:extLst>
              <a:ext uri="{FF2B5EF4-FFF2-40B4-BE49-F238E27FC236}">
                <a16:creationId xmlns:a16="http://schemas.microsoft.com/office/drawing/2014/main" id="{A6E530CD-E632-4087-A6A6-8E23818F564E}"/>
              </a:ext>
            </a:extLst>
          </p:cNvPr>
          <p:cNvSpPr>
            <a:spLocks noGrp="1"/>
          </p:cNvSpPr>
          <p:nvPr>
            <p:ph type="subTitle" idx="1"/>
          </p:nvPr>
        </p:nvSpPr>
        <p:spPr>
          <a:xfrm>
            <a:off x="2436420" y="3528218"/>
            <a:ext cx="8913752" cy="1329443"/>
          </a:xfrm>
        </p:spPr>
        <p:txBody>
          <a:bodyPr>
            <a:normAutofit/>
          </a:bodyPr>
          <a:lstStyle/>
          <a:p>
            <a:r>
              <a:rPr lang="en-GB" sz="2000" dirty="0"/>
              <a:t>From the above table, we can see that the logistic regression is the best model for this project. And the worst model is KNN. </a:t>
            </a:r>
          </a:p>
        </p:txBody>
      </p:sp>
      <p:pic>
        <p:nvPicPr>
          <p:cNvPr id="4" name="Picture 3">
            <a:extLst>
              <a:ext uri="{FF2B5EF4-FFF2-40B4-BE49-F238E27FC236}">
                <a16:creationId xmlns:a16="http://schemas.microsoft.com/office/drawing/2014/main" id="{F2951105-87C2-4E8F-A33D-50AF22D298C1}"/>
              </a:ext>
            </a:extLst>
          </p:cNvPr>
          <p:cNvPicPr>
            <a:picLocks noChangeAspect="1"/>
          </p:cNvPicPr>
          <p:nvPr/>
        </p:nvPicPr>
        <p:blipFill>
          <a:blip r:embed="rId2"/>
          <a:stretch>
            <a:fillRect/>
          </a:stretch>
        </p:blipFill>
        <p:spPr>
          <a:xfrm>
            <a:off x="1710973" y="1556329"/>
            <a:ext cx="10364646" cy="1667108"/>
          </a:xfrm>
          <a:prstGeom prst="rect">
            <a:avLst/>
          </a:prstGeom>
        </p:spPr>
      </p:pic>
    </p:spTree>
    <p:extLst>
      <p:ext uri="{BB962C8B-B14F-4D97-AF65-F5344CB8AC3E}">
        <p14:creationId xmlns:p14="http://schemas.microsoft.com/office/powerpoint/2010/main" val="3929025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4160940" y="469782"/>
            <a:ext cx="3514987" cy="570453"/>
          </a:xfrm>
        </p:spPr>
        <p:txBody>
          <a:bodyPr>
            <a:noAutofit/>
          </a:bodyPr>
          <a:lstStyle/>
          <a:p>
            <a:r>
              <a:rPr lang="en-US" sz="4000" dirty="0"/>
              <a:t>Conclusion</a:t>
            </a:r>
          </a:p>
        </p:txBody>
      </p:sp>
      <p:sp>
        <p:nvSpPr>
          <p:cNvPr id="3" name="Subtitle 2">
            <a:extLst>
              <a:ext uri="{FF2B5EF4-FFF2-40B4-BE49-F238E27FC236}">
                <a16:creationId xmlns:a16="http://schemas.microsoft.com/office/drawing/2014/main" id="{A6E530CD-E632-4087-A6A6-8E23818F564E}"/>
              </a:ext>
            </a:extLst>
          </p:cNvPr>
          <p:cNvSpPr>
            <a:spLocks noGrp="1"/>
          </p:cNvSpPr>
          <p:nvPr>
            <p:ph type="subTitle" idx="1"/>
          </p:nvPr>
        </p:nvSpPr>
        <p:spPr>
          <a:xfrm>
            <a:off x="1882628" y="1509039"/>
            <a:ext cx="8913752" cy="3599856"/>
          </a:xfrm>
        </p:spPr>
        <p:txBody>
          <a:bodyPr>
            <a:normAutofit/>
          </a:bodyPr>
          <a:lstStyle/>
          <a:p>
            <a:r>
              <a:rPr lang="en-GB" sz="2400" dirty="0"/>
              <a:t>Data science equips us with a system to predict an outcome before it happens</a:t>
            </a:r>
          </a:p>
          <a:p>
            <a:r>
              <a:rPr lang="en-GB" sz="2400" dirty="0"/>
              <a:t>This is especially very useful in the case of road accidents</a:t>
            </a:r>
          </a:p>
          <a:p>
            <a:r>
              <a:rPr lang="en-GB" sz="2400" dirty="0"/>
              <a:t>Using the data of environment conditions and locations of previous accidents we can now say with a 70% certainty that dry road conditions and mid-block junctions related to intersections cause a higher probability of accidents than any other conditions</a:t>
            </a:r>
          </a:p>
          <a:p>
            <a:pPr algn="r"/>
            <a:endParaRPr lang="en-GB" sz="2000" dirty="0"/>
          </a:p>
        </p:txBody>
      </p:sp>
    </p:spTree>
    <p:extLst>
      <p:ext uri="{BB962C8B-B14F-4D97-AF65-F5344CB8AC3E}">
        <p14:creationId xmlns:p14="http://schemas.microsoft.com/office/powerpoint/2010/main" val="293582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1946949" y="694058"/>
            <a:ext cx="9885437" cy="635484"/>
          </a:xfrm>
        </p:spPr>
        <p:txBody>
          <a:bodyPr>
            <a:noAutofit/>
          </a:bodyPr>
          <a:lstStyle/>
          <a:p>
            <a:pPr algn="l"/>
            <a:r>
              <a:rPr lang="en-GB" sz="4000" b="1" dirty="0"/>
              <a:t>Introduction and Data Exploration</a:t>
            </a:r>
            <a:endParaRPr lang="en-US" sz="4000" b="1" dirty="0"/>
          </a:p>
        </p:txBody>
      </p:sp>
      <p:sp>
        <p:nvSpPr>
          <p:cNvPr id="3" name="Subtitle 2">
            <a:extLst>
              <a:ext uri="{FF2B5EF4-FFF2-40B4-BE49-F238E27FC236}">
                <a16:creationId xmlns:a16="http://schemas.microsoft.com/office/drawing/2014/main" id="{A6E530CD-E632-4087-A6A6-8E23818F564E}"/>
              </a:ext>
            </a:extLst>
          </p:cNvPr>
          <p:cNvSpPr>
            <a:spLocks noGrp="1"/>
          </p:cNvSpPr>
          <p:nvPr>
            <p:ph type="subTitle" idx="1"/>
          </p:nvPr>
        </p:nvSpPr>
        <p:spPr>
          <a:xfrm>
            <a:off x="1946949" y="1510866"/>
            <a:ext cx="8913752" cy="4199762"/>
          </a:xfrm>
        </p:spPr>
        <p:txBody>
          <a:bodyPr>
            <a:normAutofit/>
          </a:bodyPr>
          <a:lstStyle/>
          <a:p>
            <a:pPr marL="285750" indent="-285750" algn="l">
              <a:buFont typeface="Arial" panose="020B0604020202020204" pitchFamily="34" charset="0"/>
              <a:buChar char="•"/>
            </a:pPr>
            <a:r>
              <a:rPr lang="en-GB" sz="1800" dirty="0">
                <a:solidFill>
                  <a:schemeClr val="tx1"/>
                </a:solidFill>
              </a:rPr>
              <a:t>Data file used is Data_Collisions.csv available on the Capstone Project</a:t>
            </a:r>
          </a:p>
          <a:p>
            <a:pPr marL="285750" indent="-285750" algn="l">
              <a:buFont typeface="Arial" panose="020B0604020202020204" pitchFamily="34" charset="0"/>
              <a:buChar char="•"/>
            </a:pPr>
            <a:r>
              <a:rPr lang="en-GB" sz="1800" dirty="0">
                <a:solidFill>
                  <a:schemeClr val="tx1"/>
                </a:solidFill>
              </a:rPr>
              <a:t>This project intends to analyse and process the traffic incidents data in Seattle. The aim of the project is to predict the severity of an accident with the data given like latitude, longitude, weather conditions, junction types and others.</a:t>
            </a:r>
          </a:p>
          <a:p>
            <a:pPr marL="285750" indent="-285750" algn="l">
              <a:buFont typeface="Arial" panose="020B0604020202020204" pitchFamily="34" charset="0"/>
              <a:buChar char="•"/>
            </a:pPr>
            <a:r>
              <a:rPr lang="en-GB" sz="1800" dirty="0">
                <a:solidFill>
                  <a:schemeClr val="tx1"/>
                </a:solidFill>
              </a:rPr>
              <a:t>Pre-process the data</a:t>
            </a:r>
          </a:p>
          <a:p>
            <a:pPr marL="285750" indent="-285750" algn="l">
              <a:buFont typeface="Arial" panose="020B0604020202020204" pitchFamily="34" charset="0"/>
              <a:buChar char="•"/>
            </a:pPr>
            <a:r>
              <a:rPr lang="en-GB" sz="1800" dirty="0">
                <a:solidFill>
                  <a:schemeClr val="tx1"/>
                </a:solidFill>
              </a:rPr>
              <a:t>Build the machine learning model</a:t>
            </a:r>
          </a:p>
          <a:p>
            <a:pPr marL="285750" indent="-285750" algn="l">
              <a:buFont typeface="Arial" panose="020B0604020202020204" pitchFamily="34" charset="0"/>
              <a:buChar char="•"/>
            </a:pPr>
            <a:r>
              <a:rPr lang="en-GB" sz="1800" dirty="0">
                <a:solidFill>
                  <a:schemeClr val="tx1"/>
                </a:solidFill>
              </a:rPr>
              <a:t>Evaluate the model for accuracy </a:t>
            </a:r>
          </a:p>
          <a:p>
            <a:pPr marL="342900" indent="-342900" algn="r">
              <a:buFont typeface="Arial" panose="020B0604020202020204" pitchFamily="34" charset="0"/>
              <a:buChar char="•"/>
            </a:pPr>
            <a:endParaRPr lang="en-GB" sz="2000" dirty="0">
              <a:solidFill>
                <a:schemeClr val="tx1"/>
              </a:solidFill>
            </a:endParaRPr>
          </a:p>
        </p:txBody>
      </p:sp>
    </p:spTree>
    <p:extLst>
      <p:ext uri="{BB962C8B-B14F-4D97-AF65-F5344CB8AC3E}">
        <p14:creationId xmlns:p14="http://schemas.microsoft.com/office/powerpoint/2010/main" val="347339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2344025" y="676544"/>
            <a:ext cx="7362038" cy="724417"/>
          </a:xfrm>
        </p:spPr>
        <p:txBody>
          <a:bodyPr>
            <a:normAutofit/>
          </a:bodyPr>
          <a:lstStyle/>
          <a:p>
            <a:pPr algn="r"/>
            <a:r>
              <a:rPr lang="en-GB" sz="4000" b="1" dirty="0"/>
              <a:t>Business Understanding</a:t>
            </a:r>
            <a:endParaRPr lang="en-US" sz="4000" b="1" dirty="0"/>
          </a:p>
        </p:txBody>
      </p:sp>
      <p:sp>
        <p:nvSpPr>
          <p:cNvPr id="3" name="Subtitle 2">
            <a:extLst>
              <a:ext uri="{FF2B5EF4-FFF2-40B4-BE49-F238E27FC236}">
                <a16:creationId xmlns:a16="http://schemas.microsoft.com/office/drawing/2014/main" id="{A6E530CD-E632-4087-A6A6-8E23818F564E}"/>
              </a:ext>
            </a:extLst>
          </p:cNvPr>
          <p:cNvSpPr>
            <a:spLocks noGrp="1"/>
          </p:cNvSpPr>
          <p:nvPr>
            <p:ph type="subTitle" idx="1"/>
          </p:nvPr>
        </p:nvSpPr>
        <p:spPr>
          <a:xfrm>
            <a:off x="2511802" y="1500651"/>
            <a:ext cx="8913752" cy="4396810"/>
          </a:xfrm>
        </p:spPr>
        <p:txBody>
          <a:bodyPr>
            <a:normAutofit/>
          </a:bodyPr>
          <a:lstStyle/>
          <a:p>
            <a:pPr marL="342900" indent="-342900">
              <a:buFont typeface="Arial" panose="020B0604020202020204" pitchFamily="34" charset="0"/>
              <a:buChar char="•"/>
            </a:pPr>
            <a:r>
              <a:rPr lang="en-GB" dirty="0">
                <a:solidFill>
                  <a:schemeClr val="tx1">
                    <a:lumMod val="95000"/>
                  </a:schemeClr>
                </a:solidFill>
              </a:rPr>
              <a:t>This data science study is to predict the severity (1 or 2) of a vehicular accident based on already existing data for the Seattle region</a:t>
            </a:r>
          </a:p>
          <a:p>
            <a:pPr marL="342900" indent="-342900">
              <a:buFont typeface="Arial" panose="020B0604020202020204" pitchFamily="34" charset="0"/>
              <a:buChar char="•"/>
            </a:pPr>
            <a:endParaRPr lang="en-GB" dirty="0">
              <a:solidFill>
                <a:schemeClr val="tx1">
                  <a:lumMod val="95000"/>
                </a:schemeClr>
              </a:solidFill>
            </a:endParaRPr>
          </a:p>
          <a:p>
            <a:pPr marL="342900" indent="-342900">
              <a:buFont typeface="Arial" panose="020B0604020202020204" pitchFamily="34" charset="0"/>
              <a:buChar char="•"/>
            </a:pPr>
            <a:r>
              <a:rPr lang="en-GB" dirty="0">
                <a:solidFill>
                  <a:schemeClr val="tx1">
                    <a:lumMod val="95000"/>
                  </a:schemeClr>
                </a:solidFill>
              </a:rPr>
              <a:t>Severity of  1 indicates that there was just property damage. Severity of 2 indicates serious injury or fatality</a:t>
            </a:r>
          </a:p>
          <a:p>
            <a:pPr marL="342900" indent="-342900">
              <a:buFont typeface="Arial" panose="020B0604020202020204" pitchFamily="34" charset="0"/>
              <a:buChar char="•"/>
            </a:pPr>
            <a:endParaRPr lang="en-GB" dirty="0">
              <a:solidFill>
                <a:schemeClr val="tx1">
                  <a:lumMod val="95000"/>
                </a:schemeClr>
              </a:solidFill>
            </a:endParaRPr>
          </a:p>
          <a:p>
            <a:pPr marL="342900" indent="-342900">
              <a:buFont typeface="Arial" panose="020B0604020202020204" pitchFamily="34" charset="0"/>
              <a:buChar char="•"/>
            </a:pPr>
            <a:r>
              <a:rPr lang="en-GB" dirty="0">
                <a:solidFill>
                  <a:schemeClr val="tx1">
                    <a:lumMod val="95000"/>
                  </a:schemeClr>
                </a:solidFill>
              </a:rPr>
              <a:t>The occurrence of each incident is highly dependent on the location  of the accident and the environmental conditions</a:t>
            </a:r>
          </a:p>
          <a:p>
            <a:pPr marL="342900" indent="-342900" algn="r">
              <a:buFont typeface="Arial" panose="020B0604020202020204" pitchFamily="34" charset="0"/>
              <a:buChar char="•"/>
            </a:pPr>
            <a:endParaRPr lang="en-GB" sz="2000" dirty="0">
              <a:solidFill>
                <a:schemeClr val="tx1">
                  <a:lumMod val="95000"/>
                </a:schemeClr>
              </a:solidFill>
            </a:endParaRPr>
          </a:p>
        </p:txBody>
      </p:sp>
    </p:spTree>
    <p:extLst>
      <p:ext uri="{BB962C8B-B14F-4D97-AF65-F5344CB8AC3E}">
        <p14:creationId xmlns:p14="http://schemas.microsoft.com/office/powerpoint/2010/main" val="206999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3086100" y="285226"/>
            <a:ext cx="6019800" cy="806142"/>
          </a:xfrm>
        </p:spPr>
        <p:txBody>
          <a:bodyPr>
            <a:normAutofit/>
          </a:bodyPr>
          <a:lstStyle/>
          <a:p>
            <a:r>
              <a:rPr lang="en-GB" sz="4000" b="1" dirty="0"/>
              <a:t>Business Understanding</a:t>
            </a:r>
          </a:p>
        </p:txBody>
      </p:sp>
      <p:sp>
        <p:nvSpPr>
          <p:cNvPr id="3" name="Subtitle 2">
            <a:extLst>
              <a:ext uri="{FF2B5EF4-FFF2-40B4-BE49-F238E27FC236}">
                <a16:creationId xmlns:a16="http://schemas.microsoft.com/office/drawing/2014/main" id="{A6E530CD-E632-4087-A6A6-8E23818F564E}"/>
              </a:ext>
            </a:extLst>
          </p:cNvPr>
          <p:cNvSpPr>
            <a:spLocks noGrp="1"/>
          </p:cNvSpPr>
          <p:nvPr>
            <p:ph type="subTitle" idx="1"/>
          </p:nvPr>
        </p:nvSpPr>
        <p:spPr>
          <a:xfrm>
            <a:off x="2776183" y="1232203"/>
            <a:ext cx="8913752" cy="4606535"/>
          </a:xfrm>
        </p:spPr>
        <p:txBody>
          <a:bodyPr>
            <a:normAutofit/>
          </a:bodyPr>
          <a:lstStyle/>
          <a:p>
            <a:r>
              <a:rPr lang="en-GB" dirty="0">
                <a:solidFill>
                  <a:schemeClr val="tx1"/>
                </a:solidFill>
              </a:rPr>
              <a:t>Target VARIABLE : severity code (SEVERITYCODE)</a:t>
            </a:r>
          </a:p>
          <a:p>
            <a:r>
              <a:rPr lang="en-GB" dirty="0">
                <a:solidFill>
                  <a:schemeClr val="tx1"/>
                </a:solidFill>
              </a:rPr>
              <a:t>Independent variables : </a:t>
            </a:r>
            <a:r>
              <a:rPr lang="en-US" i="0" dirty="0">
                <a:solidFill>
                  <a:schemeClr val="tx1"/>
                </a:solidFill>
                <a:effectLst/>
                <a:latin typeface="Helvetica Neue"/>
              </a:rPr>
              <a:t>VEHCOUNT, SDOT_COLCODE, INATTENTIONIND, UNDERINFL, SPEEDING, WEATHER, JUNCTIONTYPE, ROADCOND, LIGHTCOND</a:t>
            </a:r>
            <a:r>
              <a:rPr lang="en-US" dirty="0">
                <a:solidFill>
                  <a:schemeClr val="tx1"/>
                </a:solidFill>
                <a:latin typeface="Helvetica Neue"/>
              </a:rPr>
              <a:t>.</a:t>
            </a:r>
            <a:endParaRPr lang="en-US" i="0" dirty="0">
              <a:solidFill>
                <a:schemeClr val="tx1"/>
              </a:solidFill>
              <a:effectLst/>
              <a:latin typeface="Helvetica Neue"/>
            </a:endParaRPr>
          </a:p>
          <a:p>
            <a:r>
              <a:rPr lang="en-GB" dirty="0">
                <a:solidFill>
                  <a:schemeClr val="tx1"/>
                </a:solidFill>
              </a:rPr>
              <a:t>The project stake holders are the Seattle City corporation for implementation of safety strategies and reduction of fatalities. </a:t>
            </a:r>
          </a:p>
          <a:p>
            <a:r>
              <a:rPr lang="en-GB" dirty="0">
                <a:solidFill>
                  <a:schemeClr val="tx1"/>
                </a:solidFill>
              </a:rPr>
              <a:t>Stakeholder groups includes state, federal and local government agencies, non-governmental organisations Car and life Insurance companies, Urgent and   Emergency  care and other regional authorities</a:t>
            </a:r>
          </a:p>
          <a:p>
            <a:pPr algn="r"/>
            <a:endParaRPr lang="en-GB" sz="2000" dirty="0">
              <a:solidFill>
                <a:schemeClr val="tx1"/>
              </a:solidFill>
            </a:endParaRPr>
          </a:p>
        </p:txBody>
      </p:sp>
    </p:spTree>
    <p:extLst>
      <p:ext uri="{BB962C8B-B14F-4D97-AF65-F5344CB8AC3E}">
        <p14:creationId xmlns:p14="http://schemas.microsoft.com/office/powerpoint/2010/main" val="82516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3543651" y="369116"/>
            <a:ext cx="6019800" cy="806142"/>
          </a:xfrm>
        </p:spPr>
        <p:txBody>
          <a:bodyPr>
            <a:normAutofit/>
          </a:bodyPr>
          <a:lstStyle/>
          <a:p>
            <a:pPr algn="ctr"/>
            <a:r>
              <a:rPr lang="en-GB" sz="4000" b="1" dirty="0"/>
              <a:t>Data Understanding</a:t>
            </a:r>
          </a:p>
        </p:txBody>
      </p:sp>
      <p:sp>
        <p:nvSpPr>
          <p:cNvPr id="3" name="Subtitle 2">
            <a:extLst>
              <a:ext uri="{FF2B5EF4-FFF2-40B4-BE49-F238E27FC236}">
                <a16:creationId xmlns:a16="http://schemas.microsoft.com/office/drawing/2014/main" id="{A6E530CD-E632-4087-A6A6-8E23818F564E}"/>
              </a:ext>
            </a:extLst>
          </p:cNvPr>
          <p:cNvSpPr>
            <a:spLocks noGrp="1"/>
          </p:cNvSpPr>
          <p:nvPr>
            <p:ph type="subTitle" idx="1"/>
          </p:nvPr>
        </p:nvSpPr>
        <p:spPr>
          <a:xfrm>
            <a:off x="2717460" y="1265759"/>
            <a:ext cx="8913752" cy="4606535"/>
          </a:xfrm>
        </p:spPr>
        <p:txBody>
          <a:bodyPr>
            <a:normAutofit/>
          </a:bodyPr>
          <a:lstStyle/>
          <a:p>
            <a:r>
              <a:rPr lang="en-GB" dirty="0">
                <a:solidFill>
                  <a:schemeClr val="tx1"/>
                </a:solidFill>
              </a:rPr>
              <a:t>The Data Set consists of a record of all accidents. Each row corresponds to a single incident. The main features or attributes that are going to form our training set are:</a:t>
            </a:r>
          </a:p>
          <a:p>
            <a:r>
              <a:rPr lang="en-GB" dirty="0">
                <a:solidFill>
                  <a:schemeClr val="tx1"/>
                </a:solidFill>
              </a:rPr>
              <a:t>Road Condition </a:t>
            </a:r>
          </a:p>
          <a:p>
            <a:r>
              <a:rPr lang="en-GB" dirty="0">
                <a:solidFill>
                  <a:schemeClr val="tx1"/>
                </a:solidFill>
              </a:rPr>
              <a:t>Weather Condition</a:t>
            </a:r>
          </a:p>
          <a:p>
            <a:r>
              <a:rPr lang="en-US" i="0" dirty="0">
                <a:solidFill>
                  <a:schemeClr val="tx1"/>
                </a:solidFill>
                <a:effectLst/>
                <a:latin typeface="Helvetica Neue"/>
              </a:rPr>
              <a:t>Driver Inattention</a:t>
            </a:r>
          </a:p>
          <a:p>
            <a:r>
              <a:rPr lang="en-GB" dirty="0">
                <a:solidFill>
                  <a:schemeClr val="tx1"/>
                </a:solidFill>
              </a:rPr>
              <a:t>Junction</a:t>
            </a:r>
          </a:p>
          <a:p>
            <a:r>
              <a:rPr lang="en-GB" dirty="0">
                <a:solidFill>
                  <a:schemeClr val="tx1"/>
                </a:solidFill>
              </a:rPr>
              <a:t>Car Speeding</a:t>
            </a:r>
          </a:p>
          <a:p>
            <a:r>
              <a:rPr lang="en-GB" dirty="0">
                <a:solidFill>
                  <a:schemeClr val="tx1"/>
                </a:solidFill>
              </a:rPr>
              <a:t>No. of people/vehicles involved</a:t>
            </a:r>
          </a:p>
          <a:p>
            <a:r>
              <a:rPr lang="en-GB" dirty="0">
                <a:solidFill>
                  <a:schemeClr val="tx1"/>
                </a:solidFill>
              </a:rPr>
              <a:t>light conditions</a:t>
            </a:r>
          </a:p>
        </p:txBody>
      </p:sp>
    </p:spTree>
    <p:extLst>
      <p:ext uri="{BB962C8B-B14F-4D97-AF65-F5344CB8AC3E}">
        <p14:creationId xmlns:p14="http://schemas.microsoft.com/office/powerpoint/2010/main" val="328110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3459758" y="408708"/>
            <a:ext cx="5935911" cy="639916"/>
          </a:xfrm>
        </p:spPr>
        <p:txBody>
          <a:bodyPr>
            <a:normAutofit fontScale="90000"/>
          </a:bodyPr>
          <a:lstStyle/>
          <a:p>
            <a:pPr algn="ctr"/>
            <a:r>
              <a:rPr lang="en-GB" sz="4000" b="1" dirty="0"/>
              <a:t>Data Understanding</a:t>
            </a:r>
            <a:endParaRPr lang="en-US" sz="5000" b="1" dirty="0"/>
          </a:p>
        </p:txBody>
      </p:sp>
      <p:sp>
        <p:nvSpPr>
          <p:cNvPr id="3" name="Subtitle 2">
            <a:extLst>
              <a:ext uri="{FF2B5EF4-FFF2-40B4-BE49-F238E27FC236}">
                <a16:creationId xmlns:a16="http://schemas.microsoft.com/office/drawing/2014/main" id="{A6E530CD-E632-4087-A6A6-8E23818F564E}"/>
              </a:ext>
            </a:extLst>
          </p:cNvPr>
          <p:cNvSpPr>
            <a:spLocks noGrp="1"/>
          </p:cNvSpPr>
          <p:nvPr>
            <p:ph type="subTitle" idx="1"/>
          </p:nvPr>
        </p:nvSpPr>
        <p:spPr>
          <a:xfrm>
            <a:off x="2125908" y="1366427"/>
            <a:ext cx="9778070" cy="5235709"/>
          </a:xfrm>
        </p:spPr>
        <p:txBody>
          <a:bodyPr>
            <a:noAutofit/>
          </a:bodyPr>
          <a:lstStyle/>
          <a:p>
            <a:r>
              <a:rPr lang="en-GB" sz="1600" dirty="0">
                <a:solidFill>
                  <a:schemeClr val="tx1"/>
                </a:solidFill>
              </a:rPr>
              <a:t>'speeding' feature has mostly '</a:t>
            </a:r>
            <a:r>
              <a:rPr lang="en-GB" sz="1600" dirty="0" err="1">
                <a:solidFill>
                  <a:schemeClr val="tx1"/>
                </a:solidFill>
              </a:rPr>
              <a:t>na</a:t>
            </a:r>
            <a:r>
              <a:rPr lang="en-GB" sz="1600" dirty="0">
                <a:solidFill>
                  <a:schemeClr val="tx1"/>
                </a:solidFill>
              </a:rPr>
              <a:t>' values and is not really suitable for the training set</a:t>
            </a:r>
          </a:p>
          <a:p>
            <a:r>
              <a:rPr lang="en-GB" sz="1600" dirty="0">
                <a:solidFill>
                  <a:schemeClr val="tx1"/>
                </a:solidFill>
              </a:rPr>
              <a:t>'Location' feature contains the literal address of the accident location and hence is not a suitable attribute for the feature set.</a:t>
            </a:r>
          </a:p>
          <a:p>
            <a:r>
              <a:rPr lang="en-GB" sz="1600" dirty="0">
                <a:solidFill>
                  <a:schemeClr val="tx1"/>
                </a:solidFill>
              </a:rPr>
              <a:t>‘Road Conditions' is a categorical value and comprises:</a:t>
            </a:r>
          </a:p>
          <a:p>
            <a:r>
              <a:rPr lang="en-GB" sz="1600" dirty="0">
                <a:solidFill>
                  <a:schemeClr val="tx1"/>
                </a:solidFill>
              </a:rPr>
              <a:t>Dry, Wet, Unknown, Ice, Snow/Slush, Other, Standing Water, Sand/Mud/Dirt, Oil</a:t>
            </a:r>
          </a:p>
          <a:p>
            <a:r>
              <a:rPr lang="en-GB" sz="1600" dirty="0">
                <a:solidFill>
                  <a:schemeClr val="tx1"/>
                </a:solidFill>
              </a:rPr>
              <a:t>The categorical values for 'Weather' feature are:</a:t>
            </a:r>
          </a:p>
          <a:p>
            <a:r>
              <a:rPr lang="en-GB" sz="1600" dirty="0">
                <a:solidFill>
                  <a:schemeClr val="tx1"/>
                </a:solidFill>
              </a:rPr>
              <a:t>Clear, Raining, Overcast, Snowing, Fog/Smog/Smoke, Sleet/Hail/Freezing Rain, Blowing Sand/Dirt, Severe Crosswind, Partly Cloudy</a:t>
            </a:r>
          </a:p>
          <a:p>
            <a:r>
              <a:rPr lang="en-GB" sz="1600" dirty="0">
                <a:solidFill>
                  <a:schemeClr val="tx1"/>
                </a:solidFill>
              </a:rPr>
              <a:t>'JUNCTIONTYPE' categorical values:</a:t>
            </a:r>
          </a:p>
          <a:p>
            <a:r>
              <a:rPr lang="en-GB" sz="1600" dirty="0">
                <a:solidFill>
                  <a:schemeClr val="tx1"/>
                </a:solidFill>
              </a:rPr>
              <a:t>Mid-Block (not related to intersection), At Intersection (intersection related), Mid-Block (but intersection related), Driveway Junction, At Intersection (but not related to intersection), Ramp Junction, </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p:txBody>
      </p:sp>
    </p:spTree>
    <p:extLst>
      <p:ext uri="{BB962C8B-B14F-4D97-AF65-F5344CB8AC3E}">
        <p14:creationId xmlns:p14="http://schemas.microsoft.com/office/powerpoint/2010/main" val="223102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3084354" y="385894"/>
            <a:ext cx="7259272" cy="528507"/>
          </a:xfrm>
        </p:spPr>
        <p:txBody>
          <a:bodyPr>
            <a:normAutofit fontScale="90000"/>
          </a:bodyPr>
          <a:lstStyle/>
          <a:p>
            <a:r>
              <a:rPr lang="en-US" sz="4000" b="1" dirty="0"/>
              <a:t>Methodology – Data Cleaning</a:t>
            </a:r>
          </a:p>
        </p:txBody>
      </p:sp>
      <p:pic>
        <p:nvPicPr>
          <p:cNvPr id="4" name="Picture 3">
            <a:extLst>
              <a:ext uri="{FF2B5EF4-FFF2-40B4-BE49-F238E27FC236}">
                <a16:creationId xmlns:a16="http://schemas.microsoft.com/office/drawing/2014/main" id="{19DD7B2D-F199-4700-82C4-5000D4673331}"/>
              </a:ext>
            </a:extLst>
          </p:cNvPr>
          <p:cNvPicPr>
            <a:picLocks noChangeAspect="1"/>
          </p:cNvPicPr>
          <p:nvPr/>
        </p:nvPicPr>
        <p:blipFill>
          <a:blip r:embed="rId2"/>
          <a:stretch>
            <a:fillRect/>
          </a:stretch>
        </p:blipFill>
        <p:spPr>
          <a:xfrm>
            <a:off x="1398672" y="1092830"/>
            <a:ext cx="10383699" cy="4429743"/>
          </a:xfrm>
          <a:prstGeom prst="rect">
            <a:avLst/>
          </a:prstGeom>
        </p:spPr>
      </p:pic>
    </p:spTree>
    <p:extLst>
      <p:ext uri="{BB962C8B-B14F-4D97-AF65-F5344CB8AC3E}">
        <p14:creationId xmlns:p14="http://schemas.microsoft.com/office/powerpoint/2010/main" val="290499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3084354" y="385894"/>
            <a:ext cx="7259272" cy="528507"/>
          </a:xfrm>
        </p:spPr>
        <p:txBody>
          <a:bodyPr>
            <a:normAutofit fontScale="90000"/>
          </a:bodyPr>
          <a:lstStyle/>
          <a:p>
            <a:r>
              <a:rPr lang="en-US" sz="4000" b="1" dirty="0"/>
              <a:t>Methodology – Data Cleaning</a:t>
            </a:r>
          </a:p>
        </p:txBody>
      </p:sp>
      <p:pic>
        <p:nvPicPr>
          <p:cNvPr id="3" name="Picture 2">
            <a:extLst>
              <a:ext uri="{FF2B5EF4-FFF2-40B4-BE49-F238E27FC236}">
                <a16:creationId xmlns:a16="http://schemas.microsoft.com/office/drawing/2014/main" id="{2B9B495A-5ECE-4874-87F4-59A9D3B6BD99}"/>
              </a:ext>
            </a:extLst>
          </p:cNvPr>
          <p:cNvPicPr>
            <a:picLocks noChangeAspect="1"/>
          </p:cNvPicPr>
          <p:nvPr/>
        </p:nvPicPr>
        <p:blipFill>
          <a:blip r:embed="rId2"/>
          <a:stretch>
            <a:fillRect/>
          </a:stretch>
        </p:blipFill>
        <p:spPr>
          <a:xfrm>
            <a:off x="2449008" y="914401"/>
            <a:ext cx="7894618" cy="4106650"/>
          </a:xfrm>
          <a:prstGeom prst="rect">
            <a:avLst/>
          </a:prstGeom>
        </p:spPr>
      </p:pic>
      <p:pic>
        <p:nvPicPr>
          <p:cNvPr id="5" name="Picture 4">
            <a:extLst>
              <a:ext uri="{FF2B5EF4-FFF2-40B4-BE49-F238E27FC236}">
                <a16:creationId xmlns:a16="http://schemas.microsoft.com/office/drawing/2014/main" id="{1EBB7BA7-43E1-47C3-B53C-94A383C4C317}"/>
              </a:ext>
            </a:extLst>
          </p:cNvPr>
          <p:cNvPicPr>
            <a:picLocks noChangeAspect="1"/>
          </p:cNvPicPr>
          <p:nvPr/>
        </p:nvPicPr>
        <p:blipFill>
          <a:blip r:embed="rId3"/>
          <a:stretch>
            <a:fillRect/>
          </a:stretch>
        </p:blipFill>
        <p:spPr>
          <a:xfrm>
            <a:off x="1395670" y="6111224"/>
            <a:ext cx="10221751" cy="485843"/>
          </a:xfrm>
          <a:prstGeom prst="rect">
            <a:avLst/>
          </a:prstGeom>
        </p:spPr>
      </p:pic>
      <p:sp>
        <p:nvSpPr>
          <p:cNvPr id="6" name="Subtitle 2">
            <a:extLst>
              <a:ext uri="{FF2B5EF4-FFF2-40B4-BE49-F238E27FC236}">
                <a16:creationId xmlns:a16="http://schemas.microsoft.com/office/drawing/2014/main" id="{3B31EB16-B375-4885-89EA-8F740B7B5B56}"/>
              </a:ext>
            </a:extLst>
          </p:cNvPr>
          <p:cNvSpPr>
            <a:spLocks noGrp="1"/>
          </p:cNvSpPr>
          <p:nvPr>
            <p:ph type="subTitle" idx="1"/>
          </p:nvPr>
        </p:nvSpPr>
        <p:spPr>
          <a:xfrm>
            <a:off x="2147580" y="5570058"/>
            <a:ext cx="7172589" cy="373541"/>
          </a:xfrm>
        </p:spPr>
        <p:txBody>
          <a:bodyPr>
            <a:noAutofit/>
          </a:bodyPr>
          <a:lstStyle/>
          <a:p>
            <a:r>
              <a:rPr lang="en-GB" sz="3000" dirty="0">
                <a:solidFill>
                  <a:schemeClr val="tx1"/>
                </a:solidFill>
              </a:rPr>
              <a:t>Dealing with the missing values</a:t>
            </a:r>
          </a:p>
        </p:txBody>
      </p:sp>
    </p:spTree>
    <p:extLst>
      <p:ext uri="{BB962C8B-B14F-4D97-AF65-F5344CB8AC3E}">
        <p14:creationId xmlns:p14="http://schemas.microsoft.com/office/powerpoint/2010/main" val="222116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3F2-A404-40A9-956E-AB9B0D33FA08}"/>
              </a:ext>
            </a:extLst>
          </p:cNvPr>
          <p:cNvSpPr>
            <a:spLocks noGrp="1"/>
          </p:cNvSpPr>
          <p:nvPr>
            <p:ph type="ctrTitle"/>
          </p:nvPr>
        </p:nvSpPr>
        <p:spPr>
          <a:xfrm>
            <a:off x="3084354" y="385894"/>
            <a:ext cx="7259272" cy="528507"/>
          </a:xfrm>
        </p:spPr>
        <p:txBody>
          <a:bodyPr>
            <a:normAutofit fontScale="90000"/>
          </a:bodyPr>
          <a:lstStyle/>
          <a:p>
            <a:r>
              <a:rPr lang="en-US" sz="4000" b="1" dirty="0"/>
              <a:t>Methodology – Data Cleaning</a:t>
            </a:r>
          </a:p>
        </p:txBody>
      </p:sp>
      <p:sp>
        <p:nvSpPr>
          <p:cNvPr id="6" name="Subtitle 2">
            <a:extLst>
              <a:ext uri="{FF2B5EF4-FFF2-40B4-BE49-F238E27FC236}">
                <a16:creationId xmlns:a16="http://schemas.microsoft.com/office/drawing/2014/main" id="{3B31EB16-B375-4885-89EA-8F740B7B5B56}"/>
              </a:ext>
            </a:extLst>
          </p:cNvPr>
          <p:cNvSpPr>
            <a:spLocks noGrp="1"/>
          </p:cNvSpPr>
          <p:nvPr>
            <p:ph type="subTitle" idx="1"/>
          </p:nvPr>
        </p:nvSpPr>
        <p:spPr>
          <a:xfrm>
            <a:off x="2357304" y="1165838"/>
            <a:ext cx="7172589" cy="373541"/>
          </a:xfrm>
        </p:spPr>
        <p:txBody>
          <a:bodyPr>
            <a:noAutofit/>
          </a:bodyPr>
          <a:lstStyle/>
          <a:p>
            <a:r>
              <a:rPr lang="en-GB" sz="3000" dirty="0">
                <a:solidFill>
                  <a:schemeClr val="tx1"/>
                </a:solidFill>
              </a:rPr>
              <a:t>Dealing with the null values</a:t>
            </a:r>
          </a:p>
        </p:txBody>
      </p:sp>
      <p:pic>
        <p:nvPicPr>
          <p:cNvPr id="4" name="Picture 3">
            <a:extLst>
              <a:ext uri="{FF2B5EF4-FFF2-40B4-BE49-F238E27FC236}">
                <a16:creationId xmlns:a16="http://schemas.microsoft.com/office/drawing/2014/main" id="{4AA32215-2CC8-4609-9F67-8DA2990D4566}"/>
              </a:ext>
            </a:extLst>
          </p:cNvPr>
          <p:cNvPicPr>
            <a:picLocks noChangeAspect="1"/>
          </p:cNvPicPr>
          <p:nvPr/>
        </p:nvPicPr>
        <p:blipFill>
          <a:blip r:embed="rId2"/>
          <a:stretch>
            <a:fillRect/>
          </a:stretch>
        </p:blipFill>
        <p:spPr>
          <a:xfrm>
            <a:off x="1190514" y="1790816"/>
            <a:ext cx="10364646" cy="3229426"/>
          </a:xfrm>
          <a:prstGeom prst="rect">
            <a:avLst/>
          </a:prstGeom>
        </p:spPr>
      </p:pic>
      <p:sp>
        <p:nvSpPr>
          <p:cNvPr id="7" name="TextBox 6">
            <a:extLst>
              <a:ext uri="{FF2B5EF4-FFF2-40B4-BE49-F238E27FC236}">
                <a16:creationId xmlns:a16="http://schemas.microsoft.com/office/drawing/2014/main" id="{6FD2846A-2E6D-47F9-87C6-329E8D0AB383}"/>
              </a:ext>
            </a:extLst>
          </p:cNvPr>
          <p:cNvSpPr txBox="1"/>
          <p:nvPr/>
        </p:nvSpPr>
        <p:spPr>
          <a:xfrm>
            <a:off x="1820409" y="5201174"/>
            <a:ext cx="8246378" cy="369332"/>
          </a:xfrm>
          <a:prstGeom prst="rect">
            <a:avLst/>
          </a:prstGeom>
          <a:noFill/>
        </p:spPr>
        <p:txBody>
          <a:bodyPr wrap="square" rtlCol="0">
            <a:spAutoFit/>
          </a:bodyPr>
          <a:lstStyle/>
          <a:p>
            <a:r>
              <a:rPr lang="en-US" dirty="0"/>
              <a:t>All the missing and null values are settled down.</a:t>
            </a:r>
          </a:p>
        </p:txBody>
      </p:sp>
    </p:spTree>
    <p:extLst>
      <p:ext uri="{BB962C8B-B14F-4D97-AF65-F5344CB8AC3E}">
        <p14:creationId xmlns:p14="http://schemas.microsoft.com/office/powerpoint/2010/main" val="35801851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TotalTime>
  <Words>616</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Helvetica Neue</vt:lpstr>
      <vt:lpstr>Arial</vt:lpstr>
      <vt:lpstr>Century Gothic</vt:lpstr>
      <vt:lpstr>Wingdings 3</vt:lpstr>
      <vt:lpstr>Wisp</vt:lpstr>
      <vt:lpstr>Applied Capstone Project</vt:lpstr>
      <vt:lpstr>Introduction and Data Exploration</vt:lpstr>
      <vt:lpstr>Business Understanding</vt:lpstr>
      <vt:lpstr>Business Understanding</vt:lpstr>
      <vt:lpstr>Data Understanding</vt:lpstr>
      <vt:lpstr>Data Understanding</vt:lpstr>
      <vt:lpstr>Methodology – Data Cleaning</vt:lpstr>
      <vt:lpstr>Methodology – Data Cleaning</vt:lpstr>
      <vt:lpstr>Methodology – Data Cleaning</vt:lpstr>
      <vt:lpstr>Train and Test set</vt:lpstr>
      <vt:lpstr>Logistic Regression Algorithm</vt:lpstr>
      <vt:lpstr>Decision Tree Algorithm</vt:lpstr>
      <vt:lpstr>K-Nearest Neighbour Algorithm</vt:lpstr>
      <vt:lpstr>K-Nearest Neighbour Algorithm</vt:lpstr>
      <vt:lpstr>K-Nearest Neighbour Algorithm</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Capstone Project</dc:title>
  <dc:creator>HO, Chi Hang</dc:creator>
  <cp:lastModifiedBy>HO, Chi Hang</cp:lastModifiedBy>
  <cp:revision>5</cp:revision>
  <dcterms:created xsi:type="dcterms:W3CDTF">2020-09-26T14:51:43Z</dcterms:created>
  <dcterms:modified xsi:type="dcterms:W3CDTF">2020-09-26T15:33:19Z</dcterms:modified>
</cp:coreProperties>
</file>