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Mon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23dd71a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23dd71a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23dd71a2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23dd71a2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23dd71a2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23dd71a2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23dd71a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23dd71a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23dd71a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23dd71a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23dd71a2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23dd71a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21bef5d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21bef5d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21bef5d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21bef5d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21bef5d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21bef5d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21bef5d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21bef5d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01764b1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01764b1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21bef5d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21bef5d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21bef5d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21bef5d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340094a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340094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0b00d7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0b00d7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0e043b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0e043b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1caf47c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1caf47c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1caf47c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1caf47c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1caf47c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1caf47c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1d4b17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1d4b17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524971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524971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21bef5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21bef5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524971d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524971d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1e2a46d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f1e2a46d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2010fcf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2010fcf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f2010fc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f2010fc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54ab7c6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154ab7c6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afbfd2f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bafbfd2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afbfd2f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afbfd2f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21a6ad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f21a6ad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21a6ad8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f21a6ad8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21a6ad8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21a6ad8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21d3e94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21d3e94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3bbf079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3bbf079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3bbf079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d3bbf079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21a6ad8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21a6ad8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3cb500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3cb500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f21a6ad8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f21a6ad8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f21a6ad8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f21a6ad8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f21a6ad8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f21a6ad8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3804229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d3804229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21d3e942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21d3e942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21bef5d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21bef5d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38df222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38df222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23dd71a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23dd71a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23dd71a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23dd71a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gineering.verygood.ventures/engineering/philosophy/" TargetMode="External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igma.com/es-la/" TargetMode="External"/><Relationship Id="rId4" Type="http://schemas.openxmlformats.org/officeDocument/2006/relationships/image" Target="../media/image2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lvaroarmijos/chateo" TargetMode="External"/><Relationship Id="rId4" Type="http://schemas.openxmlformats.org/officeDocument/2006/relationships/hyperlink" Target="https://firebase.google.com/docs/cli?hl=es&amp;authuser=2&amp;_gl=1*x7su84*_ga*ODExMTYwMjk3LjE3MTg4NDc3MTQ.*_ga_CW55HF8NVT*MTcyNjc5ODg4Ny4yNC4xLjE3MjY3OTg5ODEuMzguMC4w#install-cli-mac-linux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loclibrary.dev/#/flutterfirebaselogintutorial?id=repository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ub.dev/packages/firebase_auth" TargetMode="External"/><Relationship Id="rId4" Type="http://schemas.openxmlformats.org/officeDocument/2006/relationships/hyperlink" Target="https://pub.dev/packages/firebase_core" TargetMode="External"/><Relationship Id="rId5" Type="http://schemas.openxmlformats.org/officeDocument/2006/relationships/hyperlink" Target="https://pub.dev/packages/google_sign_in" TargetMode="External"/><Relationship Id="rId6" Type="http://schemas.openxmlformats.org/officeDocument/2006/relationships/hyperlink" Target="https://pub.dev/packages/avatars" TargetMode="External"/><Relationship Id="rId7" Type="http://schemas.openxmlformats.org/officeDocument/2006/relationships/hyperlink" Target="https://pub.dev/packages/rxdart" TargetMode="External"/><Relationship Id="rId8" Type="http://schemas.openxmlformats.org/officeDocument/2006/relationships/hyperlink" Target="https://pub.dev/packages/firebase_databas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igma.com/file/XhBVWK2uwnVwi2005FTBeG/Chateo-App-UI-kit?type=design&amp;node-id=67%3A651&amp;mode=design&amp;t=QBQaH5Fs4OL4VfQa-1" TargetMode="External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firebase.google.com/docs/firestore/rtdb-vs-firestore?hl=es-419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ub.dev/packages/flutter_local_notifications" TargetMode="External"/><Relationship Id="rId4" Type="http://schemas.openxmlformats.org/officeDocument/2006/relationships/hyperlink" Target="https://pub.dev/packages/firebase_messagin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firebase.google.com/docs/functions/get-started?hl=es-419&amp;gen=2nd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rive.google.com/file/d/1HueBz1cvlP0n2TfXStnwPt_e8-rEHFxb/view?usp=sharing" TargetMode="External"/><Relationship Id="rId4" Type="http://schemas.openxmlformats.org/officeDocument/2006/relationships/hyperlink" Target="https://www.youtube.com/watch?v=QMB9B_uOsIU&amp;ab_channel=TechWorld%7CDanyZambrano" TargetMode="External"/><Relationship Id="rId5" Type="http://schemas.openxmlformats.org/officeDocument/2006/relationships/hyperlink" Target="https://semver.org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api.flutter.dev/flutter/dart-core/List/sort.html" TargetMode="External"/><Relationship Id="rId4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medium.com/ruangguru/an-introduction-to-flutter-clean-architecture-ae00154001b0" TargetMode="External"/><Relationship Id="rId4" Type="http://schemas.openxmlformats.org/officeDocument/2006/relationships/hyperlink" Target="https://shawnmc.cool/what-is-a-repository" TargetMode="External"/><Relationship Id="rId11" Type="http://schemas.openxmlformats.org/officeDocument/2006/relationships/hyperlink" Target="https://drive.google.com/file/d/1dkE92qJX31fNG9nMrtshX2n0xNCXpdHr/view?usp=sharing" TargetMode="External"/><Relationship Id="rId10" Type="http://schemas.openxmlformats.org/officeDocument/2006/relationships/hyperlink" Target="https://drive.google.com/file/d/1p-vG4Bfh6eqRn0JS5aSTOYAR1UVm1Wgq/view?usp=sharing" TargetMode="External"/><Relationship Id="rId9" Type="http://schemas.openxmlformats.org/officeDocument/2006/relationships/hyperlink" Target="https://drive.google.com/file/d/1ODxWInJ6uFbMYcmJpomPX1B66CwDIMLV/view?usp=sharing" TargetMode="External"/><Relationship Id="rId5" Type="http://schemas.openxmlformats.org/officeDocument/2006/relationships/hyperlink" Target="https://vaadin.com/blog/page/1?query=ddd" TargetMode="External"/><Relationship Id="rId6" Type="http://schemas.openxmlformats.org/officeDocument/2006/relationships/hyperlink" Target="https://verygood.ventures/blog/very-good-flutter-architecture" TargetMode="External"/><Relationship Id="rId7" Type="http://schemas.openxmlformats.org/officeDocument/2006/relationships/hyperlink" Target="https://engineering.verygood.ventures/" TargetMode="External"/><Relationship Id="rId8" Type="http://schemas.openxmlformats.org/officeDocument/2006/relationships/hyperlink" Target="https://engineering.verygood.ventures/engineering/philosophy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lvaroarmijos/chateo" TargetMode="External"/><Relationship Id="rId4" Type="http://schemas.openxmlformats.org/officeDocument/2006/relationships/hyperlink" Target="https://github.com/alvaroarmijos/chateo_eela_202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3: Desarrollando aplicaciones del mundo real con Flutter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2: Real time chat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 entre pantallas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8" y="1119188"/>
            <a:ext cx="83915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 entre pantallas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177700"/>
            <a:ext cx="7641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 entre pantallas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625" y="1017725"/>
            <a:ext cx="424674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 entre pantallas con Rutas con nombre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281100" y="1152475"/>
            <a:ext cx="85512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También podemos definir rutas con nombre en nuestra aplicación Flutter. Las rutas con nombre son una forma cómoda de navegar a las pantallas sin tener que crear un objeto Route cada vez.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 entre pantallas </a:t>
            </a:r>
            <a:r>
              <a:rPr lang="es"/>
              <a:t>con Rutas con nombre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281100" y="1152475"/>
            <a:ext cx="85512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definir una ruta con nombre, puede utilizar la propiedad routes del widget MaterialApp o CupertinoApp. La propiedad routes es un mapa de rutas con nombre a objetos Route.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1815875" y="2212075"/>
            <a:ext cx="43305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i="1" lang="es" sz="8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s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800" u="sng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MyApp</a:t>
            </a:r>
            <a:r>
              <a:rPr lang="es" sz="8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 extends</a:t>
            </a:r>
            <a:r>
              <a:rPr lang="es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s" sz="800" u="sng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StatelessWidget</a:t>
            </a: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  @override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  Widget </a:t>
            </a:r>
            <a:r>
              <a:rPr lang="es" sz="800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build</a:t>
            </a: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s" sz="800">
                <a:solidFill>
                  <a:srgbClr val="FD971F"/>
                </a:solidFill>
                <a:latin typeface="Roboto Mono"/>
                <a:ea typeface="Roboto Mono"/>
                <a:cs typeface="Roboto Mono"/>
                <a:sym typeface="Roboto Mono"/>
              </a:rPr>
              <a:t>BuildContext context</a:t>
            </a: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800">
                <a:solidFill>
                  <a:srgbClr val="F92672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s" sz="800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 MaterialApp</a:t>
            </a: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      routes: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800">
                <a:solidFill>
                  <a:srgbClr val="E6DB74"/>
                </a:solidFill>
                <a:latin typeface="Roboto Mono"/>
                <a:ea typeface="Roboto Mono"/>
                <a:cs typeface="Roboto Mono"/>
                <a:sym typeface="Roboto Mono"/>
              </a:rPr>
              <a:t>        '/'</a:t>
            </a: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: (</a:t>
            </a:r>
            <a:r>
              <a:rPr i="1" lang="es" sz="800">
                <a:solidFill>
                  <a:srgbClr val="FD971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i="1" lang="es" sz="8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s" sz="800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 HomeScreen</a:t>
            </a: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800">
                <a:solidFill>
                  <a:srgbClr val="E6DB74"/>
                </a:solidFill>
                <a:latin typeface="Roboto Mono"/>
                <a:ea typeface="Roboto Mono"/>
                <a:cs typeface="Roboto Mono"/>
                <a:sym typeface="Roboto Mono"/>
              </a:rPr>
              <a:t>        '/settings'</a:t>
            </a: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: (</a:t>
            </a:r>
            <a:r>
              <a:rPr i="1" lang="es" sz="800">
                <a:solidFill>
                  <a:srgbClr val="FD971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i="1" lang="es" sz="800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s" sz="800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 SettingsScreen</a:t>
            </a: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      },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    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8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8F8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00">
              <a:solidFill>
                <a:srgbClr val="F9267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 entre pantallas con Rutas con nombre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81100" y="1152475"/>
            <a:ext cx="8551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Para navegar a la pantalla de configuración, puede utilizar el método Navigator.pushNamed(), como se muestra a continuación: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311700" y="1838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Navigator.</a:t>
            </a:r>
            <a:r>
              <a:rPr lang="es" sz="2100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pushNamed</a:t>
            </a:r>
            <a:r>
              <a:rPr lang="es" sz="2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(context, </a:t>
            </a:r>
            <a:r>
              <a:rPr lang="es" sz="2100">
                <a:solidFill>
                  <a:srgbClr val="E6DB74"/>
                </a:solidFill>
                <a:latin typeface="Roboto Mono"/>
                <a:ea typeface="Roboto Mono"/>
                <a:cs typeface="Roboto Mono"/>
                <a:sym typeface="Roboto Mono"/>
              </a:rPr>
              <a:t>'/settings'</a:t>
            </a:r>
            <a:r>
              <a:rPr lang="es" sz="2100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75">
              <a:solidFill>
                <a:srgbClr val="F8F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49925" y="2536125"/>
            <a:ext cx="85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volver a la pantalla anterior, puede utilizar el método pop().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365225" y="3108825"/>
            <a:ext cx="85206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375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Navigator.</a:t>
            </a:r>
            <a:r>
              <a:rPr lang="es" sz="1375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s" sz="1375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(context);</a:t>
            </a:r>
            <a:endParaRPr sz="1375">
              <a:solidFill>
                <a:srgbClr val="F8F8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975">
              <a:solidFill>
                <a:srgbClr val="F9267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Very Good Engineering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https://engineering.verygood.ventures/engineering/philosophy/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25" y="1698400"/>
            <a:ext cx="5369350" cy="312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en Capas - Layered Architecture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arquitectura en capas se utiliza para crear aplicaciones altamente </a:t>
            </a:r>
            <a:r>
              <a:rPr b="1" lang="es"/>
              <a:t>escalables</a:t>
            </a:r>
            <a:r>
              <a:rPr lang="es"/>
              <a:t>, </a:t>
            </a:r>
            <a:r>
              <a:rPr b="1" lang="es"/>
              <a:t>mantenibles</a:t>
            </a:r>
            <a:r>
              <a:rPr lang="es"/>
              <a:t> y </a:t>
            </a:r>
            <a:r>
              <a:rPr b="1" lang="es"/>
              <a:t>testeables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arquitectura consta de cuatro capas: </a:t>
            </a:r>
            <a:r>
              <a:rPr b="1" lang="es"/>
              <a:t>la capa de datos</a:t>
            </a:r>
            <a:r>
              <a:rPr lang="es"/>
              <a:t>, </a:t>
            </a:r>
            <a:r>
              <a:rPr b="1" lang="es"/>
              <a:t>la capa de repositorio</a:t>
            </a:r>
            <a:r>
              <a:rPr lang="es"/>
              <a:t>, </a:t>
            </a:r>
            <a:r>
              <a:rPr b="1" lang="es"/>
              <a:t>la capa de lógica de negocio</a:t>
            </a:r>
            <a:r>
              <a:rPr lang="es"/>
              <a:t> y la </a:t>
            </a:r>
            <a:r>
              <a:rPr b="1" lang="es"/>
              <a:t>capa de presentación</a:t>
            </a:r>
            <a:r>
              <a:rPr lang="es"/>
              <a:t>. Cada capa tiene una </a:t>
            </a:r>
            <a:r>
              <a:rPr b="1" lang="es"/>
              <a:t>única responsabilidad</a:t>
            </a:r>
            <a:r>
              <a:rPr lang="es"/>
              <a:t> y hay límites claros entre cada una de ellas.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Una arquitectura en capas mejora significativamente la experiencia del desarrollador. Cada capa puede ser desarrollada de forma independiente por diferentes equipos sin afectar a otras capas. Además, un enfoque estructurado aclara la propiedad de los componentes, lo que agiliza el desarrollo y las revisiones del código.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50" y="1017725"/>
            <a:ext cx="710750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Capas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chemeClr val="dk1"/>
                </a:solidFill>
              </a:rPr>
              <a:t>Data Layer:</a:t>
            </a:r>
            <a:r>
              <a:rPr b="1" lang="es"/>
              <a:t> </a:t>
            </a:r>
            <a:r>
              <a:rPr lang="es"/>
              <a:t>La capa de datos es responsable de recuperar datos sin procesar de fuentes externas y ponerlos a disposición de la capa de repositorio. Algunos ejemplos de estas fuentes externas son una base de datos </a:t>
            </a:r>
            <a:r>
              <a:rPr b="1" lang="es"/>
              <a:t>SQLite</a:t>
            </a:r>
            <a:r>
              <a:rPr lang="es"/>
              <a:t>, </a:t>
            </a:r>
            <a:r>
              <a:rPr b="1" lang="es"/>
              <a:t>almacenamiento local</a:t>
            </a:r>
            <a:r>
              <a:rPr lang="es"/>
              <a:t>, </a:t>
            </a:r>
            <a:r>
              <a:rPr b="1" lang="es"/>
              <a:t>preferencias</a:t>
            </a:r>
            <a:r>
              <a:rPr lang="es"/>
              <a:t>, </a:t>
            </a:r>
            <a:r>
              <a:rPr b="1" lang="es"/>
              <a:t>GPS</a:t>
            </a:r>
            <a:r>
              <a:rPr lang="es"/>
              <a:t>, datos de la batería, sistema de archivos o una </a:t>
            </a:r>
            <a:r>
              <a:rPr b="1" lang="es"/>
              <a:t>API RESTful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chemeClr val="dk1"/>
                </a:solidFill>
              </a:rPr>
              <a:t>Repository Layer:</a:t>
            </a:r>
            <a:r>
              <a:rPr lang="es"/>
              <a:t> La capa de repositorio es responsable de obtener datos de una o más fuentes de datos de la </a:t>
            </a:r>
            <a:r>
              <a:rPr b="1" lang="es"/>
              <a:t>capa de datos (Data Layer)</a:t>
            </a:r>
            <a:r>
              <a:rPr lang="es"/>
              <a:t>, aplica lógica específica del dominio a esos datos sin procesar y proporcionarlos a la capa de lógica de negocio. </a:t>
            </a:r>
            <a:r>
              <a:rPr b="1" lang="es"/>
              <a:t>Se crea un repositorio independiente para cada dominio, como un repositorio de usuarios o un repositorio para el clima.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cuenta en Figma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https://www.figma.com/es-la/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Screenshot 2025-06-12 at 3.37.56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375" y="1583625"/>
            <a:ext cx="5513249" cy="29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Capas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chemeClr val="dk1"/>
                </a:solidFill>
              </a:rPr>
              <a:t>Business Logic Layer:</a:t>
            </a:r>
            <a:r>
              <a:rPr b="1" lang="es"/>
              <a:t> </a:t>
            </a:r>
            <a:r>
              <a:rPr lang="es"/>
              <a:t>Esta capa se compone de uno o más repositorios y contiene la lógica para mostrar las reglas de negocio a través de una función o caso de uso específico. La capa de lógica de negocio es la capa que implementa la biblioteca de </a:t>
            </a:r>
            <a:r>
              <a:rPr b="1" lang="es"/>
              <a:t>bloc</a:t>
            </a:r>
            <a:r>
              <a:rPr lang="es"/>
              <a:t>, que recuperará datos de la capa de repositorio y proporcionará un nuevo estado a la capa de presentación.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chemeClr val="dk1"/>
                </a:solidFill>
              </a:rPr>
              <a:t>Presentation layer: </a:t>
            </a:r>
            <a:r>
              <a:rPr lang="es"/>
              <a:t>Es la capa de interfaz de usuario de la aplicación en la que utilizamos Flutter para «pintar píxeles» en la pantalla. </a:t>
            </a:r>
            <a:r>
              <a:rPr b="1" lang="es"/>
              <a:t>No debe existir lógica de negocio en esta capa</a:t>
            </a:r>
            <a:r>
              <a:rPr lang="es"/>
              <a:t>. La capa de presentación sólo debe interactuar con la capa de lógica de negocio.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organization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375" y="1017725"/>
            <a:ext cx="3363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54" y="0"/>
            <a:ext cx="887209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https://github.com/alvaroarmijos/chateo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https://firebase.google.com/docs/cli?hl=es&amp;authuser=2&amp;_gl=1*x7su84*_ga*ODExMTYwMjk3LjE3MTg4NDc3MTQ.*_ga_CW55HF8NVT*MTcyNjc5ODg4Ny4yNC4xLjE3MjY3OTg5ODEuMzguMC4w#install-cli-mac-linux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411" y="1125600"/>
            <a:ext cx="3869175" cy="38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Firebase CLI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Verificar con que usuarios estamos logueados en Firebase CLI: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firebase login:list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agregar una nueva cuenta: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firebase login:add </a:t>
            </a:r>
            <a:r>
              <a:rPr lang="es"/>
              <a:t>youremail@example.com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usar una cuenta diferente: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firebase login:use youremail@example.com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logout: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firebase logout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Generar Sha1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Entrar a la carpeta de android: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cd android/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Dar permisos de ejecución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chmod 777 gradlew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Generar llaves de debug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mac/linux: ./gradlew signingReport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windows: </a:t>
            </a:r>
            <a:r>
              <a:rPr lang="es"/>
              <a:t>gradlew signingReport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Authentication Failures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https://bloclibrary.dev/#/flutterfirebaselogintutorial?id=repository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Librerías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firebase_auth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firebase_core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google_sign_in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avatars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7"/>
              </a:rPr>
              <a:t>rxdart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8"/>
              </a:rPr>
              <a:t>firebase_database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0" y="0"/>
            <a:ext cx="4976983" cy="25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488" y="500738"/>
            <a:ext cx="2504475" cy="13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62" y="2240649"/>
            <a:ext cx="5035151" cy="295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1175" y="2467874"/>
            <a:ext cx="2545201" cy="24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Figma Design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https://www.figma.com/file/XhBVWK2uwnVwi2005FTBeG/Chateo-App-UI-kit?type=design&amp;node-id=67%3A651&amp;mode=design&amp;t=QBQaH5Fs4OL4VfQa-1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37" y="2261950"/>
            <a:ext cx="8746125" cy="21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5613"/>
            <a:ext cx="8839197" cy="431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Cloud Firestore o Realtime Database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https://firebase.google.com/docs/firestore/rtdb-vs-firestore?hl=es-419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 List Structure</a:t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75" y="1152475"/>
            <a:ext cx="7255249" cy="373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Chats Structure</a:t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74" y="1017725"/>
            <a:ext cx="5735050" cy="4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409700"/>
            <a:ext cx="76200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Push Notifications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flutter_local_notifications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firebase_messaging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&gt;UIBackgroundModes&lt;/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&gt;processing&lt;/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&gt;remote-notification&lt;/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Cloud Functions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https://firebase.google.com/docs/functions/get-started?hl=es-419&amp;gen=2nd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aplicaciones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https://drive.google.com/file/d/1HueBz1cvlP0n2TfXStnwPt_e8-rEHFxb/view?usp=sharing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https://www.youtube.com/watch?v=QMB9B_uOsIU&amp;ab_channel=TechWorld%7CDanyZambrano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https://semver.org/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13" y="608863"/>
            <a:ext cx="7930187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3863"/>
            <a:ext cx="8839198" cy="43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Implementar la siguiente UI</a:t>
            </a:r>
            <a:endParaRPr/>
          </a:p>
        </p:txBody>
      </p:sp>
      <p:pic>
        <p:nvPicPr>
          <p:cNvPr id="75" name="Google Shape;75;p16" title="Onboard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513" y="1017725"/>
            <a:ext cx="17649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00" y="152400"/>
            <a:ext cx="217836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2"/>
          <p:cNvSpPr/>
          <p:nvPr/>
        </p:nvSpPr>
        <p:spPr>
          <a:xfrm>
            <a:off x="2191025" y="441750"/>
            <a:ext cx="494700" cy="35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2"/>
          <p:cNvSpPr/>
          <p:nvPr/>
        </p:nvSpPr>
        <p:spPr>
          <a:xfrm>
            <a:off x="687425" y="2440625"/>
            <a:ext cx="2047500" cy="35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150" y="1788650"/>
            <a:ext cx="41529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2"/>
          <p:cNvSpPr/>
          <p:nvPr/>
        </p:nvSpPr>
        <p:spPr>
          <a:xfrm>
            <a:off x="5460425" y="2968475"/>
            <a:ext cx="25173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/>
          <p:nvPr/>
        </p:nvSpPr>
        <p:spPr>
          <a:xfrm>
            <a:off x="5460425" y="3209225"/>
            <a:ext cx="25173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52"/>
          <p:cNvCxnSpPr>
            <a:stCxn id="315" idx="3"/>
            <a:endCxn id="318" idx="1"/>
          </p:cNvCxnSpPr>
          <p:nvPr/>
        </p:nvCxnSpPr>
        <p:spPr>
          <a:xfrm>
            <a:off x="2734925" y="2617325"/>
            <a:ext cx="2725500" cy="68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0" name="Google Shape;320;p52"/>
          <p:cNvCxnSpPr>
            <a:stCxn id="314" idx="3"/>
            <a:endCxn id="317" idx="1"/>
          </p:cNvCxnSpPr>
          <p:nvPr/>
        </p:nvCxnSpPr>
        <p:spPr>
          <a:xfrm>
            <a:off x="2685725" y="618450"/>
            <a:ext cx="2774700" cy="244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1" name="Google Shape;321;p52"/>
          <p:cNvSpPr/>
          <p:nvPr/>
        </p:nvSpPr>
        <p:spPr>
          <a:xfrm>
            <a:off x="6617250" y="1831000"/>
            <a:ext cx="17514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2"/>
          <p:cNvSpPr/>
          <p:nvPr/>
        </p:nvSpPr>
        <p:spPr>
          <a:xfrm>
            <a:off x="4808325" y="1831000"/>
            <a:ext cx="17514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sort()</a:t>
            </a:r>
            <a:endParaRPr/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sort method can be used to sort the elements in a list based on a specified comparison function. This can be useful when you need to organize or display data in a specific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https://api.flutter.dev/flutter/dart-core/List/sort.html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00" y="3093025"/>
            <a:ext cx="78009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3863"/>
            <a:ext cx="8839198" cy="43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Cloud Functions</a:t>
            </a:r>
            <a:endParaRPr/>
          </a:p>
        </p:txBody>
      </p:sp>
      <p:sp>
        <p:nvSpPr>
          <p:cNvPr id="340" name="Google Shape;34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Instalar Firebase CLI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npm install -g firebase-tools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firebase login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Crear un Directorio e ingresar en ese directorio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firebase init functions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- What language would you like to use to write Cloud Functions? → Choose *JavaScript*, hit enter.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- Do you want to use ESLint to catch probable bugs and enforce style? → choose *N.*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- Do you want to install dependencies with npm now? (Y/n) → *Yes.*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Ingresar a la carpeta de Functions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cd functions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Instalar Firebase Admin SDK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npm install firebase-admin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Deploy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firebase deploy --only functions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al compilar la aplicación</a:t>
            </a:r>
            <a:endParaRPr/>
          </a:p>
        </p:txBody>
      </p:sp>
      <p:sp>
        <p:nvSpPr>
          <p:cNvPr id="346" name="Google Shape;34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android/build.gradle</a:t>
            </a:r>
            <a:endParaRPr/>
          </a:p>
        </p:txBody>
      </p:sp>
      <p:pic>
        <p:nvPicPr>
          <p:cNvPr id="347" name="Google Shape;34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88" y="1696363"/>
            <a:ext cx="74009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al compilar la aplicación</a:t>
            </a:r>
            <a:endParaRPr/>
          </a:p>
        </p:txBody>
      </p:sp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android/gradle/wrapper/gradle-wrapper.properties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distributionUrl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=https\://services.gradle.org/distributions/gradle-8.3-all.zip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al compilar la aplicación</a:t>
            </a:r>
            <a:endParaRPr/>
          </a:p>
        </p:txBody>
      </p:sp>
      <p:sp>
        <p:nvSpPr>
          <p:cNvPr id="359" name="Google Shape;35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android/app/build.gradle: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apply plugin: 'com.google.gms.google-services'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076" y="1960975"/>
            <a:ext cx="5563849" cy="292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</a:t>
            </a:r>
            <a:endParaRPr/>
          </a:p>
        </p:txBody>
      </p:sp>
      <p:sp>
        <p:nvSpPr>
          <p:cNvPr id="366" name="Google Shape;36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An Introduction to Flutter Clean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What is a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Let’s talk about DDD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Very good layered architecture in 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7"/>
              </a:rPr>
              <a:t>Very Good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8"/>
              </a:rPr>
              <a:t>Very Good - Best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Libros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9"/>
              </a:rPr>
              <a:t>Domain-Driven Design - Eric Evans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10"/>
              </a:rPr>
              <a:t>Domain-Driven Design Quickly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11"/>
              </a:rPr>
              <a:t>Patterns, Principles, and Practices of Domain-Driven Design - Scott Millett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Implementar la siguiente UI</a:t>
            </a:r>
            <a:endParaRPr/>
          </a:p>
        </p:txBody>
      </p:sp>
      <p:pic>
        <p:nvPicPr>
          <p:cNvPr id="81" name="Google Shape;81;p17" title="Onboard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38" y="1017725"/>
            <a:ext cx="176496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5997175" y="1244275"/>
            <a:ext cx="462900" cy="24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 title="Onboard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88" y="1017725"/>
            <a:ext cx="176496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5382750" y="1606475"/>
            <a:ext cx="1569300" cy="149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5443975" y="3140625"/>
            <a:ext cx="1508100" cy="33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443975" y="3516775"/>
            <a:ext cx="1508100" cy="33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443975" y="4067050"/>
            <a:ext cx="1569300" cy="33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619325" y="4514000"/>
            <a:ext cx="1157400" cy="24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346150" y="1017725"/>
            <a:ext cx="1764900" cy="3821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5767525" y="3566450"/>
            <a:ext cx="267300" cy="246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101025" y="3566450"/>
            <a:ext cx="267300" cy="246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429950" y="3563275"/>
            <a:ext cx="244500" cy="246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Implementar la siguiente UI</a:t>
            </a:r>
            <a:endParaRPr/>
          </a:p>
        </p:txBody>
      </p:sp>
      <p:pic>
        <p:nvPicPr>
          <p:cNvPr id="98" name="Google Shape;98;p18" title="Onboard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63" y="1116925"/>
            <a:ext cx="176496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title="Sign i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537" y="1116925"/>
            <a:ext cx="176496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title="Sign u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8686" y="1116925"/>
            <a:ext cx="17649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Código guía: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https://github.com/alvaroarmijos/chateo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Código del curso: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https://github.com/alvaroarmijos/chateo_eela_2025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</a:t>
            </a:r>
            <a:r>
              <a:rPr lang="es"/>
              <a:t>ón entre pantallas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navegar entre pantallas en Flutter, puede utilizar la clase </a:t>
            </a:r>
            <a:r>
              <a:rPr b="1" lang="es"/>
              <a:t>Navigator</a:t>
            </a:r>
            <a:r>
              <a:rPr lang="es"/>
              <a:t>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716" y="1874350"/>
            <a:ext cx="4390574" cy="29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Navegación entre pantallas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81100" y="1152475"/>
            <a:ext cx="85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navegar a una nueva pantalla, puedes utilizar el método push().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11800" y="1747425"/>
            <a:ext cx="85206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375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Navigator.</a:t>
            </a:r>
            <a:r>
              <a:rPr lang="es" sz="1375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s" sz="1375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(context, </a:t>
            </a:r>
            <a:r>
              <a:rPr lang="es" sz="1375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MaterialPageRoute</a:t>
            </a:r>
            <a:r>
              <a:rPr lang="es" sz="1375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(builder: (</a:t>
            </a:r>
            <a:r>
              <a:rPr i="1" lang="es" sz="1375">
                <a:solidFill>
                  <a:srgbClr val="FD971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es" sz="1375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i="1" lang="es" sz="1375">
                <a:solidFill>
                  <a:srgbClr val="66D9E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s" sz="1375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 MyScreen</a:t>
            </a:r>
            <a:r>
              <a:rPr lang="es" sz="1375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()));</a:t>
            </a:r>
            <a:endParaRPr sz="1375">
              <a:solidFill>
                <a:srgbClr val="F8F8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975">
              <a:solidFill>
                <a:srgbClr val="F9267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49925" y="2285400"/>
            <a:ext cx="85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volver a la pantalla anterior, puede utilizar el método pop().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65225" y="2978675"/>
            <a:ext cx="85206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375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Navigator.</a:t>
            </a:r>
            <a:r>
              <a:rPr lang="es" sz="1375">
                <a:solidFill>
                  <a:srgbClr val="A6E22E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s" sz="1375">
                <a:solidFill>
                  <a:srgbClr val="F8F8F2"/>
                </a:solidFill>
                <a:latin typeface="Roboto Mono"/>
                <a:ea typeface="Roboto Mono"/>
                <a:cs typeface="Roboto Mono"/>
                <a:sym typeface="Roboto Mono"/>
              </a:rPr>
              <a:t>(context);</a:t>
            </a:r>
            <a:endParaRPr sz="1375">
              <a:solidFill>
                <a:srgbClr val="F8F8F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975">
              <a:solidFill>
                <a:srgbClr val="F9267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