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8" r:id="rId3"/>
    <p:sldId id="272" r:id="rId4"/>
    <p:sldId id="273" r:id="rId5"/>
    <p:sldId id="275" r:id="rId6"/>
    <p:sldId id="27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EB"/>
    <a:srgbClr val="D2000A"/>
    <a:srgbClr val="E10030"/>
    <a:srgbClr val="C20F2A"/>
    <a:srgbClr val="FFCDCD"/>
    <a:srgbClr val="FBCDD4"/>
    <a:srgbClr val="A6A6A6"/>
    <a:srgbClr val="C00000"/>
    <a:srgbClr val="DF2C25"/>
    <a:srgbClr val="59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123" autoAdjust="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>
        <p:guide orient="horz" pos="225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36686-419F-4FF9-A937-547DE75E36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85CA9-F407-4BA2-B26D-9F0BBEF8A8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CA9-F407-4BA2-B26D-9F0BBEF8A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889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827294" y="3799932"/>
            <a:ext cx="14821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8045771" y="3799932"/>
            <a:ext cx="1472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4632960" y="4533265"/>
            <a:ext cx="2943860" cy="6324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463800" y="2197831"/>
            <a:ext cx="7380772" cy="965201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课程标题课程标题</a:t>
            </a:r>
            <a:endParaRPr lang="zh-CN" altLang="en-US" dirty="0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33900" y="3438391"/>
            <a:ext cx="3149600" cy="723083"/>
          </a:xfrm>
        </p:spPr>
        <p:txBody>
          <a:bodyPr/>
          <a:lstStyle>
            <a:lvl1pPr marL="0" indent="0" algn="ctr">
              <a:buNone/>
              <a:defRPr sz="4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课程内容</a:t>
            </a:r>
            <a:endParaRPr lang="zh-CN" altLang="en-US" dirty="0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888865" y="4619188"/>
            <a:ext cx="2413000" cy="460613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讲师名字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4667250" y="-2372"/>
            <a:ext cx="752475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2591172"/>
            <a:ext cx="45719" cy="1674722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16435" y="630781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半闭框 4"/>
          <p:cNvSpPr/>
          <p:nvPr userDrawn="1"/>
        </p:nvSpPr>
        <p:spPr>
          <a:xfrm rot="13500000">
            <a:off x="5994483" y="642275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5410201" y="1487745"/>
            <a:ext cx="6781800" cy="674907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5505285" y="1535803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20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05285" y="2591172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21" name="文本占位符 17"/>
          <p:cNvSpPr>
            <a:spLocks noGrp="1"/>
          </p:cNvSpPr>
          <p:nvPr>
            <p:ph type="body" sz="quarter" idx="12" hasCustomPrompt="1"/>
          </p:nvPr>
        </p:nvSpPr>
        <p:spPr>
          <a:xfrm>
            <a:off x="5524170" y="3631906"/>
            <a:ext cx="603415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22" name="文本占位符 17"/>
          <p:cNvSpPr>
            <a:spLocks noGrp="1"/>
          </p:cNvSpPr>
          <p:nvPr>
            <p:ph type="body" sz="quarter" idx="13" hasCustomPrompt="1"/>
          </p:nvPr>
        </p:nvSpPr>
        <p:spPr>
          <a:xfrm>
            <a:off x="5505285" y="4657110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6870535" y="1620413"/>
            <a:ext cx="3148654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5" hasCustomPrompt="1"/>
          </p:nvPr>
        </p:nvSpPr>
        <p:spPr>
          <a:xfrm>
            <a:off x="5504649" y="1910092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29" name="文本占位符 24"/>
          <p:cNvSpPr>
            <a:spLocks noGrp="1"/>
          </p:cNvSpPr>
          <p:nvPr>
            <p:ph type="body" sz="quarter" idx="16" hasCustomPrompt="1"/>
          </p:nvPr>
        </p:nvSpPr>
        <p:spPr>
          <a:xfrm>
            <a:off x="5504649" y="2973276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0" name="文本占位符 24"/>
          <p:cNvSpPr>
            <a:spLocks noGrp="1"/>
          </p:cNvSpPr>
          <p:nvPr>
            <p:ph type="body" sz="quarter" idx="25" hasCustomPrompt="1"/>
          </p:nvPr>
        </p:nvSpPr>
        <p:spPr>
          <a:xfrm>
            <a:off x="5504649" y="4016015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1" name="文本占位符 24"/>
          <p:cNvSpPr>
            <a:spLocks noGrp="1"/>
          </p:cNvSpPr>
          <p:nvPr>
            <p:ph type="body" sz="quarter" idx="17" hasCustomPrompt="1"/>
          </p:nvPr>
        </p:nvSpPr>
        <p:spPr>
          <a:xfrm>
            <a:off x="5504648" y="5022862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2" name="文本占位符 22"/>
          <p:cNvSpPr>
            <a:spLocks noGrp="1"/>
          </p:cNvSpPr>
          <p:nvPr>
            <p:ph type="body" sz="quarter" idx="18" hasCustomPrompt="1"/>
          </p:nvPr>
        </p:nvSpPr>
        <p:spPr>
          <a:xfrm>
            <a:off x="6870534" y="2654459"/>
            <a:ext cx="3148655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3" name="文本占位符 22"/>
          <p:cNvSpPr>
            <a:spLocks noGrp="1"/>
          </p:cNvSpPr>
          <p:nvPr>
            <p:ph type="body" sz="quarter" idx="19" hasCustomPrompt="1"/>
          </p:nvPr>
        </p:nvSpPr>
        <p:spPr>
          <a:xfrm>
            <a:off x="6870534" y="3687712"/>
            <a:ext cx="3148655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4" name="文本占位符 22"/>
          <p:cNvSpPr>
            <a:spLocks noGrp="1"/>
          </p:cNvSpPr>
          <p:nvPr>
            <p:ph type="body" sz="quarter" idx="20" hasCustomPrompt="1"/>
          </p:nvPr>
        </p:nvSpPr>
        <p:spPr>
          <a:xfrm>
            <a:off x="6869898" y="4720104"/>
            <a:ext cx="3149291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21" hasCustomPrompt="1"/>
          </p:nvPr>
        </p:nvSpPr>
        <p:spPr>
          <a:xfrm>
            <a:off x="739496" y="2402148"/>
            <a:ext cx="2956203" cy="1642919"/>
          </a:xfrm>
        </p:spPr>
        <p:txBody>
          <a:bodyPr>
            <a:noAutofit/>
          </a:bodyPr>
          <a:lstStyle>
            <a:lvl1pPr marL="0" indent="0" algn="ctr">
              <a:buNone/>
              <a:defRPr sz="9600" b="1">
                <a:solidFill>
                  <a:srgbClr val="D2000A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  <a:endParaRPr lang="zh-CN" altLang="en-US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22" hasCustomPrompt="1"/>
          </p:nvPr>
        </p:nvSpPr>
        <p:spPr>
          <a:xfrm>
            <a:off x="1068068" y="3746169"/>
            <a:ext cx="2373632" cy="482991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D2000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/>
              <a:t>CENTENS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-635" y="0"/>
            <a:ext cx="12192000" cy="610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2" descr="E:\职坐标LOGO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745" y="8890"/>
            <a:ext cx="1410335" cy="6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203199" y="26670"/>
            <a:ext cx="4572001" cy="584200"/>
          </a:xfrm>
        </p:spPr>
        <p:txBody>
          <a:bodyPr>
            <a:noAutofit/>
          </a:bodyPr>
          <a:lstStyle>
            <a:lvl1pPr marL="0" indent="0">
              <a:buNone/>
              <a:defRPr sz="4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课程内容标题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229125" y="1476803"/>
            <a:ext cx="9732480" cy="4515431"/>
          </a:xfrm>
        </p:spPr>
        <p:txBody>
          <a:bodyPr/>
          <a:lstStyle>
            <a:lvl1pPr>
              <a:defRPr sz="28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18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6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4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4614668" y="4519228"/>
            <a:ext cx="2961392" cy="586171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4"/>
          <p:cNvSpPr txBox="1"/>
          <p:nvPr userDrawn="1"/>
        </p:nvSpPr>
        <p:spPr>
          <a:xfrm>
            <a:off x="2345352" y="2188448"/>
            <a:ext cx="7500025" cy="143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  <a:endParaRPr lang="zh-CN" altLang="en-US" sz="8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903939" y="3828524"/>
            <a:ext cx="14821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7817171" y="3825612"/>
            <a:ext cx="1472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614668" y="4519227"/>
            <a:ext cx="2943860" cy="5861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918198" y="4602762"/>
            <a:ext cx="2336799" cy="41910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讲课老师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01CB2-E360-4EFB-84B8-F2624509A1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5CB2E-F863-4F42-9BFC-2501FC54DF40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 descr="E:\11130f21b5873b6ed8cda3525086cbe0a10ecb561761d-wZr4ft.jp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 bwMode="auto">
          <a:xfrm>
            <a:off x="8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JAVASE</a:t>
            </a:r>
            <a:r>
              <a:rPr lang="zh-CN" altLang="en-US" dirty="0"/>
              <a:t>习题讲解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533900" y="3438525"/>
            <a:ext cx="3149600" cy="904240"/>
          </a:xfrm>
        </p:spPr>
        <p:txBody>
          <a:bodyPr>
            <a:normAutofit fontScale="80000"/>
          </a:bodyPr>
          <a:lstStyle/>
          <a:p>
            <a:r>
              <a:rPr lang="zh-CN" altLang="en-US" dirty="0"/>
              <a:t>抽象类</a:t>
            </a:r>
            <a:r>
              <a:rPr lang="en-US" altLang="zh-CN" dirty="0"/>
              <a:t>-</a:t>
            </a:r>
            <a:r>
              <a:rPr lang="zh-CN" altLang="en-US" dirty="0"/>
              <a:t>编程题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孔庆琦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题目要求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3110" y="1094533"/>
            <a:ext cx="9732480" cy="4515431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众所周知，程序员找女朋友很</a:t>
            </a:r>
            <a:r>
              <a:rPr lang="zh-CN" sz="4000" dirty="0" smtClean="0">
                <a:solidFill>
                  <a:schemeClr val="accent4"/>
                </a:solidFill>
                <a:effectLst/>
              </a:rPr>
              <a:t>困</a:t>
            </a:r>
            <a:r>
              <a:rPr sz="4000" dirty="0" smtClean="0">
                <a:solidFill>
                  <a:schemeClr val="accent4"/>
                </a:solidFill>
                <a:effectLst/>
              </a:rPr>
              <a:t>难，但是我们身为程序员可以自己</a:t>
            </a:r>
            <a:r>
              <a:rPr lang="zh-CN" sz="4000" dirty="0" smtClean="0">
                <a:solidFill>
                  <a:schemeClr val="accent4"/>
                </a:solidFill>
                <a:effectLst/>
              </a:rPr>
              <a:t>在</a:t>
            </a:r>
            <a:r>
              <a:rPr sz="4000" dirty="0" smtClean="0">
                <a:solidFill>
                  <a:schemeClr val="accent4"/>
                </a:solidFill>
                <a:effectLst/>
              </a:rPr>
              <a:t>代码上生产女朋友，而且要求程序员只要报一个地区的名字，就可以生产那个地区的妹子，并且妹子的对象会回应自己的兴趣爱好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要求通过简单工厂模式完成以上场景。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解题思路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6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1.简单工厂模式其实就是调用者不需要知道生产对象的细节，只要通过一个简单的字符串，就可以获取到相应的实例，并不需要自己去new。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2.可以设计一个父类Girl(抽象类)，分别具有3个子类（3个地区的女孩子）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3.设计一个工厂类，其中有一个生产女孩子的方法，通过接受一个字符串进行匹配获取相应地区的女孩子实例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4.Test类中编写代码询问用户需要的妹子的所属地区，然后创建对应的对象，获取想要的结果。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总结扩展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0000" lnSpcReduction="2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本节课程知识点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1.理解简单工厂模式的概念，并且熟练运用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2.加深多态思想的理解和运用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扩展题: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模拟购买电话卡的过程，现有两种电话卡，分别是移动和联通，它们的计费方式不同，要求用户输入电话卡的名称就能获取对应的电话卡，并且打印出该电话卡的计费方式。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孔庆琦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WPS 演示</Application>
  <PresentationFormat>宽屏</PresentationFormat>
  <Paragraphs>31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黑体</vt:lpstr>
      <vt:lpstr>楷体</vt:lpstr>
      <vt:lpstr>Arial Unicode MS</vt:lpstr>
      <vt:lpstr>微软雅黑</vt:lpstr>
      <vt:lpstr>Garamond</vt:lpstr>
      <vt:lpstr>Arial Unicode MS</vt:lpstr>
      <vt:lpstr>仿宋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融资学院产品计划</dc:title>
  <dc:creator>Eric Young</dc:creator>
  <cp:lastModifiedBy>YaphetS_Koo</cp:lastModifiedBy>
  <cp:revision>451</cp:revision>
  <dcterms:created xsi:type="dcterms:W3CDTF">2015-04-10T07:59:00Z</dcterms:created>
  <dcterms:modified xsi:type="dcterms:W3CDTF">2017-12-11T11:57:16Z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