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8" r:id="rId3"/>
    <p:sldId id="272" r:id="rId4"/>
    <p:sldId id="273" r:id="rId5"/>
    <p:sldId id="275" r:id="rId6"/>
    <p:sldId id="27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BEB"/>
    <a:srgbClr val="D2000A"/>
    <a:srgbClr val="E10030"/>
    <a:srgbClr val="C20F2A"/>
    <a:srgbClr val="FFCDCD"/>
    <a:srgbClr val="FBCDD4"/>
    <a:srgbClr val="A6A6A6"/>
    <a:srgbClr val="C00000"/>
    <a:srgbClr val="DF2C25"/>
    <a:srgbClr val="595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9123" autoAdjust="0"/>
  </p:normalViewPr>
  <p:slideViewPr>
    <p:cSldViewPr snapToGrid="0">
      <p:cViewPr varScale="1">
        <p:scale>
          <a:sx n="66" d="100"/>
          <a:sy n="66" d="100"/>
        </p:scale>
        <p:origin x="900" y="72"/>
      </p:cViewPr>
      <p:guideLst>
        <p:guide orient="horz" pos="225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436686-419F-4FF9-A937-547DE75E36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85CA9-F407-4BA2-B26D-9F0BBEF8A88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85CA9-F407-4BA2-B26D-9F0BBEF8A8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635" y="168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E:\职坐标LOGO-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932" y="774467"/>
            <a:ext cx="1785025" cy="76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 userDrawn="1"/>
        </p:nvSpPr>
        <p:spPr>
          <a:xfrm>
            <a:off x="5817705" y="6310354"/>
            <a:ext cx="556591" cy="547646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半闭框 10"/>
          <p:cNvSpPr/>
          <p:nvPr userDrawn="1"/>
        </p:nvSpPr>
        <p:spPr>
          <a:xfrm rot="13500000">
            <a:off x="5995753" y="6425299"/>
            <a:ext cx="200495" cy="200495"/>
          </a:xfrm>
          <a:prstGeom prst="halfFrame">
            <a:avLst>
              <a:gd name="adj1" fmla="val 5031"/>
              <a:gd name="adj2" fmla="val 49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889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2827294" y="3799932"/>
            <a:ext cx="148213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8045771" y="3799932"/>
            <a:ext cx="147206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 userDrawn="1"/>
        </p:nvSpPr>
        <p:spPr>
          <a:xfrm>
            <a:off x="4632960" y="4533265"/>
            <a:ext cx="2943860" cy="6324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2463800" y="2197831"/>
            <a:ext cx="7380772" cy="965201"/>
          </a:xfrm>
        </p:spPr>
        <p:txBody>
          <a:bodyPr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课程标题课程标题</a:t>
            </a:r>
            <a:endParaRPr lang="zh-CN" altLang="en-US" dirty="0"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33900" y="3438391"/>
            <a:ext cx="3149600" cy="723083"/>
          </a:xfrm>
        </p:spPr>
        <p:txBody>
          <a:bodyPr/>
          <a:lstStyle>
            <a:lvl1pPr marL="0" indent="0" algn="ctr">
              <a:buNone/>
              <a:defRPr sz="44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课程内容</a:t>
            </a:r>
            <a:endParaRPr lang="zh-CN" altLang="en-US" dirty="0" smtClean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4888865" y="4619188"/>
            <a:ext cx="2413000" cy="460613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讲师名字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635" y="168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dirty="0"/>
          </a:p>
        </p:txBody>
      </p:sp>
      <p:pic>
        <p:nvPicPr>
          <p:cNvPr id="1027" name="Picture 3" descr="E:\职坐标LOGO-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932" y="774467"/>
            <a:ext cx="1785025" cy="76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 userDrawn="1"/>
        </p:nvSpPr>
        <p:spPr>
          <a:xfrm>
            <a:off x="5817705" y="6310354"/>
            <a:ext cx="556591" cy="547646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半闭框 10"/>
          <p:cNvSpPr/>
          <p:nvPr userDrawn="1"/>
        </p:nvSpPr>
        <p:spPr>
          <a:xfrm rot="13500000">
            <a:off x="5995753" y="6425299"/>
            <a:ext cx="200495" cy="200495"/>
          </a:xfrm>
          <a:prstGeom prst="halfFrame">
            <a:avLst>
              <a:gd name="adj1" fmla="val 5031"/>
              <a:gd name="adj2" fmla="val 49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4667250" y="-2372"/>
            <a:ext cx="752475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2591172"/>
            <a:ext cx="45719" cy="1674722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5816435" y="6307814"/>
            <a:ext cx="556591" cy="547646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半闭框 4"/>
          <p:cNvSpPr/>
          <p:nvPr userDrawn="1"/>
        </p:nvSpPr>
        <p:spPr>
          <a:xfrm rot="13500000">
            <a:off x="5994483" y="6422759"/>
            <a:ext cx="200495" cy="200495"/>
          </a:xfrm>
          <a:prstGeom prst="halfFrame">
            <a:avLst>
              <a:gd name="adj1" fmla="val 5031"/>
              <a:gd name="adj2" fmla="val 49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5410201" y="1487745"/>
            <a:ext cx="6781800" cy="674907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0" hasCustomPrompt="1"/>
          </p:nvPr>
        </p:nvSpPr>
        <p:spPr>
          <a:xfrm>
            <a:off x="5505285" y="1535803"/>
            <a:ext cx="622300" cy="414374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01</a:t>
            </a:r>
            <a:endParaRPr lang="zh-CN" altLang="en-US" dirty="0"/>
          </a:p>
        </p:txBody>
      </p:sp>
      <p:sp>
        <p:nvSpPr>
          <p:cNvPr id="20" name="文本占位符 17"/>
          <p:cNvSpPr>
            <a:spLocks noGrp="1"/>
          </p:cNvSpPr>
          <p:nvPr>
            <p:ph type="body" sz="quarter" idx="11" hasCustomPrompt="1"/>
          </p:nvPr>
        </p:nvSpPr>
        <p:spPr>
          <a:xfrm>
            <a:off x="5505285" y="2591172"/>
            <a:ext cx="622300" cy="414374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21" name="文本占位符 17"/>
          <p:cNvSpPr>
            <a:spLocks noGrp="1"/>
          </p:cNvSpPr>
          <p:nvPr>
            <p:ph type="body" sz="quarter" idx="12" hasCustomPrompt="1"/>
          </p:nvPr>
        </p:nvSpPr>
        <p:spPr>
          <a:xfrm>
            <a:off x="5524170" y="3631906"/>
            <a:ext cx="603415" cy="414374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03</a:t>
            </a:r>
            <a:endParaRPr lang="zh-CN" altLang="en-US" dirty="0"/>
          </a:p>
        </p:txBody>
      </p:sp>
      <p:sp>
        <p:nvSpPr>
          <p:cNvPr id="22" name="文本占位符 17"/>
          <p:cNvSpPr>
            <a:spLocks noGrp="1"/>
          </p:cNvSpPr>
          <p:nvPr>
            <p:ph type="body" sz="quarter" idx="13" hasCustomPrompt="1"/>
          </p:nvPr>
        </p:nvSpPr>
        <p:spPr>
          <a:xfrm>
            <a:off x="5505285" y="4657110"/>
            <a:ext cx="622300" cy="414374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04</a:t>
            </a:r>
            <a:endParaRPr lang="zh-CN" altLang="en-US" dirty="0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4" hasCustomPrompt="1"/>
          </p:nvPr>
        </p:nvSpPr>
        <p:spPr>
          <a:xfrm>
            <a:off x="6870535" y="1620413"/>
            <a:ext cx="3148654" cy="40798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目录标题目录标题</a:t>
            </a:r>
            <a:endParaRPr lang="zh-CN" altLang="en-US" dirty="0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5" hasCustomPrompt="1"/>
          </p:nvPr>
        </p:nvSpPr>
        <p:spPr>
          <a:xfrm>
            <a:off x="5504649" y="1910092"/>
            <a:ext cx="622935" cy="252560"/>
          </a:xfrm>
        </p:spPr>
        <p:txBody>
          <a:bodyPr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</a:t>
            </a:r>
            <a:endParaRPr lang="zh-CN" altLang="en-US" dirty="0"/>
          </a:p>
        </p:txBody>
      </p:sp>
      <p:sp>
        <p:nvSpPr>
          <p:cNvPr id="29" name="文本占位符 24"/>
          <p:cNvSpPr>
            <a:spLocks noGrp="1"/>
          </p:cNvSpPr>
          <p:nvPr>
            <p:ph type="body" sz="quarter" idx="16" hasCustomPrompt="1"/>
          </p:nvPr>
        </p:nvSpPr>
        <p:spPr>
          <a:xfrm>
            <a:off x="5504649" y="2973276"/>
            <a:ext cx="622935" cy="252560"/>
          </a:xfrm>
        </p:spPr>
        <p:txBody>
          <a:bodyPr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</a:t>
            </a:r>
            <a:endParaRPr lang="zh-CN" altLang="en-US" dirty="0"/>
          </a:p>
        </p:txBody>
      </p:sp>
      <p:sp>
        <p:nvSpPr>
          <p:cNvPr id="30" name="文本占位符 24"/>
          <p:cNvSpPr>
            <a:spLocks noGrp="1"/>
          </p:cNvSpPr>
          <p:nvPr>
            <p:ph type="body" sz="quarter" idx="25" hasCustomPrompt="1"/>
          </p:nvPr>
        </p:nvSpPr>
        <p:spPr>
          <a:xfrm>
            <a:off x="5504649" y="4016015"/>
            <a:ext cx="622935" cy="252560"/>
          </a:xfrm>
        </p:spPr>
        <p:txBody>
          <a:bodyPr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</a:t>
            </a:r>
            <a:endParaRPr lang="zh-CN" altLang="en-US" dirty="0"/>
          </a:p>
        </p:txBody>
      </p:sp>
      <p:sp>
        <p:nvSpPr>
          <p:cNvPr id="31" name="文本占位符 24"/>
          <p:cNvSpPr>
            <a:spLocks noGrp="1"/>
          </p:cNvSpPr>
          <p:nvPr>
            <p:ph type="body" sz="quarter" idx="17" hasCustomPrompt="1"/>
          </p:nvPr>
        </p:nvSpPr>
        <p:spPr>
          <a:xfrm>
            <a:off x="5504648" y="5022862"/>
            <a:ext cx="622935" cy="252560"/>
          </a:xfrm>
        </p:spPr>
        <p:txBody>
          <a:bodyPr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</a:t>
            </a:r>
            <a:endParaRPr lang="zh-CN" altLang="en-US" dirty="0"/>
          </a:p>
        </p:txBody>
      </p:sp>
      <p:sp>
        <p:nvSpPr>
          <p:cNvPr id="32" name="文本占位符 22"/>
          <p:cNvSpPr>
            <a:spLocks noGrp="1"/>
          </p:cNvSpPr>
          <p:nvPr>
            <p:ph type="body" sz="quarter" idx="18" hasCustomPrompt="1"/>
          </p:nvPr>
        </p:nvSpPr>
        <p:spPr>
          <a:xfrm>
            <a:off x="6870534" y="2654459"/>
            <a:ext cx="3148655" cy="40798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目录标题目录标题</a:t>
            </a:r>
            <a:endParaRPr lang="zh-CN" altLang="en-US" dirty="0"/>
          </a:p>
        </p:txBody>
      </p:sp>
      <p:sp>
        <p:nvSpPr>
          <p:cNvPr id="33" name="文本占位符 22"/>
          <p:cNvSpPr>
            <a:spLocks noGrp="1"/>
          </p:cNvSpPr>
          <p:nvPr>
            <p:ph type="body" sz="quarter" idx="19" hasCustomPrompt="1"/>
          </p:nvPr>
        </p:nvSpPr>
        <p:spPr>
          <a:xfrm>
            <a:off x="6870534" y="3687712"/>
            <a:ext cx="3148655" cy="40798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目录标题目录标题</a:t>
            </a:r>
            <a:endParaRPr lang="zh-CN" altLang="en-US" dirty="0"/>
          </a:p>
        </p:txBody>
      </p:sp>
      <p:sp>
        <p:nvSpPr>
          <p:cNvPr id="34" name="文本占位符 22"/>
          <p:cNvSpPr>
            <a:spLocks noGrp="1"/>
          </p:cNvSpPr>
          <p:nvPr>
            <p:ph type="body" sz="quarter" idx="20" hasCustomPrompt="1"/>
          </p:nvPr>
        </p:nvSpPr>
        <p:spPr>
          <a:xfrm>
            <a:off x="6869898" y="4720104"/>
            <a:ext cx="3149291" cy="40798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目录标题目录标题</a:t>
            </a:r>
            <a:endParaRPr lang="zh-CN" altLang="en-US" dirty="0"/>
          </a:p>
        </p:txBody>
      </p:sp>
      <p:sp>
        <p:nvSpPr>
          <p:cNvPr id="35" name="文本占位符 34"/>
          <p:cNvSpPr>
            <a:spLocks noGrp="1"/>
          </p:cNvSpPr>
          <p:nvPr>
            <p:ph type="body" sz="quarter" idx="21" hasCustomPrompt="1"/>
          </p:nvPr>
        </p:nvSpPr>
        <p:spPr>
          <a:xfrm>
            <a:off x="739496" y="2402148"/>
            <a:ext cx="2956203" cy="1642919"/>
          </a:xfrm>
        </p:spPr>
        <p:txBody>
          <a:bodyPr>
            <a:noAutofit/>
          </a:bodyPr>
          <a:lstStyle>
            <a:lvl1pPr marL="0" indent="0" algn="ctr">
              <a:buNone/>
              <a:defRPr sz="9600" b="1">
                <a:solidFill>
                  <a:srgbClr val="D2000A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目录</a:t>
            </a:r>
            <a:endParaRPr lang="zh-CN" altLang="en-US" dirty="0" smtClean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22" hasCustomPrompt="1"/>
          </p:nvPr>
        </p:nvSpPr>
        <p:spPr>
          <a:xfrm>
            <a:off x="1068068" y="3746169"/>
            <a:ext cx="2373632" cy="482991"/>
          </a:xfrm>
        </p:spPr>
        <p:txBody>
          <a:bodyPr/>
          <a:lstStyle>
            <a:lvl1pPr marL="0" indent="0" algn="ctr">
              <a:buNone/>
              <a:defRPr b="1">
                <a:solidFill>
                  <a:srgbClr val="D2000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 smtClean="0"/>
              <a:t>CENTENS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635" y="168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5817705" y="6310354"/>
            <a:ext cx="556591" cy="547646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半闭框 10"/>
          <p:cNvSpPr/>
          <p:nvPr userDrawn="1"/>
        </p:nvSpPr>
        <p:spPr>
          <a:xfrm rot="13500000">
            <a:off x="5995753" y="6425299"/>
            <a:ext cx="200495" cy="200495"/>
          </a:xfrm>
          <a:prstGeom prst="halfFrame">
            <a:avLst>
              <a:gd name="adj1" fmla="val 5031"/>
              <a:gd name="adj2" fmla="val 49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-635" y="0"/>
            <a:ext cx="12192000" cy="610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Picture 2" descr="E:\职坐标LOGO-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745" y="8890"/>
            <a:ext cx="1410335" cy="60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203199" y="26670"/>
            <a:ext cx="4572001" cy="584200"/>
          </a:xfrm>
        </p:spPr>
        <p:txBody>
          <a:bodyPr>
            <a:noAutofit/>
          </a:bodyPr>
          <a:lstStyle>
            <a:lvl1pPr marL="0" indent="0">
              <a:buNone/>
              <a:defRPr sz="40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课程内容标题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1229125" y="1476803"/>
            <a:ext cx="9732480" cy="4515431"/>
          </a:xfrm>
        </p:spPr>
        <p:txBody>
          <a:bodyPr/>
          <a:lstStyle>
            <a:lvl1pPr>
              <a:defRPr sz="28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18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6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14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635" y="168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E:\职坐标LOGO-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932" y="774467"/>
            <a:ext cx="1785025" cy="76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 userDrawn="1"/>
        </p:nvSpPr>
        <p:spPr>
          <a:xfrm>
            <a:off x="4614668" y="4519228"/>
            <a:ext cx="2961392" cy="586171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文本框 4"/>
          <p:cNvSpPr txBox="1"/>
          <p:nvPr userDrawn="1"/>
        </p:nvSpPr>
        <p:spPr>
          <a:xfrm>
            <a:off x="2345352" y="2188448"/>
            <a:ext cx="7500025" cy="1432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Thank You</a:t>
            </a:r>
            <a:endParaRPr lang="zh-CN" altLang="en-US" sz="8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2903939" y="3828524"/>
            <a:ext cx="148213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7817171" y="3825612"/>
            <a:ext cx="147206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4614668" y="4519227"/>
            <a:ext cx="2943860" cy="58617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4918198" y="4602762"/>
            <a:ext cx="2336799" cy="419100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讲课老师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01CB2-E360-4EFB-84B8-F2624509A1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5CB2E-F863-4F42-9BFC-2501FC54DF40}" type="slidenum">
              <a:rPr lang="zh-CN" altLang="en-US" smtClean="0"/>
            </a:fld>
            <a:endParaRPr lang="zh-CN" altLang="en-US"/>
          </a:p>
        </p:txBody>
      </p:sp>
      <p:pic>
        <p:nvPicPr>
          <p:cNvPr id="1026" name="Picture 2" descr="E:\11130f21b5873b6ed8cda3525086cbe0a10ecb561761d-wZr4ft.jpg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 bwMode="auto">
          <a:xfrm>
            <a:off x="8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JAVASE</a:t>
            </a:r>
            <a:r>
              <a:rPr lang="zh-CN" altLang="en-US" dirty="0"/>
              <a:t>习题讲解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533900" y="3438525"/>
            <a:ext cx="3149600" cy="904240"/>
          </a:xfrm>
        </p:spPr>
        <p:txBody>
          <a:bodyPr>
            <a:normAutofit fontScale="70000"/>
          </a:bodyPr>
          <a:lstStyle/>
          <a:p>
            <a:r>
              <a:rPr lang="en-US" altLang="zh-CN" dirty="0"/>
              <a:t>Map</a:t>
            </a:r>
            <a:r>
              <a:rPr lang="zh-CN" altLang="en-US" dirty="0"/>
              <a:t>集合</a:t>
            </a:r>
            <a:r>
              <a:rPr lang="en-US" altLang="zh-CN" dirty="0"/>
              <a:t>-</a:t>
            </a:r>
            <a:r>
              <a:rPr lang="zh-CN" altLang="en-US" dirty="0"/>
              <a:t>编程题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孔庆琦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题目要求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93110" y="1094533"/>
            <a:ext cx="9732480" cy="4515431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随机产生50个30到35的整数，统计每个数字出现的次数（TreeMap实现），输出时按照数字的降序排列，并且统计出现次数最多的数字和它的次数。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PS：如果有两个数字出现的次数一样，则只需输出其中一个。</a:t>
            </a:r>
            <a:endParaRPr sz="4000" dirty="0" smtClean="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解题思路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1.首先创建一个数组，存放50个随机数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2.创建一个TreeMap,传入降序排序的比较器，key的值为出现的数字，value的值为该数字出现的次数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3.循环遍历数组，将数组中的值赋值到map中，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利用map 的特性，遇到重复的key(也就是出现的数字),会覆盖原来key对应的值（次数+1）,完成统计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4.创建2个变量分别保存出现次数最多数字和它出现的次数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5.遍历输出map，并且打印出出现次数最多的数字和次数</a:t>
            </a:r>
            <a:endParaRPr sz="4000" dirty="0" smtClean="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总结扩展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45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课程知识点总结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1.理解TreeMap是具有排序功能的，调用对应的构造方法，可以传入自己的比较规则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2.明确map的特性，灵活运用key值的唯一性，对对应的value值进行操作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3.熟练掌握遍历map集合的方式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扩展题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给定一系列字符串：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"chenhao""zhangsan""zhangsan""chenhao""lisi""wangwu""zhaoliu""xiaoqiang""haha"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打印输出各个字符串出现的次数（使用HashMap实现，键保存字符串，值保存保存出现的次数）</a:t>
            </a:r>
            <a:endParaRPr sz="4000" dirty="0" smtClean="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孔庆琦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574</Words>
  <Application>WPS 演示</Application>
  <PresentationFormat>宽屏</PresentationFormat>
  <Paragraphs>36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宋体</vt:lpstr>
      <vt:lpstr>Wingdings</vt:lpstr>
      <vt:lpstr>黑体</vt:lpstr>
      <vt:lpstr>楷体</vt:lpstr>
      <vt:lpstr>Arial Unicode MS</vt:lpstr>
      <vt:lpstr>微软雅黑</vt:lpstr>
      <vt:lpstr>Garamond</vt:lpstr>
      <vt:lpstr>Arial Unicode MS</vt:lpstr>
      <vt:lpstr>仿宋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融资学院产品计划</dc:title>
  <dc:creator>Eric Young</dc:creator>
  <cp:lastModifiedBy>YaphetS_Koo</cp:lastModifiedBy>
  <cp:revision>465</cp:revision>
  <dcterms:created xsi:type="dcterms:W3CDTF">2015-04-10T07:59:00Z</dcterms:created>
  <dcterms:modified xsi:type="dcterms:W3CDTF">2017-12-13T06:30:36Z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