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sldIdLst>
    <p:sldId id="256" r:id="rId3"/>
    <p:sldId id="259" r:id="rId4"/>
    <p:sldId id="269" r:id="rId5"/>
    <p:sldId id="261" r:id="rId6"/>
    <p:sldId id="271" r:id="rId7"/>
    <p:sldId id="264" r:id="rId8"/>
    <p:sldId id="280" r:id="rId9"/>
    <p:sldId id="281" r:id="rId10"/>
    <p:sldId id="282" r:id="rId11"/>
    <p:sldId id="287" r:id="rId12"/>
    <p:sldId id="263" r:id="rId13"/>
    <p:sldId id="278" r:id="rId14"/>
    <p:sldId id="286" r:id="rId15"/>
    <p:sldId id="285" r:id="rId16"/>
    <p:sldId id="268" r:id="rId17"/>
    <p:sldId id="283" r:id="rId18"/>
    <p:sldId id="277" r:id="rId19"/>
    <p:sldId id="284" r:id="rId20"/>
    <p:sldId id="273" r:id="rId21"/>
    <p:sldId id="276" r:id="rId22"/>
    <p:sldId id="274" r:id="rId23"/>
    <p:sldId id="289" r:id="rId24"/>
    <p:sldId id="275" r:id="rId25"/>
    <p:sldId id="288" r:id="rId26"/>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4660"/>
  </p:normalViewPr>
  <p:slideViewPr>
    <p:cSldViewPr>
      <p:cViewPr varScale="1">
        <p:scale>
          <a:sx n="147" d="100"/>
          <a:sy n="147" d="100"/>
        </p:scale>
        <p:origin x="348"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t>3/11/2021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40353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3/11/2021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501824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3/11/2021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722440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810871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24009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smtClean="0"/>
              <a:t> Free PPT _ Click to add title</a:t>
            </a:r>
            <a:endParaRPr lang="ko-KR" altLang="en-US" dirty="0"/>
          </a:p>
        </p:txBody>
      </p:sp>
      <p:sp>
        <p:nvSpPr>
          <p:cNvPr id="4" name="Content Placeholder 2"/>
          <p:cNvSpPr>
            <a:spLocks noGrp="1"/>
          </p:cNvSpPr>
          <p:nvPr>
            <p:ph idx="1"/>
          </p:nvPr>
        </p:nvSpPr>
        <p:spPr>
          <a:xfrm>
            <a:off x="395536" y="1131590"/>
            <a:ext cx="8496944"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
        <p:nvSpPr>
          <p:cNvPr id="5" name="Content Placeholder 2"/>
          <p:cNvSpPr>
            <a:spLocks noGrp="1"/>
          </p:cNvSpPr>
          <p:nvPr>
            <p:ph idx="10"/>
          </p:nvPr>
        </p:nvSpPr>
        <p:spPr>
          <a:xfrm>
            <a:off x="405880" y="1808261"/>
            <a:ext cx="8496944" cy="2995737"/>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Tree>
    <p:extLst>
      <p:ext uri="{BB962C8B-B14F-4D97-AF65-F5344CB8AC3E}">
        <p14:creationId xmlns:p14="http://schemas.microsoft.com/office/powerpoint/2010/main" val="114694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smtClean="0"/>
              <a:t>Free PPT _ Click to add title</a:t>
            </a:r>
            <a:endParaRPr lang="ko-KR" altLang="en-US" dirty="0"/>
          </a:p>
        </p:txBody>
      </p:sp>
      <p:sp>
        <p:nvSpPr>
          <p:cNvPr id="4" name="Content Placeholder 2"/>
          <p:cNvSpPr>
            <a:spLocks noGrp="1"/>
          </p:cNvSpPr>
          <p:nvPr>
            <p:ph idx="1"/>
          </p:nvPr>
        </p:nvSpPr>
        <p:spPr>
          <a:xfrm>
            <a:off x="1979712" y="987574"/>
            <a:ext cx="6912768"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
        <p:nvSpPr>
          <p:cNvPr id="5" name="Content Placeholder 2"/>
          <p:cNvSpPr>
            <a:spLocks noGrp="1"/>
          </p:cNvSpPr>
          <p:nvPr>
            <p:ph idx="10"/>
          </p:nvPr>
        </p:nvSpPr>
        <p:spPr>
          <a:xfrm>
            <a:off x="1990056" y="1664245"/>
            <a:ext cx="6912768" cy="2995737"/>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Tree>
    <p:extLst>
      <p:ext uri="{BB962C8B-B14F-4D97-AF65-F5344CB8AC3E}">
        <p14:creationId xmlns:p14="http://schemas.microsoft.com/office/powerpoint/2010/main" val="92280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9595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815133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937D59-5EDB-4C39-B697-625748F703B6}" type="datetimeFigureOut">
              <a:rPr lang="en-US" smtClean="0"/>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6043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937D59-5EDB-4C39-B697-625748F703B6}" type="datetimeFigureOut">
              <a:rPr lang="en-US" smtClean="0"/>
              <a:t>3/11/2021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05802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937D59-5EDB-4C39-B697-625748F703B6}" type="datetimeFigureOut">
              <a:rPr lang="en-US" smtClean="0"/>
              <a:t>3/11/2021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38794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937D59-5EDB-4C39-B697-625748F703B6}" type="datetimeFigureOut">
              <a:rPr lang="en-US" smtClean="0"/>
              <a:t>3/11/2021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1505109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63937D59-5EDB-4C39-B697-625748F703B6}" type="datetimeFigureOut">
              <a:rPr lang="en-US" smtClean="0"/>
              <a:t>3/11/2021</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t>‹#›</a:t>
            </a:fld>
            <a:endParaRPr lang="en-US"/>
          </a:p>
        </p:txBody>
      </p:sp>
    </p:spTree>
    <p:extLst>
      <p:ext uri="{BB962C8B-B14F-4D97-AF65-F5344CB8AC3E}">
        <p14:creationId xmlns:p14="http://schemas.microsoft.com/office/powerpoint/2010/main" val="2621239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p:cNvSpPr txBox="1">
            <a:spLocks noChangeArrowheads="1"/>
          </p:cNvSpPr>
          <p:nvPr/>
        </p:nvSpPr>
        <p:spPr bwMode="auto">
          <a:xfrm>
            <a:off x="4283968" y="3075806"/>
            <a:ext cx="4860032" cy="584775"/>
          </a:xfrm>
          <a:prstGeom prst="rect">
            <a:avLst/>
          </a:prstGeom>
          <a:noFill/>
          <a:ln w="9525">
            <a:noFill/>
            <a:miter lim="800000"/>
            <a:headEnd/>
            <a:tailEnd/>
          </a:ln>
        </p:spPr>
        <p:txBody>
          <a:bodyPr wrap="square">
            <a:spAutoFit/>
          </a:bodyPr>
          <a:lstStyle/>
          <a:p>
            <a:r>
              <a:rPr lang="en-US" altLang="ko-KR" sz="3200" b="1" dirty="0" smtClean="0">
                <a:solidFill>
                  <a:schemeClr val="tx1">
                    <a:lumMod val="75000"/>
                    <a:lumOff val="25000"/>
                  </a:schemeClr>
                </a:solidFill>
                <a:latin typeface="Arial" pitchFamily="34" charset="0"/>
                <a:ea typeface="맑은 고딕" pitchFamily="50" charset="-127"/>
                <a:cs typeface="Arial" pitchFamily="34" charset="0"/>
              </a:rPr>
              <a:t>DRAGONMITE</a:t>
            </a:r>
          </a:p>
        </p:txBody>
      </p:sp>
      <p:sp>
        <p:nvSpPr>
          <p:cNvPr id="2" name="Rectangle 1"/>
          <p:cNvSpPr/>
          <p:nvPr/>
        </p:nvSpPr>
        <p:spPr>
          <a:xfrm>
            <a:off x="4011176" y="2924170"/>
            <a:ext cx="144016" cy="122413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04048" y="3645038"/>
            <a:ext cx="469200" cy="469200"/>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90153" y="3645038"/>
            <a:ext cx="469200" cy="46920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17627" y="3652810"/>
            <a:ext cx="469200" cy="469200"/>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23248" y="3647756"/>
            <a:ext cx="469141" cy="469141"/>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59353" y="3660581"/>
            <a:ext cx="469200" cy="469200"/>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92389" y="3652810"/>
            <a:ext cx="469200" cy="469200"/>
          </a:xfrm>
          <a:prstGeom prst="rect">
            <a:avLst/>
          </a:prstGeom>
        </p:spPr>
      </p:pic>
    </p:spTree>
    <p:extLst>
      <p:ext uri="{BB962C8B-B14F-4D97-AF65-F5344CB8AC3E}">
        <p14:creationId xmlns:p14="http://schemas.microsoft.com/office/powerpoint/2010/main" val="3034478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ko-KR" dirty="0"/>
              <a:t>GAMEPLAY</a:t>
            </a:r>
            <a:endParaRPr lang="ko-KR" altLang="en-US" dirty="0"/>
          </a:p>
        </p:txBody>
      </p:sp>
      <p:sp>
        <p:nvSpPr>
          <p:cNvPr id="2" name="Content Placeholder 1"/>
          <p:cNvSpPr>
            <a:spLocks noGrp="1"/>
          </p:cNvSpPr>
          <p:nvPr>
            <p:ph idx="1"/>
          </p:nvPr>
        </p:nvSpPr>
        <p:spPr/>
        <p:txBody>
          <a:bodyPr/>
          <a:lstStyle/>
          <a:p>
            <a:pPr lvl="0"/>
            <a:r>
              <a:rPr lang="en-US" altLang="ko-KR" b="1" dirty="0" smtClean="0">
                <a:solidFill>
                  <a:schemeClr val="tx1"/>
                </a:solidFill>
              </a:rPr>
              <a:t>Game subject (Trash and power bar)</a:t>
            </a:r>
            <a:endParaRPr lang="en-US" b="1" dirty="0">
              <a:solidFill>
                <a:schemeClr val="tx1"/>
              </a:solidFill>
            </a:endParaRPr>
          </a:p>
        </p:txBody>
      </p:sp>
      <p:sp>
        <p:nvSpPr>
          <p:cNvPr id="5" name="Content Placeholder 4"/>
          <p:cNvSpPr>
            <a:spLocks noGrp="1"/>
          </p:cNvSpPr>
          <p:nvPr>
            <p:ph idx="10"/>
          </p:nvPr>
        </p:nvSpPr>
        <p:spPr>
          <a:xfrm>
            <a:off x="1990056" y="1664245"/>
            <a:ext cx="4670176" cy="3067745"/>
          </a:xfrm>
        </p:spPr>
        <p:txBody>
          <a:bodyPr/>
          <a:lstStyle/>
          <a:p>
            <a:pPr marL="285750" indent="-285750">
              <a:buFont typeface="Arial" panose="020B0604020202020204" pitchFamily="34" charset="0"/>
              <a:buChar char="•"/>
            </a:pPr>
            <a:r>
              <a:rPr lang="en-US" altLang="ko-KR" dirty="0" smtClean="0">
                <a:solidFill>
                  <a:schemeClr val="tx1"/>
                </a:solidFill>
              </a:rPr>
              <a:t>Trash attack occurs when the power bar is full</a:t>
            </a:r>
          </a:p>
          <a:p>
            <a:pPr marL="285750" indent="-285750">
              <a:buFont typeface="Arial" panose="020B0604020202020204" pitchFamily="34" charset="0"/>
              <a:buChar char="•"/>
            </a:pPr>
            <a:r>
              <a:rPr lang="en-US" altLang="ko-KR" dirty="0" smtClean="0">
                <a:solidFill>
                  <a:schemeClr val="tx1"/>
                </a:solidFill>
              </a:rPr>
              <a:t>When that happen, the power bar is depleted and a projectile will fly into the opponent button.</a:t>
            </a:r>
          </a:p>
          <a:p>
            <a:pPr marL="285750" indent="-285750">
              <a:buFont typeface="Arial" panose="020B0604020202020204" pitchFamily="34" charset="0"/>
              <a:buChar char="•"/>
            </a:pPr>
            <a:r>
              <a:rPr lang="en-US" altLang="ko-KR" dirty="0" smtClean="0">
                <a:solidFill>
                  <a:schemeClr val="tx1"/>
                </a:solidFill>
              </a:rPr>
              <a:t>On opponent side, 5 random colors egg will added to the field, on the first eggs row in the bottom at random location.</a:t>
            </a:r>
          </a:p>
          <a:p>
            <a:pPr marL="285750" indent="-285750">
              <a:buFont typeface="Arial" panose="020B0604020202020204" pitchFamily="34" charset="0"/>
              <a:buChar char="•"/>
            </a:pPr>
            <a:r>
              <a:rPr lang="en-US" altLang="ko-KR" dirty="0" smtClean="0">
                <a:solidFill>
                  <a:schemeClr val="tx1"/>
                </a:solidFill>
              </a:rPr>
              <a:t>Keep sending trash attack to stack up the eggs in the opponent field and end the game.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6256" y="871755"/>
            <a:ext cx="1834375" cy="3651870"/>
          </a:xfrm>
          <a:prstGeom prst="rect">
            <a:avLst/>
          </a:prstGeom>
        </p:spPr>
      </p:pic>
    </p:spTree>
    <p:extLst>
      <p:ext uri="{BB962C8B-B14F-4D97-AF65-F5344CB8AC3E}">
        <p14:creationId xmlns:p14="http://schemas.microsoft.com/office/powerpoint/2010/main" val="15728043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ko-KR" dirty="0" smtClean="0"/>
              <a:t>GAMEPLAY</a:t>
            </a:r>
            <a:endParaRPr lang="ko-KR" altLang="en-US" dirty="0"/>
          </a:p>
        </p:txBody>
      </p:sp>
      <p:sp>
        <p:nvSpPr>
          <p:cNvPr id="2" name="Content Placeholder 1"/>
          <p:cNvSpPr>
            <a:spLocks noGrp="1"/>
          </p:cNvSpPr>
          <p:nvPr>
            <p:ph idx="1"/>
          </p:nvPr>
        </p:nvSpPr>
        <p:spPr/>
        <p:txBody>
          <a:bodyPr/>
          <a:lstStyle/>
          <a:p>
            <a:pPr lvl="0"/>
            <a:r>
              <a:rPr lang="en-US" altLang="ko-KR" b="1" dirty="0" smtClean="0">
                <a:solidFill>
                  <a:schemeClr val="tx1"/>
                </a:solidFill>
              </a:rPr>
              <a:t>Gameplay screen</a:t>
            </a:r>
            <a:endParaRPr lang="en-US" b="1" dirty="0">
              <a:solidFill>
                <a:schemeClr val="tx1"/>
              </a:solidFill>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7911" t="5600" r="27289" b="4801"/>
          <a:stretch/>
        </p:blipFill>
        <p:spPr>
          <a:xfrm>
            <a:off x="4932040" y="339502"/>
            <a:ext cx="2304256" cy="4608512"/>
          </a:xfrm>
          <a:prstGeom prst="rect">
            <a:avLst/>
          </a:prstGeom>
        </p:spPr>
      </p:pic>
      <p:sp>
        <p:nvSpPr>
          <p:cNvPr id="5" name="Rounded Rectangle 4"/>
          <p:cNvSpPr/>
          <p:nvPr/>
        </p:nvSpPr>
        <p:spPr>
          <a:xfrm>
            <a:off x="1980582" y="2308987"/>
            <a:ext cx="1315599"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Opponent state</a:t>
            </a:r>
            <a:endParaRPr lang="en-US"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cxnSp>
        <p:nvCxnSpPr>
          <p:cNvPr id="6" name="Straight Arrow Connector 5"/>
          <p:cNvCxnSpPr>
            <a:stCxn id="5" idx="3"/>
          </p:cNvCxnSpPr>
          <p:nvPr/>
        </p:nvCxnSpPr>
        <p:spPr>
          <a:xfrm>
            <a:off x="3296181" y="2489007"/>
            <a:ext cx="1796848" cy="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9" name="Rounded Rectangle 8"/>
          <p:cNvSpPr/>
          <p:nvPr/>
        </p:nvSpPr>
        <p:spPr>
          <a:xfrm>
            <a:off x="1980582" y="3718510"/>
            <a:ext cx="1315599"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Touch zone</a:t>
            </a:r>
            <a:endParaRPr lang="en-US"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11" name="Rectangle 10"/>
          <p:cNvSpPr/>
          <p:nvPr/>
        </p:nvSpPr>
        <p:spPr>
          <a:xfrm>
            <a:off x="5093029" y="3651870"/>
            <a:ext cx="1963247" cy="720080"/>
          </a:xfrm>
          <a:prstGeom prst="rect">
            <a:avLst/>
          </a:prstGeom>
          <a:solidFill>
            <a:schemeClr val="accent2">
              <a:alpha val="63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10" name="Straight Arrow Connector 9"/>
          <p:cNvCxnSpPr>
            <a:stCxn id="9" idx="3"/>
          </p:cNvCxnSpPr>
          <p:nvPr/>
        </p:nvCxnSpPr>
        <p:spPr>
          <a:xfrm>
            <a:off x="3296181" y="3898530"/>
            <a:ext cx="1796848" cy="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4" name="Rounded Rectangle 13"/>
          <p:cNvSpPr/>
          <p:nvPr/>
        </p:nvSpPr>
        <p:spPr>
          <a:xfrm>
            <a:off x="7576881" y="2449984"/>
            <a:ext cx="1315599"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Power bar</a:t>
            </a:r>
            <a:endParaRPr lang="en-US"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cxnSp>
        <p:nvCxnSpPr>
          <p:cNvPr id="15" name="Straight Arrow Connector 14"/>
          <p:cNvCxnSpPr>
            <a:stCxn id="14" idx="1"/>
          </p:cNvCxnSpPr>
          <p:nvPr/>
        </p:nvCxnSpPr>
        <p:spPr>
          <a:xfrm flipH="1">
            <a:off x="7056277" y="2630004"/>
            <a:ext cx="520604" cy="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0" name="Rounded Rectangle 19"/>
          <p:cNvSpPr/>
          <p:nvPr/>
        </p:nvSpPr>
        <p:spPr>
          <a:xfrm>
            <a:off x="1960257" y="1745231"/>
            <a:ext cx="1315599"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Timer</a:t>
            </a:r>
            <a:endParaRPr lang="en-US"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cxnSp>
        <p:nvCxnSpPr>
          <p:cNvPr id="21" name="Straight Arrow Connector 20"/>
          <p:cNvCxnSpPr/>
          <p:nvPr/>
        </p:nvCxnSpPr>
        <p:spPr>
          <a:xfrm flipV="1">
            <a:off x="4448309" y="1430826"/>
            <a:ext cx="644720" cy="8698"/>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a:off x="4457672" y="1430826"/>
            <a:ext cx="0" cy="492852"/>
          </a:xfrm>
          <a:prstGeom prst="line">
            <a:avLst/>
          </a:prstGeom>
          <a:ln w="28575"/>
        </p:spPr>
        <p:style>
          <a:lnRef idx="1">
            <a:schemeClr val="dk1"/>
          </a:lnRef>
          <a:fillRef idx="0">
            <a:schemeClr val="dk1"/>
          </a:fillRef>
          <a:effectRef idx="0">
            <a:schemeClr val="dk1"/>
          </a:effectRef>
          <a:fontRef idx="minor">
            <a:schemeClr val="tx1"/>
          </a:fontRef>
        </p:style>
      </p:cxnSp>
      <p:cxnSp>
        <p:nvCxnSpPr>
          <p:cNvPr id="25" name="Straight Connector 24"/>
          <p:cNvCxnSpPr>
            <a:endCxn id="20" idx="3"/>
          </p:cNvCxnSpPr>
          <p:nvPr/>
        </p:nvCxnSpPr>
        <p:spPr>
          <a:xfrm flipH="1">
            <a:off x="3275856" y="1923678"/>
            <a:ext cx="1181816" cy="1573"/>
          </a:xfrm>
          <a:prstGeom prst="line">
            <a:avLst/>
          </a:prstGeom>
          <a:ln w="28575"/>
        </p:spPr>
        <p:style>
          <a:lnRef idx="1">
            <a:schemeClr val="dk1"/>
          </a:lnRef>
          <a:fillRef idx="0">
            <a:schemeClr val="dk1"/>
          </a:fillRef>
          <a:effectRef idx="0">
            <a:schemeClr val="dk1"/>
          </a:effectRef>
          <a:fontRef idx="minor">
            <a:schemeClr val="tx1"/>
          </a:fontRef>
        </p:style>
      </p:cxnSp>
      <p:sp>
        <p:nvSpPr>
          <p:cNvPr id="28" name="Rectangle 27"/>
          <p:cNvSpPr/>
          <p:nvPr/>
        </p:nvSpPr>
        <p:spPr>
          <a:xfrm>
            <a:off x="5353333" y="968453"/>
            <a:ext cx="1450916" cy="720080"/>
          </a:xfrm>
          <a:prstGeom prst="rect">
            <a:avLst/>
          </a:prstGeom>
          <a:solidFill>
            <a:schemeClr val="accent2">
              <a:alpha val="63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9" name="Rounded Rectangle 28"/>
          <p:cNvSpPr/>
          <p:nvPr/>
        </p:nvSpPr>
        <p:spPr>
          <a:xfrm>
            <a:off x="7576881" y="929380"/>
            <a:ext cx="1315599"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Menu button</a:t>
            </a:r>
            <a:endParaRPr lang="en-US"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cxnSp>
        <p:nvCxnSpPr>
          <p:cNvPr id="30" name="Straight Arrow Connector 29"/>
          <p:cNvCxnSpPr>
            <a:stCxn id="29" idx="1"/>
          </p:cNvCxnSpPr>
          <p:nvPr/>
        </p:nvCxnSpPr>
        <p:spPr>
          <a:xfrm flipH="1">
            <a:off x="7056277" y="1109400"/>
            <a:ext cx="520604" cy="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31" name="Rounded Rectangle 30"/>
          <p:cNvSpPr/>
          <p:nvPr/>
        </p:nvSpPr>
        <p:spPr>
          <a:xfrm>
            <a:off x="7570989" y="1440312"/>
            <a:ext cx="1315599"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Egg field</a:t>
            </a:r>
            <a:endParaRPr lang="en-US"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cxnSp>
        <p:nvCxnSpPr>
          <p:cNvPr id="32" name="Straight Arrow Connector 31"/>
          <p:cNvCxnSpPr>
            <a:stCxn id="31" idx="1"/>
          </p:cNvCxnSpPr>
          <p:nvPr/>
        </p:nvCxnSpPr>
        <p:spPr>
          <a:xfrm flipH="1">
            <a:off x="6804249" y="1620332"/>
            <a:ext cx="766740" cy="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34" name="Rounded Rectangle 33"/>
          <p:cNvSpPr/>
          <p:nvPr/>
        </p:nvSpPr>
        <p:spPr>
          <a:xfrm>
            <a:off x="7570989" y="4011910"/>
            <a:ext cx="1315599"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Next egg</a:t>
            </a:r>
            <a:endParaRPr lang="en-US"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cxnSp>
        <p:nvCxnSpPr>
          <p:cNvPr id="35" name="Straight Arrow Connector 34"/>
          <p:cNvCxnSpPr>
            <a:stCxn id="34" idx="1"/>
          </p:cNvCxnSpPr>
          <p:nvPr/>
        </p:nvCxnSpPr>
        <p:spPr>
          <a:xfrm flipH="1">
            <a:off x="6745843" y="4191930"/>
            <a:ext cx="825146" cy="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37" name="Rounded Rectangle 36"/>
          <p:cNvSpPr/>
          <p:nvPr/>
        </p:nvSpPr>
        <p:spPr>
          <a:xfrm>
            <a:off x="7570989" y="3561860"/>
            <a:ext cx="1315599"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MC</a:t>
            </a:r>
            <a:endParaRPr lang="en-US"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cxnSp>
        <p:nvCxnSpPr>
          <p:cNvPr id="38" name="Straight Arrow Connector 37"/>
          <p:cNvCxnSpPr>
            <a:stCxn id="37" idx="1"/>
          </p:cNvCxnSpPr>
          <p:nvPr/>
        </p:nvCxnSpPr>
        <p:spPr>
          <a:xfrm flipH="1">
            <a:off x="6156177" y="3741880"/>
            <a:ext cx="1414812" cy="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40" name="Rounded Rectangle 39"/>
          <p:cNvSpPr/>
          <p:nvPr/>
        </p:nvSpPr>
        <p:spPr>
          <a:xfrm>
            <a:off x="7570989" y="3080054"/>
            <a:ext cx="1315599"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Aim path</a:t>
            </a:r>
            <a:endParaRPr lang="en-US"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cxnSp>
        <p:nvCxnSpPr>
          <p:cNvPr id="41" name="Straight Arrow Connector 40"/>
          <p:cNvCxnSpPr>
            <a:stCxn id="40" idx="1"/>
          </p:cNvCxnSpPr>
          <p:nvPr/>
        </p:nvCxnSpPr>
        <p:spPr>
          <a:xfrm flipH="1">
            <a:off x="6156177" y="3260074"/>
            <a:ext cx="1414812" cy="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001547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rotWithShape="1">
          <a:blip r:embed="rId2">
            <a:extLst>
              <a:ext uri="{28A0092B-C50C-407E-A947-70E740481C1C}">
                <a14:useLocalDpi xmlns:a14="http://schemas.microsoft.com/office/drawing/2010/main" val="0"/>
              </a:ext>
            </a:extLst>
          </a:blip>
          <a:srcRect l="27485" t="5580" r="27715" b="6222"/>
          <a:stretch/>
        </p:blipFill>
        <p:spPr>
          <a:xfrm>
            <a:off x="6737385" y="849802"/>
            <a:ext cx="1865457" cy="3672619"/>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9712" y="884466"/>
            <a:ext cx="1837159" cy="3657411"/>
          </a:xfrm>
          <a:prstGeom prst="rect">
            <a:avLst/>
          </a:prstGeom>
        </p:spPr>
      </p:pic>
      <p:sp>
        <p:nvSpPr>
          <p:cNvPr id="3" name="Title 2"/>
          <p:cNvSpPr>
            <a:spLocks noGrp="1"/>
          </p:cNvSpPr>
          <p:nvPr>
            <p:ph type="title"/>
          </p:nvPr>
        </p:nvSpPr>
        <p:spPr/>
        <p:txBody>
          <a:bodyPr/>
          <a:lstStyle/>
          <a:p>
            <a:r>
              <a:rPr lang="en-US" altLang="ko-KR" dirty="0" smtClean="0"/>
              <a:t>GAMEPLAY</a:t>
            </a:r>
            <a:endParaRPr lang="ko-KR" altLang="en-US" dirty="0"/>
          </a:p>
        </p:txBody>
      </p:sp>
      <p:sp>
        <p:nvSpPr>
          <p:cNvPr id="14" name="Rounded Rectangle 13"/>
          <p:cNvSpPr/>
          <p:nvPr/>
        </p:nvSpPr>
        <p:spPr>
          <a:xfrm>
            <a:off x="2050616" y="4587974"/>
            <a:ext cx="1766255" cy="43204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Eggs break &amp;</a:t>
            </a:r>
          </a:p>
          <a:p>
            <a:pPr algn="ctr"/>
            <a:r>
              <a:rPr lang="en-US"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p</a:t>
            </a:r>
            <a:r>
              <a:rPr lang="en-US" sz="1200" dirty="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ower gained</a:t>
            </a:r>
            <a:endParaRPr lang="en-US"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28" name="Rectangle 27"/>
          <p:cNvSpPr/>
          <p:nvPr/>
        </p:nvSpPr>
        <p:spPr>
          <a:xfrm>
            <a:off x="2555776" y="1707654"/>
            <a:ext cx="305281" cy="405030"/>
          </a:xfrm>
          <a:prstGeom prst="rect">
            <a:avLst/>
          </a:prstGeom>
          <a:solidFill>
            <a:schemeClr val="accent2">
              <a:alpha val="63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92935" y="871755"/>
            <a:ext cx="1834375" cy="3651870"/>
          </a:xfrm>
          <a:prstGeom prst="rect">
            <a:avLst/>
          </a:prstGeom>
        </p:spPr>
      </p:pic>
      <p:sp>
        <p:nvSpPr>
          <p:cNvPr id="39" name="Rounded Rectangle 38"/>
          <p:cNvSpPr/>
          <p:nvPr/>
        </p:nvSpPr>
        <p:spPr>
          <a:xfrm>
            <a:off x="4426994" y="4574210"/>
            <a:ext cx="1766255" cy="43204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Full power will send</a:t>
            </a:r>
          </a:p>
          <a:p>
            <a:pPr algn="ctr"/>
            <a:r>
              <a:rPr lang="en-US" sz="1200" dirty="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trash attack</a:t>
            </a:r>
            <a:endParaRPr lang="en-US"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42" name="Rectangle 41"/>
          <p:cNvSpPr/>
          <p:nvPr/>
        </p:nvSpPr>
        <p:spPr>
          <a:xfrm>
            <a:off x="3498069" y="1923678"/>
            <a:ext cx="209836" cy="1194523"/>
          </a:xfrm>
          <a:prstGeom prst="rect">
            <a:avLst/>
          </a:prstGeom>
          <a:solidFill>
            <a:schemeClr val="accent2">
              <a:alpha val="63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3" name="Rectangle 42"/>
          <p:cNvSpPr/>
          <p:nvPr/>
        </p:nvSpPr>
        <p:spPr>
          <a:xfrm>
            <a:off x="5940152" y="1924200"/>
            <a:ext cx="209836" cy="1194523"/>
          </a:xfrm>
          <a:prstGeom prst="rect">
            <a:avLst/>
          </a:prstGeom>
          <a:solidFill>
            <a:schemeClr val="accent2">
              <a:alpha val="63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4" name="Rectangle 43"/>
          <p:cNvSpPr/>
          <p:nvPr/>
        </p:nvSpPr>
        <p:spPr>
          <a:xfrm>
            <a:off x="4499992" y="1923678"/>
            <a:ext cx="1440160" cy="792088"/>
          </a:xfrm>
          <a:prstGeom prst="rect">
            <a:avLst/>
          </a:prstGeom>
          <a:solidFill>
            <a:schemeClr val="accent2">
              <a:alpha val="63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6" name="Rounded Rectangle 45"/>
          <p:cNvSpPr/>
          <p:nvPr/>
        </p:nvSpPr>
        <p:spPr>
          <a:xfrm>
            <a:off x="6802526" y="4574210"/>
            <a:ext cx="1766255" cy="43204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You win when enemy</a:t>
            </a:r>
          </a:p>
          <a:p>
            <a:pPr algn="ctr"/>
            <a:r>
              <a:rPr lang="en-US" sz="1200" dirty="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field reach deadline</a:t>
            </a:r>
            <a:endParaRPr lang="en-US"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78045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Gameplay loop</a:t>
            </a:r>
            <a:endParaRPr lang="en-US" dirty="0"/>
          </a:p>
        </p:txBody>
      </p:sp>
      <p:sp>
        <p:nvSpPr>
          <p:cNvPr id="5" name="Rounded Rectangle 4"/>
          <p:cNvSpPr/>
          <p:nvPr/>
        </p:nvSpPr>
        <p:spPr>
          <a:xfrm>
            <a:off x="4529267" y="2594000"/>
            <a:ext cx="648072"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Play</a:t>
            </a:r>
            <a:endParaRPr lang="en-US"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cxnSp>
        <p:nvCxnSpPr>
          <p:cNvPr id="20" name="Straight Connector 19"/>
          <p:cNvCxnSpPr>
            <a:stCxn id="5" idx="2"/>
          </p:cNvCxnSpPr>
          <p:nvPr/>
        </p:nvCxnSpPr>
        <p:spPr>
          <a:xfrm>
            <a:off x="4853303" y="2954040"/>
            <a:ext cx="124" cy="288032"/>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a:off x="3907931" y="3242072"/>
            <a:ext cx="1872208"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22" name="Straight Arrow Connector 21"/>
          <p:cNvCxnSpPr>
            <a:endCxn id="24" idx="0"/>
          </p:cNvCxnSpPr>
          <p:nvPr/>
        </p:nvCxnSpPr>
        <p:spPr>
          <a:xfrm>
            <a:off x="3903257" y="3237208"/>
            <a:ext cx="6882" cy="35031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a:endCxn id="25" idx="0"/>
          </p:cNvCxnSpPr>
          <p:nvPr/>
        </p:nvCxnSpPr>
        <p:spPr>
          <a:xfrm flipH="1">
            <a:off x="5777673" y="3237208"/>
            <a:ext cx="2208" cy="34788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4" name="Rounded Rectangle 23"/>
          <p:cNvSpPr/>
          <p:nvPr/>
        </p:nvSpPr>
        <p:spPr>
          <a:xfrm>
            <a:off x="3537238" y="3587520"/>
            <a:ext cx="745801"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Single mode</a:t>
            </a:r>
            <a:endParaRPr lang="en-US"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25" name="Rounded Rectangle 24"/>
          <p:cNvSpPr/>
          <p:nvPr/>
        </p:nvSpPr>
        <p:spPr>
          <a:xfrm>
            <a:off x="5404772" y="3585088"/>
            <a:ext cx="745801"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Online mode</a:t>
            </a:r>
            <a:endParaRPr lang="en-US"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cxnSp>
        <p:nvCxnSpPr>
          <p:cNvPr id="27" name="Straight Connector 26"/>
          <p:cNvCxnSpPr>
            <a:stCxn id="24" idx="2"/>
          </p:cNvCxnSpPr>
          <p:nvPr/>
        </p:nvCxnSpPr>
        <p:spPr>
          <a:xfrm>
            <a:off x="3910139" y="3947560"/>
            <a:ext cx="1569" cy="308242"/>
          </a:xfrm>
          <a:prstGeom prst="line">
            <a:avLst/>
          </a:prstGeom>
          <a:ln w="28575"/>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a:off x="3910015" y="4255802"/>
            <a:ext cx="1867534"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30" name="Straight Connector 29"/>
          <p:cNvCxnSpPr>
            <a:stCxn id="25" idx="2"/>
          </p:cNvCxnSpPr>
          <p:nvPr/>
        </p:nvCxnSpPr>
        <p:spPr>
          <a:xfrm flipH="1">
            <a:off x="5777549" y="3945128"/>
            <a:ext cx="124" cy="304843"/>
          </a:xfrm>
          <a:prstGeom prst="line">
            <a:avLst/>
          </a:prstGeom>
          <a:ln w="28575"/>
        </p:spPr>
        <p:style>
          <a:lnRef idx="1">
            <a:schemeClr val="dk1"/>
          </a:lnRef>
          <a:fillRef idx="0">
            <a:schemeClr val="dk1"/>
          </a:fillRef>
          <a:effectRef idx="0">
            <a:schemeClr val="dk1"/>
          </a:effectRef>
          <a:fontRef idx="minor">
            <a:schemeClr val="tx1"/>
          </a:fontRef>
        </p:style>
      </p:cxnSp>
      <p:sp>
        <p:nvSpPr>
          <p:cNvPr id="34" name="Rounded Rectangle 33"/>
          <p:cNvSpPr/>
          <p:nvPr/>
        </p:nvSpPr>
        <p:spPr>
          <a:xfrm>
            <a:off x="7144600" y="4694404"/>
            <a:ext cx="1268428"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Start gameplay</a:t>
            </a:r>
            <a:endParaRPr lang="en-US"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cxnSp>
        <p:nvCxnSpPr>
          <p:cNvPr id="35" name="Straight Connector 34"/>
          <p:cNvCxnSpPr/>
          <p:nvPr/>
        </p:nvCxnSpPr>
        <p:spPr>
          <a:xfrm>
            <a:off x="7072592" y="4306248"/>
            <a:ext cx="1444438"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36" name="Straight Arrow Connector 35"/>
          <p:cNvCxnSpPr/>
          <p:nvPr/>
        </p:nvCxnSpPr>
        <p:spPr>
          <a:xfrm flipH="1" flipV="1">
            <a:off x="7072592" y="3947572"/>
            <a:ext cx="1" cy="35381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p:cNvCxnSpPr>
            <a:endCxn id="53" idx="2"/>
          </p:cNvCxnSpPr>
          <p:nvPr/>
        </p:nvCxnSpPr>
        <p:spPr>
          <a:xfrm flipV="1">
            <a:off x="8508460" y="3945128"/>
            <a:ext cx="493" cy="353897"/>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7" name="Straight Connector 46"/>
          <p:cNvCxnSpPr>
            <a:endCxn id="34" idx="0"/>
          </p:cNvCxnSpPr>
          <p:nvPr/>
        </p:nvCxnSpPr>
        <p:spPr>
          <a:xfrm flipH="1">
            <a:off x="7778814" y="4305510"/>
            <a:ext cx="2204" cy="388894"/>
          </a:xfrm>
          <a:prstGeom prst="line">
            <a:avLst/>
          </a:prstGeom>
          <a:ln w="28575"/>
        </p:spPr>
        <p:style>
          <a:lnRef idx="1">
            <a:schemeClr val="dk1"/>
          </a:lnRef>
          <a:fillRef idx="0">
            <a:schemeClr val="dk1"/>
          </a:fillRef>
          <a:effectRef idx="0">
            <a:schemeClr val="dk1"/>
          </a:effectRef>
          <a:fontRef idx="minor">
            <a:schemeClr val="tx1"/>
          </a:fontRef>
        </p:style>
      </p:cxnSp>
      <p:sp>
        <p:nvSpPr>
          <p:cNvPr id="52" name="Rounded Rectangle 51"/>
          <p:cNvSpPr/>
          <p:nvPr/>
        </p:nvSpPr>
        <p:spPr>
          <a:xfrm>
            <a:off x="6590618" y="3587532"/>
            <a:ext cx="963947"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Player 1</a:t>
            </a:r>
            <a:endParaRPr lang="en-US"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53" name="Rounded Rectangle 52"/>
          <p:cNvSpPr/>
          <p:nvPr/>
        </p:nvSpPr>
        <p:spPr>
          <a:xfrm>
            <a:off x="8026979" y="3585088"/>
            <a:ext cx="963947"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Player 2</a:t>
            </a:r>
            <a:endParaRPr lang="en-US"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cxnSp>
        <p:nvCxnSpPr>
          <p:cNvPr id="56" name="Straight Arrow Connector 55"/>
          <p:cNvCxnSpPr>
            <a:stCxn id="52" idx="0"/>
            <a:endCxn id="81" idx="2"/>
          </p:cNvCxnSpPr>
          <p:nvPr/>
        </p:nvCxnSpPr>
        <p:spPr>
          <a:xfrm flipH="1" flipV="1">
            <a:off x="7072099" y="3229502"/>
            <a:ext cx="493" cy="35803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p:cNvCxnSpPr>
            <a:stCxn id="53" idx="0"/>
            <a:endCxn id="82" idx="2"/>
          </p:cNvCxnSpPr>
          <p:nvPr/>
        </p:nvCxnSpPr>
        <p:spPr>
          <a:xfrm flipH="1" flipV="1">
            <a:off x="8508460" y="3231191"/>
            <a:ext cx="493" cy="353897"/>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81" name="Rounded Rectangle 80"/>
          <p:cNvSpPr/>
          <p:nvPr/>
        </p:nvSpPr>
        <p:spPr>
          <a:xfrm>
            <a:off x="6590125" y="2869462"/>
            <a:ext cx="963947"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Victory</a:t>
            </a:r>
            <a:endParaRPr lang="en-US"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82" name="Rounded Rectangle 81"/>
          <p:cNvSpPr/>
          <p:nvPr/>
        </p:nvSpPr>
        <p:spPr>
          <a:xfrm>
            <a:off x="8026486" y="2871151"/>
            <a:ext cx="963947"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Defeat</a:t>
            </a:r>
            <a:endParaRPr lang="en-US"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cxnSp>
        <p:nvCxnSpPr>
          <p:cNvPr id="95" name="Straight Arrow Connector 94"/>
          <p:cNvCxnSpPr>
            <a:endCxn id="71" idx="2"/>
          </p:cNvCxnSpPr>
          <p:nvPr/>
        </p:nvCxnSpPr>
        <p:spPr>
          <a:xfrm flipV="1">
            <a:off x="7796184" y="2347630"/>
            <a:ext cx="0" cy="23591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97" name="Straight Connector 96"/>
          <p:cNvCxnSpPr/>
          <p:nvPr/>
        </p:nvCxnSpPr>
        <p:spPr>
          <a:xfrm>
            <a:off x="7072098" y="2594000"/>
            <a:ext cx="1436361"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50" name="Straight Arrow Connector 49"/>
          <p:cNvCxnSpPr>
            <a:endCxn id="34" idx="1"/>
          </p:cNvCxnSpPr>
          <p:nvPr/>
        </p:nvCxnSpPr>
        <p:spPr>
          <a:xfrm>
            <a:off x="4843658" y="4874424"/>
            <a:ext cx="2300942" cy="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7" name="Straight Connector 56"/>
          <p:cNvCxnSpPr/>
          <p:nvPr/>
        </p:nvCxnSpPr>
        <p:spPr>
          <a:xfrm>
            <a:off x="4843658" y="4249971"/>
            <a:ext cx="0" cy="635554"/>
          </a:xfrm>
          <a:prstGeom prst="line">
            <a:avLst/>
          </a:prstGeom>
          <a:ln w="28575"/>
        </p:spPr>
        <p:style>
          <a:lnRef idx="1">
            <a:schemeClr val="dk1"/>
          </a:lnRef>
          <a:fillRef idx="0">
            <a:schemeClr val="dk1"/>
          </a:fillRef>
          <a:effectRef idx="0">
            <a:schemeClr val="dk1"/>
          </a:effectRef>
          <a:fontRef idx="minor">
            <a:schemeClr val="tx1"/>
          </a:fontRef>
        </p:style>
      </p:cxnSp>
      <p:cxnSp>
        <p:nvCxnSpPr>
          <p:cNvPr id="64" name="Straight Connector 63"/>
          <p:cNvCxnSpPr>
            <a:endCxn id="81" idx="0"/>
          </p:cNvCxnSpPr>
          <p:nvPr/>
        </p:nvCxnSpPr>
        <p:spPr>
          <a:xfrm>
            <a:off x="7072099" y="2594000"/>
            <a:ext cx="0" cy="275462"/>
          </a:xfrm>
          <a:prstGeom prst="line">
            <a:avLst/>
          </a:prstGeom>
          <a:ln w="28575"/>
        </p:spPr>
        <p:style>
          <a:lnRef idx="1">
            <a:schemeClr val="dk1"/>
          </a:lnRef>
          <a:fillRef idx="0">
            <a:schemeClr val="dk1"/>
          </a:fillRef>
          <a:effectRef idx="0">
            <a:schemeClr val="dk1"/>
          </a:effectRef>
          <a:fontRef idx="minor">
            <a:schemeClr val="tx1"/>
          </a:fontRef>
        </p:style>
      </p:cxnSp>
      <p:cxnSp>
        <p:nvCxnSpPr>
          <p:cNvPr id="67" name="Straight Connector 66"/>
          <p:cNvCxnSpPr>
            <a:endCxn id="82" idx="0"/>
          </p:cNvCxnSpPr>
          <p:nvPr/>
        </p:nvCxnSpPr>
        <p:spPr>
          <a:xfrm>
            <a:off x="8508459" y="2594000"/>
            <a:ext cx="1" cy="277151"/>
          </a:xfrm>
          <a:prstGeom prst="line">
            <a:avLst/>
          </a:prstGeom>
          <a:ln w="28575"/>
        </p:spPr>
        <p:style>
          <a:lnRef idx="1">
            <a:schemeClr val="dk1"/>
          </a:lnRef>
          <a:fillRef idx="0">
            <a:schemeClr val="dk1"/>
          </a:fillRef>
          <a:effectRef idx="0">
            <a:schemeClr val="dk1"/>
          </a:effectRef>
          <a:fontRef idx="minor">
            <a:schemeClr val="tx1"/>
          </a:fontRef>
        </p:style>
      </p:cxnSp>
      <p:sp>
        <p:nvSpPr>
          <p:cNvPr id="71" name="Rounded Rectangle 70"/>
          <p:cNvSpPr/>
          <p:nvPr/>
        </p:nvSpPr>
        <p:spPr>
          <a:xfrm>
            <a:off x="7314210" y="1987590"/>
            <a:ext cx="963947"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Earn coin</a:t>
            </a:r>
            <a:endParaRPr lang="en-US"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76" name="Rounded Rectangle 75"/>
          <p:cNvSpPr/>
          <p:nvPr/>
        </p:nvSpPr>
        <p:spPr>
          <a:xfrm>
            <a:off x="7314210" y="1377837"/>
            <a:ext cx="963947"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Unlock</a:t>
            </a:r>
          </a:p>
          <a:p>
            <a:pPr algn="ctr"/>
            <a:r>
              <a:rPr lang="en-US" sz="1200" dirty="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dragons</a:t>
            </a:r>
            <a:endParaRPr lang="en-US"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cxnSp>
        <p:nvCxnSpPr>
          <p:cNvPr id="77" name="Straight Arrow Connector 76"/>
          <p:cNvCxnSpPr>
            <a:stCxn id="71" idx="0"/>
            <a:endCxn id="76" idx="2"/>
          </p:cNvCxnSpPr>
          <p:nvPr/>
        </p:nvCxnSpPr>
        <p:spPr>
          <a:xfrm flipV="1">
            <a:off x="7796184" y="1737877"/>
            <a:ext cx="0" cy="249713"/>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80" name="Straight Arrow Connector 79"/>
          <p:cNvCxnSpPr>
            <a:stCxn id="76" idx="0"/>
            <a:endCxn id="84" idx="2"/>
          </p:cNvCxnSpPr>
          <p:nvPr/>
        </p:nvCxnSpPr>
        <p:spPr>
          <a:xfrm flipH="1" flipV="1">
            <a:off x="7790278" y="1107807"/>
            <a:ext cx="5906" cy="27003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84" name="Rounded Rectangle 83"/>
          <p:cNvSpPr/>
          <p:nvPr/>
        </p:nvSpPr>
        <p:spPr>
          <a:xfrm>
            <a:off x="7308304" y="747767"/>
            <a:ext cx="963947"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Equip</a:t>
            </a:r>
          </a:p>
          <a:p>
            <a:pPr algn="ctr"/>
            <a:r>
              <a:rPr lang="en-US" sz="1200" dirty="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dragons</a:t>
            </a:r>
            <a:endParaRPr lang="en-US"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cxnSp>
        <p:nvCxnSpPr>
          <p:cNvPr id="86" name="Straight Connector 85"/>
          <p:cNvCxnSpPr>
            <a:endCxn id="84" idx="1"/>
          </p:cNvCxnSpPr>
          <p:nvPr/>
        </p:nvCxnSpPr>
        <p:spPr>
          <a:xfrm>
            <a:off x="4891840" y="915566"/>
            <a:ext cx="2416464" cy="12221"/>
          </a:xfrm>
          <a:prstGeom prst="line">
            <a:avLst/>
          </a:prstGeom>
          <a:ln w="28575"/>
        </p:spPr>
        <p:style>
          <a:lnRef idx="1">
            <a:schemeClr val="dk1"/>
          </a:lnRef>
          <a:fillRef idx="0">
            <a:schemeClr val="dk1"/>
          </a:fillRef>
          <a:effectRef idx="0">
            <a:schemeClr val="dk1"/>
          </a:effectRef>
          <a:fontRef idx="minor">
            <a:schemeClr val="tx1"/>
          </a:fontRef>
        </p:style>
      </p:cxnSp>
      <p:cxnSp>
        <p:nvCxnSpPr>
          <p:cNvPr id="90" name="Straight Arrow Connector 89"/>
          <p:cNvCxnSpPr>
            <a:endCxn id="5" idx="0"/>
          </p:cNvCxnSpPr>
          <p:nvPr/>
        </p:nvCxnSpPr>
        <p:spPr>
          <a:xfrm flipH="1">
            <a:off x="4853303" y="909081"/>
            <a:ext cx="45022" cy="1684919"/>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469371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FEATURE</a:t>
            </a:r>
            <a:endParaRPr lang="en-US" dirty="0"/>
          </a:p>
        </p:txBody>
      </p:sp>
      <p:sp>
        <p:nvSpPr>
          <p:cNvPr id="5" name="Content Placeholder 1"/>
          <p:cNvSpPr txBox="1">
            <a:spLocks/>
          </p:cNvSpPr>
          <p:nvPr/>
        </p:nvSpPr>
        <p:spPr>
          <a:xfrm>
            <a:off x="1979712" y="987574"/>
            <a:ext cx="6912768" cy="460648"/>
          </a:xfrm>
          <a:prstGeom prst="rect">
            <a:avLst/>
          </a:prstGeom>
        </p:spPr>
        <p:txBody>
          <a:bodyPr anchor="ctr"/>
          <a:lstStyle>
            <a:lvl1pPr marL="0" indent="0" algn="l" defTabSz="914400" rtl="0" eaLnBrk="1" latinLnBrk="1" hangingPunct="1">
              <a:spcBef>
                <a:spcPct val="20000"/>
              </a:spcBef>
              <a:buFont typeface="Arial" pitchFamily="34" charset="0"/>
              <a:buNone/>
              <a:defRPr sz="2000" kern="1200">
                <a:solidFill>
                  <a:schemeClr val="tx1">
                    <a:lumMod val="75000"/>
                    <a:lumOff val="25000"/>
                  </a:schemeClr>
                </a:solidFill>
                <a:latin typeface="Arial" pitchFamily="34" charset="0"/>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b="1" dirty="0" smtClean="0">
                <a:solidFill>
                  <a:schemeClr val="tx1"/>
                </a:solidFill>
              </a:rPr>
              <a:t>Game feature</a:t>
            </a:r>
            <a:endParaRPr lang="en-US" b="1" dirty="0">
              <a:solidFill>
                <a:schemeClr val="tx1"/>
              </a:solidFill>
            </a:endParaRPr>
          </a:p>
        </p:txBody>
      </p:sp>
      <p:sp>
        <p:nvSpPr>
          <p:cNvPr id="6" name="Content Placeholder 4"/>
          <p:cNvSpPr txBox="1">
            <a:spLocks/>
          </p:cNvSpPr>
          <p:nvPr/>
        </p:nvSpPr>
        <p:spPr>
          <a:xfrm>
            <a:off x="1990056" y="1664245"/>
            <a:ext cx="3080058" cy="3067745"/>
          </a:xfrm>
          <a:prstGeom prst="rect">
            <a:avLst/>
          </a:prstGeom>
        </p:spPr>
        <p:txBody>
          <a:bodyPr lIns="396000" anchor="t"/>
          <a:lstStyle>
            <a:lvl1pPr marL="0" indent="0" algn="l" defTabSz="914400" rtl="0" eaLnBrk="1" latinLnBrk="1" hangingPunct="1">
              <a:spcBef>
                <a:spcPct val="20000"/>
              </a:spcBef>
              <a:buFont typeface="Arial" pitchFamily="34" charset="0"/>
              <a:buNone/>
              <a:defRPr sz="1400" kern="1200">
                <a:solidFill>
                  <a:schemeClr val="tx1">
                    <a:lumMod val="75000"/>
                    <a:lumOff val="25000"/>
                  </a:schemeClr>
                </a:solidFill>
                <a:latin typeface="Arial" pitchFamily="34" charset="0"/>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buFont typeface="Arial" pitchFamily="34" charset="0"/>
              <a:buChar char="•"/>
            </a:pPr>
            <a:r>
              <a:rPr lang="en-US" altLang="ko-KR" dirty="0" smtClean="0">
                <a:solidFill>
                  <a:schemeClr val="tx1"/>
                </a:solidFill>
              </a:rPr>
              <a:t>Game will offer </a:t>
            </a:r>
            <a:r>
              <a:rPr lang="en-US" altLang="ko-KR" dirty="0" err="1" smtClean="0">
                <a:solidFill>
                  <a:schemeClr val="tx1"/>
                </a:solidFill>
              </a:rPr>
              <a:t>PvP</a:t>
            </a:r>
            <a:r>
              <a:rPr lang="en-US" altLang="ko-KR" dirty="0" smtClean="0">
                <a:solidFill>
                  <a:schemeClr val="tx1"/>
                </a:solidFill>
              </a:rPr>
              <a:t> in real-time for 2 players.</a:t>
            </a:r>
          </a:p>
          <a:p>
            <a:pPr marL="285750" indent="-285750">
              <a:buFont typeface="Arial" pitchFamily="34" charset="0"/>
              <a:buChar char="•"/>
            </a:pPr>
            <a:r>
              <a:rPr lang="en-US" altLang="ko-KR" dirty="0" smtClean="0">
                <a:solidFill>
                  <a:schemeClr val="tx1"/>
                </a:solidFill>
              </a:rPr>
              <a:t>Player will use a room-code system to match make.</a:t>
            </a:r>
          </a:p>
          <a:p>
            <a:pPr marL="285750" indent="-285750">
              <a:buFont typeface="Arial" pitchFamily="34" charset="0"/>
              <a:buChar char="•"/>
            </a:pPr>
            <a:r>
              <a:rPr lang="en-US" altLang="ko-KR" dirty="0" smtClean="0">
                <a:solidFill>
                  <a:schemeClr val="tx1"/>
                </a:solidFill>
              </a:rPr>
              <a:t>In multiplayer menu:</a:t>
            </a:r>
          </a:p>
          <a:p>
            <a:pPr marL="571500" indent="-285750">
              <a:buFont typeface="Arial" panose="020B0604020202020204" pitchFamily="34" charset="0"/>
              <a:buChar char="•"/>
            </a:pPr>
            <a:r>
              <a:rPr lang="en-US" altLang="ko-KR" dirty="0" smtClean="0">
                <a:solidFill>
                  <a:schemeClr val="tx1"/>
                </a:solidFill>
              </a:rPr>
              <a:t>Create room: will generate a room code to share to other player.</a:t>
            </a:r>
          </a:p>
          <a:p>
            <a:pPr marL="571500" indent="-285750">
              <a:buFont typeface="Arial" panose="020B0604020202020204" pitchFamily="34" charset="0"/>
              <a:buChar char="•"/>
            </a:pPr>
            <a:r>
              <a:rPr lang="en-US" altLang="ko-KR" dirty="0" smtClean="0">
                <a:solidFill>
                  <a:schemeClr val="tx1"/>
                </a:solidFill>
              </a:rPr>
              <a:t>Join room: player can type in the room code to access the room.</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3581" y="1049222"/>
            <a:ext cx="1849896" cy="3682768"/>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0637" y="1079983"/>
            <a:ext cx="1834444" cy="3652007"/>
          </a:xfrm>
          <a:prstGeom prst="rect">
            <a:avLst/>
          </a:prstGeom>
        </p:spPr>
      </p:pic>
    </p:spTree>
    <p:extLst>
      <p:ext uri="{BB962C8B-B14F-4D97-AF65-F5344CB8AC3E}">
        <p14:creationId xmlns:p14="http://schemas.microsoft.com/office/powerpoint/2010/main" val="24765025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a:t>
            </a:r>
            <a:endParaRPr lang="en-US" dirty="0"/>
          </a:p>
        </p:txBody>
      </p:sp>
      <p:sp>
        <p:nvSpPr>
          <p:cNvPr id="7" name="Rounded Rectangle 6"/>
          <p:cNvSpPr/>
          <p:nvPr/>
        </p:nvSpPr>
        <p:spPr>
          <a:xfrm>
            <a:off x="4257356" y="339502"/>
            <a:ext cx="648072"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Main Menu</a:t>
            </a:r>
            <a:endParaRPr lang="en-US"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cxnSp>
        <p:nvCxnSpPr>
          <p:cNvPr id="9" name="Straight Connector 8"/>
          <p:cNvCxnSpPr>
            <a:stCxn id="7" idx="2"/>
          </p:cNvCxnSpPr>
          <p:nvPr/>
        </p:nvCxnSpPr>
        <p:spPr>
          <a:xfrm>
            <a:off x="4581392" y="699542"/>
            <a:ext cx="0" cy="288032"/>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3635896" y="987574"/>
            <a:ext cx="1872208"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20" name="Straight Arrow Connector 19"/>
          <p:cNvCxnSpPr>
            <a:endCxn id="24" idx="0"/>
          </p:cNvCxnSpPr>
          <p:nvPr/>
        </p:nvCxnSpPr>
        <p:spPr>
          <a:xfrm>
            <a:off x="3633688" y="982433"/>
            <a:ext cx="0" cy="355176"/>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a:endCxn id="26" idx="0"/>
          </p:cNvCxnSpPr>
          <p:nvPr/>
        </p:nvCxnSpPr>
        <p:spPr>
          <a:xfrm>
            <a:off x="4579699" y="966220"/>
            <a:ext cx="0" cy="371666"/>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a:endCxn id="29" idx="0"/>
          </p:cNvCxnSpPr>
          <p:nvPr/>
        </p:nvCxnSpPr>
        <p:spPr>
          <a:xfrm flipH="1">
            <a:off x="5508104" y="982433"/>
            <a:ext cx="2208" cy="355176"/>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4" name="Rounded Rectangle 23"/>
          <p:cNvSpPr/>
          <p:nvPr/>
        </p:nvSpPr>
        <p:spPr>
          <a:xfrm>
            <a:off x="3260787" y="1337609"/>
            <a:ext cx="745801"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Option</a:t>
            </a:r>
            <a:endParaRPr lang="en-US"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26" name="Rounded Rectangle 25"/>
          <p:cNvSpPr/>
          <p:nvPr/>
        </p:nvSpPr>
        <p:spPr>
          <a:xfrm>
            <a:off x="4255663" y="1337886"/>
            <a:ext cx="648072"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Play</a:t>
            </a:r>
            <a:endParaRPr lang="en-US"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29" name="Rounded Rectangle 28"/>
          <p:cNvSpPr/>
          <p:nvPr/>
        </p:nvSpPr>
        <p:spPr>
          <a:xfrm>
            <a:off x="5184068" y="1337609"/>
            <a:ext cx="648072"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Shop</a:t>
            </a:r>
            <a:endParaRPr lang="en-US"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cxnSp>
        <p:nvCxnSpPr>
          <p:cNvPr id="33" name="Straight Connector 32"/>
          <p:cNvCxnSpPr/>
          <p:nvPr/>
        </p:nvCxnSpPr>
        <p:spPr>
          <a:xfrm>
            <a:off x="4579184" y="1707654"/>
            <a:ext cx="0" cy="288032"/>
          </a:xfrm>
          <a:prstGeom prst="line">
            <a:avLst/>
          </a:prstGeom>
          <a:ln w="28575"/>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a:off x="3633688" y="1995686"/>
            <a:ext cx="1872208"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36" name="Straight Arrow Connector 35"/>
          <p:cNvCxnSpPr>
            <a:endCxn id="38" idx="0"/>
          </p:cNvCxnSpPr>
          <p:nvPr/>
        </p:nvCxnSpPr>
        <p:spPr>
          <a:xfrm>
            <a:off x="3629014" y="1990822"/>
            <a:ext cx="6882" cy="35031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p:cNvCxnSpPr>
            <a:endCxn id="40" idx="0"/>
          </p:cNvCxnSpPr>
          <p:nvPr/>
        </p:nvCxnSpPr>
        <p:spPr>
          <a:xfrm flipH="1">
            <a:off x="5503430" y="1990822"/>
            <a:ext cx="2208" cy="34788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38" name="Rounded Rectangle 37"/>
          <p:cNvSpPr/>
          <p:nvPr/>
        </p:nvSpPr>
        <p:spPr>
          <a:xfrm>
            <a:off x="3262995" y="2341134"/>
            <a:ext cx="745801"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Single mode</a:t>
            </a:r>
            <a:endParaRPr lang="en-US"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40" name="Rounded Rectangle 39"/>
          <p:cNvSpPr/>
          <p:nvPr/>
        </p:nvSpPr>
        <p:spPr>
          <a:xfrm>
            <a:off x="5130529" y="2338702"/>
            <a:ext cx="745801"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Online mode</a:t>
            </a:r>
            <a:endParaRPr lang="en-US"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cxnSp>
        <p:nvCxnSpPr>
          <p:cNvPr id="42" name="Straight Connector 41"/>
          <p:cNvCxnSpPr/>
          <p:nvPr/>
        </p:nvCxnSpPr>
        <p:spPr>
          <a:xfrm>
            <a:off x="3637589" y="2711180"/>
            <a:ext cx="0" cy="288032"/>
          </a:xfrm>
          <a:prstGeom prst="line">
            <a:avLst/>
          </a:prstGeom>
          <a:ln w="28575"/>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a:off x="3635896" y="2999212"/>
            <a:ext cx="1867534"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44" name="Straight Arrow Connector 43"/>
          <p:cNvCxnSpPr>
            <a:endCxn id="60" idx="0"/>
          </p:cNvCxnSpPr>
          <p:nvPr/>
        </p:nvCxnSpPr>
        <p:spPr>
          <a:xfrm>
            <a:off x="4578485" y="2983149"/>
            <a:ext cx="699" cy="40047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a:off x="5510312" y="2689826"/>
            <a:ext cx="0" cy="304245"/>
          </a:xfrm>
          <a:prstGeom prst="line">
            <a:avLst/>
          </a:prstGeom>
          <a:ln w="28575"/>
        </p:spPr>
        <p:style>
          <a:lnRef idx="1">
            <a:schemeClr val="dk1"/>
          </a:lnRef>
          <a:fillRef idx="0">
            <a:schemeClr val="dk1"/>
          </a:fillRef>
          <a:effectRef idx="0">
            <a:schemeClr val="dk1"/>
          </a:effectRef>
          <a:fontRef idx="minor">
            <a:schemeClr val="tx1"/>
          </a:fontRef>
        </p:style>
      </p:cxnSp>
      <p:sp>
        <p:nvSpPr>
          <p:cNvPr id="60" name="Rounded Rectangle 59"/>
          <p:cNvSpPr/>
          <p:nvPr/>
        </p:nvSpPr>
        <p:spPr>
          <a:xfrm>
            <a:off x="3950169" y="3383619"/>
            <a:ext cx="1258029"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Dragon select</a:t>
            </a:r>
            <a:endParaRPr lang="en-US"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cxnSp>
        <p:nvCxnSpPr>
          <p:cNvPr id="71" name="Straight Arrow Connector 70"/>
          <p:cNvCxnSpPr>
            <a:stCxn id="60" idx="2"/>
            <a:endCxn id="74" idx="0"/>
          </p:cNvCxnSpPr>
          <p:nvPr/>
        </p:nvCxnSpPr>
        <p:spPr>
          <a:xfrm flipH="1">
            <a:off x="4578485" y="3743659"/>
            <a:ext cx="699" cy="389236"/>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74" name="Rounded Rectangle 73"/>
          <p:cNvSpPr/>
          <p:nvPr/>
        </p:nvSpPr>
        <p:spPr>
          <a:xfrm>
            <a:off x="3961284" y="4132895"/>
            <a:ext cx="1234402"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Tutorial</a:t>
            </a:r>
            <a:endParaRPr lang="en-US"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cxnSp>
        <p:nvCxnSpPr>
          <p:cNvPr id="32" name="Straight Arrow Connector 31"/>
          <p:cNvCxnSpPr>
            <a:stCxn id="54" idx="3"/>
            <a:endCxn id="39" idx="1"/>
          </p:cNvCxnSpPr>
          <p:nvPr/>
        </p:nvCxnSpPr>
        <p:spPr>
          <a:xfrm flipV="1">
            <a:off x="6787519" y="4312915"/>
            <a:ext cx="294511" cy="8666"/>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39" name="Rounded Rectangle 38"/>
          <p:cNvSpPr/>
          <p:nvPr/>
        </p:nvSpPr>
        <p:spPr>
          <a:xfrm>
            <a:off x="7082030" y="4132895"/>
            <a:ext cx="1268428"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Gameplay</a:t>
            </a:r>
            <a:endParaRPr lang="en-US"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35" name="Rounded Rectangle 34"/>
          <p:cNvSpPr/>
          <p:nvPr/>
        </p:nvSpPr>
        <p:spPr>
          <a:xfrm>
            <a:off x="6516090" y="3026023"/>
            <a:ext cx="963947"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Victory</a:t>
            </a:r>
            <a:endParaRPr lang="en-US"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cxnSp>
        <p:nvCxnSpPr>
          <p:cNvPr id="46" name="Straight Connector 45"/>
          <p:cNvCxnSpPr/>
          <p:nvPr/>
        </p:nvCxnSpPr>
        <p:spPr>
          <a:xfrm>
            <a:off x="6998063" y="3744739"/>
            <a:ext cx="1444438"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47" name="Straight Arrow Connector 46"/>
          <p:cNvCxnSpPr>
            <a:endCxn id="35" idx="2"/>
          </p:cNvCxnSpPr>
          <p:nvPr/>
        </p:nvCxnSpPr>
        <p:spPr>
          <a:xfrm flipV="1">
            <a:off x="6998064" y="3386063"/>
            <a:ext cx="0" cy="35381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p:cNvCxnSpPr>
            <a:endCxn id="49" idx="2"/>
          </p:cNvCxnSpPr>
          <p:nvPr/>
        </p:nvCxnSpPr>
        <p:spPr>
          <a:xfrm flipH="1" flipV="1">
            <a:off x="8434425" y="3383619"/>
            <a:ext cx="8076" cy="356257"/>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49" name="Rounded Rectangle 48"/>
          <p:cNvSpPr/>
          <p:nvPr/>
        </p:nvSpPr>
        <p:spPr>
          <a:xfrm>
            <a:off x="7952451" y="3023579"/>
            <a:ext cx="963947"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Defeat</a:t>
            </a:r>
            <a:endParaRPr lang="en-US"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82" name="Rounded Rectangle 81"/>
          <p:cNvSpPr/>
          <p:nvPr/>
        </p:nvSpPr>
        <p:spPr>
          <a:xfrm>
            <a:off x="1929002" y="1337609"/>
            <a:ext cx="745801"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Setting</a:t>
            </a:r>
            <a:endParaRPr lang="en-US"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cxnSp>
        <p:nvCxnSpPr>
          <p:cNvPr id="83" name="Straight Arrow Connector 82"/>
          <p:cNvCxnSpPr>
            <a:stCxn id="24" idx="1"/>
            <a:endCxn id="82" idx="3"/>
          </p:cNvCxnSpPr>
          <p:nvPr/>
        </p:nvCxnSpPr>
        <p:spPr>
          <a:xfrm flipH="1">
            <a:off x="2674803" y="1517629"/>
            <a:ext cx="585984" cy="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86" name="Straight Arrow Connector 85"/>
          <p:cNvCxnSpPr>
            <a:stCxn id="82" idx="3"/>
            <a:endCxn id="24" idx="1"/>
          </p:cNvCxnSpPr>
          <p:nvPr/>
        </p:nvCxnSpPr>
        <p:spPr>
          <a:xfrm>
            <a:off x="2674803" y="1517629"/>
            <a:ext cx="585984" cy="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89" name="Diamond 88"/>
          <p:cNvSpPr/>
          <p:nvPr/>
        </p:nvSpPr>
        <p:spPr>
          <a:xfrm>
            <a:off x="6931674" y="1751815"/>
            <a:ext cx="1584176" cy="792088"/>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Rematch</a:t>
            </a:r>
          </a:p>
        </p:txBody>
      </p:sp>
      <p:cxnSp>
        <p:nvCxnSpPr>
          <p:cNvPr id="90" name="Straight Connector 89"/>
          <p:cNvCxnSpPr/>
          <p:nvPr/>
        </p:nvCxnSpPr>
        <p:spPr>
          <a:xfrm>
            <a:off x="6998063" y="2787774"/>
            <a:ext cx="1436361"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93" name="Straight Connector 92"/>
          <p:cNvCxnSpPr>
            <a:endCxn id="35" idx="0"/>
          </p:cNvCxnSpPr>
          <p:nvPr/>
        </p:nvCxnSpPr>
        <p:spPr>
          <a:xfrm>
            <a:off x="6998064" y="2787774"/>
            <a:ext cx="0" cy="238249"/>
          </a:xfrm>
          <a:prstGeom prst="line">
            <a:avLst/>
          </a:prstGeom>
          <a:ln w="28575"/>
        </p:spPr>
        <p:style>
          <a:lnRef idx="1">
            <a:schemeClr val="dk1"/>
          </a:lnRef>
          <a:fillRef idx="0">
            <a:schemeClr val="dk1"/>
          </a:fillRef>
          <a:effectRef idx="0">
            <a:schemeClr val="dk1"/>
          </a:effectRef>
          <a:fontRef idx="minor">
            <a:schemeClr val="tx1"/>
          </a:fontRef>
        </p:style>
      </p:cxnSp>
      <p:cxnSp>
        <p:nvCxnSpPr>
          <p:cNvPr id="97" name="Straight Connector 96"/>
          <p:cNvCxnSpPr>
            <a:endCxn id="49" idx="0"/>
          </p:cNvCxnSpPr>
          <p:nvPr/>
        </p:nvCxnSpPr>
        <p:spPr>
          <a:xfrm>
            <a:off x="8434425" y="2787774"/>
            <a:ext cx="0" cy="235805"/>
          </a:xfrm>
          <a:prstGeom prst="line">
            <a:avLst/>
          </a:prstGeom>
          <a:ln w="28575"/>
        </p:spPr>
        <p:style>
          <a:lnRef idx="1">
            <a:schemeClr val="dk1"/>
          </a:lnRef>
          <a:fillRef idx="0">
            <a:schemeClr val="dk1"/>
          </a:fillRef>
          <a:effectRef idx="0">
            <a:schemeClr val="dk1"/>
          </a:effectRef>
          <a:fontRef idx="minor">
            <a:schemeClr val="tx1"/>
          </a:fontRef>
        </p:style>
      </p:cxnSp>
      <p:cxnSp>
        <p:nvCxnSpPr>
          <p:cNvPr id="101" name="Straight Arrow Connector 100"/>
          <p:cNvCxnSpPr>
            <a:endCxn id="89" idx="2"/>
          </p:cNvCxnSpPr>
          <p:nvPr/>
        </p:nvCxnSpPr>
        <p:spPr>
          <a:xfrm flipV="1">
            <a:off x="7723762" y="2543903"/>
            <a:ext cx="0" cy="243871"/>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10" name="Straight Connector 109"/>
          <p:cNvCxnSpPr/>
          <p:nvPr/>
        </p:nvCxnSpPr>
        <p:spPr>
          <a:xfrm flipH="1">
            <a:off x="8515850" y="2147859"/>
            <a:ext cx="448638"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14" name="Straight Arrow Connector 113"/>
          <p:cNvCxnSpPr>
            <a:endCxn id="7" idx="3"/>
          </p:cNvCxnSpPr>
          <p:nvPr/>
        </p:nvCxnSpPr>
        <p:spPr>
          <a:xfrm flipH="1">
            <a:off x="4905428" y="519522"/>
            <a:ext cx="4059060" cy="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17" name="Straight Connector 116"/>
          <p:cNvCxnSpPr/>
          <p:nvPr/>
        </p:nvCxnSpPr>
        <p:spPr>
          <a:xfrm>
            <a:off x="8964488" y="519522"/>
            <a:ext cx="0" cy="1628337"/>
          </a:xfrm>
          <a:prstGeom prst="line">
            <a:avLst/>
          </a:prstGeom>
          <a:ln w="28575"/>
        </p:spPr>
        <p:style>
          <a:lnRef idx="1">
            <a:schemeClr val="dk1"/>
          </a:lnRef>
          <a:fillRef idx="0">
            <a:schemeClr val="dk1"/>
          </a:fillRef>
          <a:effectRef idx="0">
            <a:schemeClr val="dk1"/>
          </a:effectRef>
          <a:fontRef idx="minor">
            <a:schemeClr val="tx1"/>
          </a:fontRef>
        </p:style>
      </p:cxnSp>
      <p:sp>
        <p:nvSpPr>
          <p:cNvPr id="120" name="Rectangle 119"/>
          <p:cNvSpPr/>
          <p:nvPr/>
        </p:nvSpPr>
        <p:spPr>
          <a:xfrm>
            <a:off x="8559918" y="1865177"/>
            <a:ext cx="380232" cy="276999"/>
          </a:xfrm>
          <a:prstGeom prst="rect">
            <a:avLst/>
          </a:prstGeom>
        </p:spPr>
        <p:txBody>
          <a:bodyPr wrap="none">
            <a:spAutoFit/>
          </a:bodyPr>
          <a:lstStyle/>
          <a:p>
            <a:pPr algn="ctr"/>
            <a:r>
              <a:rPr lang="en-US" sz="12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No</a:t>
            </a:r>
            <a:endParaRPr lang="en-US" sz="12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121" name="Diamond 120"/>
          <p:cNvSpPr/>
          <p:nvPr/>
        </p:nvSpPr>
        <p:spPr>
          <a:xfrm>
            <a:off x="6919960" y="752891"/>
            <a:ext cx="1584176" cy="792088"/>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Mutual</a:t>
            </a:r>
          </a:p>
          <a:p>
            <a:pPr algn="ctr"/>
            <a:r>
              <a:rPr lang="en-US" sz="1200" dirty="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agree</a:t>
            </a:r>
          </a:p>
        </p:txBody>
      </p:sp>
      <p:cxnSp>
        <p:nvCxnSpPr>
          <p:cNvPr id="122" name="Straight Arrow Connector 121"/>
          <p:cNvCxnSpPr>
            <a:stCxn id="89" idx="0"/>
          </p:cNvCxnSpPr>
          <p:nvPr/>
        </p:nvCxnSpPr>
        <p:spPr>
          <a:xfrm flipV="1">
            <a:off x="7723762" y="1544979"/>
            <a:ext cx="5316" cy="206836"/>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25" name="Straight Connector 124"/>
          <p:cNvCxnSpPr>
            <a:stCxn id="121" idx="3"/>
          </p:cNvCxnSpPr>
          <p:nvPr/>
        </p:nvCxnSpPr>
        <p:spPr>
          <a:xfrm>
            <a:off x="8504136" y="1148935"/>
            <a:ext cx="460352" cy="0"/>
          </a:xfrm>
          <a:prstGeom prst="line">
            <a:avLst/>
          </a:prstGeom>
          <a:ln w="28575"/>
        </p:spPr>
        <p:style>
          <a:lnRef idx="1">
            <a:schemeClr val="dk1"/>
          </a:lnRef>
          <a:fillRef idx="0">
            <a:schemeClr val="dk1"/>
          </a:fillRef>
          <a:effectRef idx="0">
            <a:schemeClr val="dk1"/>
          </a:effectRef>
          <a:fontRef idx="minor">
            <a:schemeClr val="tx1"/>
          </a:fontRef>
        </p:style>
      </p:cxnSp>
      <p:sp>
        <p:nvSpPr>
          <p:cNvPr id="128" name="Rectangle 127"/>
          <p:cNvSpPr/>
          <p:nvPr/>
        </p:nvSpPr>
        <p:spPr>
          <a:xfrm>
            <a:off x="8550066" y="878201"/>
            <a:ext cx="380232" cy="276999"/>
          </a:xfrm>
          <a:prstGeom prst="rect">
            <a:avLst/>
          </a:prstGeom>
        </p:spPr>
        <p:txBody>
          <a:bodyPr wrap="none">
            <a:spAutoFit/>
          </a:bodyPr>
          <a:lstStyle/>
          <a:p>
            <a:pPr algn="ctr"/>
            <a:r>
              <a:rPr lang="en-US" sz="12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No</a:t>
            </a:r>
            <a:endParaRPr lang="en-US" sz="12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129" name="Rectangle 128"/>
          <p:cNvSpPr/>
          <p:nvPr/>
        </p:nvSpPr>
        <p:spPr>
          <a:xfrm>
            <a:off x="7288654" y="1520354"/>
            <a:ext cx="435056" cy="276999"/>
          </a:xfrm>
          <a:prstGeom prst="rect">
            <a:avLst/>
          </a:prstGeom>
        </p:spPr>
        <p:txBody>
          <a:bodyPr wrap="none">
            <a:spAutoFit/>
          </a:bodyPr>
          <a:lstStyle/>
          <a:p>
            <a:pPr algn="ctr"/>
            <a:r>
              <a:rPr lang="en-US" sz="12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Yes</a:t>
            </a:r>
            <a:endParaRPr lang="en-US" sz="12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cxnSp>
        <p:nvCxnSpPr>
          <p:cNvPr id="130" name="Straight Connector 129"/>
          <p:cNvCxnSpPr/>
          <p:nvPr/>
        </p:nvCxnSpPr>
        <p:spPr>
          <a:xfrm>
            <a:off x="6154131" y="1148935"/>
            <a:ext cx="0" cy="2412812"/>
          </a:xfrm>
          <a:prstGeom prst="line">
            <a:avLst/>
          </a:prstGeom>
          <a:ln w="28575"/>
        </p:spPr>
        <p:style>
          <a:lnRef idx="1">
            <a:schemeClr val="dk1"/>
          </a:lnRef>
          <a:fillRef idx="0">
            <a:schemeClr val="dk1"/>
          </a:fillRef>
          <a:effectRef idx="0">
            <a:schemeClr val="dk1"/>
          </a:effectRef>
          <a:fontRef idx="minor">
            <a:schemeClr val="tx1"/>
          </a:fontRef>
        </p:style>
      </p:cxnSp>
      <p:sp>
        <p:nvSpPr>
          <p:cNvPr id="136" name="Rectangle 135"/>
          <p:cNvSpPr/>
          <p:nvPr/>
        </p:nvSpPr>
        <p:spPr>
          <a:xfrm>
            <a:off x="6336191" y="900545"/>
            <a:ext cx="435056" cy="276999"/>
          </a:xfrm>
          <a:prstGeom prst="rect">
            <a:avLst/>
          </a:prstGeom>
        </p:spPr>
        <p:txBody>
          <a:bodyPr wrap="none">
            <a:spAutoFit/>
          </a:bodyPr>
          <a:lstStyle/>
          <a:p>
            <a:pPr algn="ctr"/>
            <a:r>
              <a:rPr lang="en-US" sz="12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Yes</a:t>
            </a:r>
            <a:endParaRPr lang="en-US" sz="12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cxnSp>
        <p:nvCxnSpPr>
          <p:cNvPr id="137" name="Straight Connector 136"/>
          <p:cNvCxnSpPr>
            <a:endCxn id="121" idx="1"/>
          </p:cNvCxnSpPr>
          <p:nvPr/>
        </p:nvCxnSpPr>
        <p:spPr>
          <a:xfrm>
            <a:off x="6162586" y="1148935"/>
            <a:ext cx="757374"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40" name="Straight Arrow Connector 139"/>
          <p:cNvCxnSpPr>
            <a:endCxn id="60" idx="3"/>
          </p:cNvCxnSpPr>
          <p:nvPr/>
        </p:nvCxnSpPr>
        <p:spPr>
          <a:xfrm flipH="1">
            <a:off x="5208198" y="3563639"/>
            <a:ext cx="945933" cy="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54" name="Diamond 53"/>
          <p:cNvSpPr/>
          <p:nvPr/>
        </p:nvSpPr>
        <p:spPr>
          <a:xfrm>
            <a:off x="5504176" y="3925537"/>
            <a:ext cx="1283343" cy="792088"/>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Skip</a:t>
            </a:r>
          </a:p>
          <a:p>
            <a:pPr algn="ctr"/>
            <a:r>
              <a:rPr lang="en-US" sz="1200" dirty="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tutorial</a:t>
            </a:r>
          </a:p>
        </p:txBody>
      </p:sp>
      <p:cxnSp>
        <p:nvCxnSpPr>
          <p:cNvPr id="67" name="Straight Arrow Connector 66"/>
          <p:cNvCxnSpPr>
            <a:stCxn id="74" idx="3"/>
            <a:endCxn id="54" idx="1"/>
          </p:cNvCxnSpPr>
          <p:nvPr/>
        </p:nvCxnSpPr>
        <p:spPr>
          <a:xfrm>
            <a:off x="5195686" y="4312915"/>
            <a:ext cx="308490" cy="8666"/>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70" name="Rectangle 69"/>
          <p:cNvSpPr/>
          <p:nvPr/>
        </p:nvSpPr>
        <p:spPr>
          <a:xfrm>
            <a:off x="6660953" y="4031051"/>
            <a:ext cx="435056" cy="276999"/>
          </a:xfrm>
          <a:prstGeom prst="rect">
            <a:avLst/>
          </a:prstGeom>
        </p:spPr>
        <p:txBody>
          <a:bodyPr wrap="none">
            <a:spAutoFit/>
          </a:bodyPr>
          <a:lstStyle/>
          <a:p>
            <a:pPr algn="ctr"/>
            <a:r>
              <a:rPr lang="en-US" sz="12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Yes</a:t>
            </a:r>
            <a:endParaRPr lang="en-US" sz="12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72" name="Rounded Rectangle 71"/>
          <p:cNvSpPr/>
          <p:nvPr/>
        </p:nvSpPr>
        <p:spPr>
          <a:xfrm>
            <a:off x="7082030" y="4664263"/>
            <a:ext cx="1268428"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Play tutorial</a:t>
            </a:r>
            <a:endParaRPr lang="en-US"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cxnSp>
        <p:nvCxnSpPr>
          <p:cNvPr id="73" name="Straight Connector 72"/>
          <p:cNvCxnSpPr>
            <a:stCxn id="54" idx="2"/>
          </p:cNvCxnSpPr>
          <p:nvPr/>
        </p:nvCxnSpPr>
        <p:spPr>
          <a:xfrm flipH="1">
            <a:off x="6145847" y="4717625"/>
            <a:ext cx="1" cy="126658"/>
          </a:xfrm>
          <a:prstGeom prst="line">
            <a:avLst/>
          </a:prstGeom>
          <a:ln w="28575"/>
        </p:spPr>
        <p:style>
          <a:lnRef idx="1">
            <a:schemeClr val="dk1"/>
          </a:lnRef>
          <a:fillRef idx="0">
            <a:schemeClr val="dk1"/>
          </a:fillRef>
          <a:effectRef idx="0">
            <a:schemeClr val="dk1"/>
          </a:effectRef>
          <a:fontRef idx="minor">
            <a:schemeClr val="tx1"/>
          </a:fontRef>
        </p:style>
      </p:cxnSp>
      <p:sp>
        <p:nvSpPr>
          <p:cNvPr id="76" name="Rectangle 75"/>
          <p:cNvSpPr/>
          <p:nvPr/>
        </p:nvSpPr>
        <p:spPr>
          <a:xfrm>
            <a:off x="6481750" y="4571617"/>
            <a:ext cx="380232" cy="276999"/>
          </a:xfrm>
          <a:prstGeom prst="rect">
            <a:avLst/>
          </a:prstGeom>
        </p:spPr>
        <p:txBody>
          <a:bodyPr wrap="none">
            <a:spAutoFit/>
          </a:bodyPr>
          <a:lstStyle/>
          <a:p>
            <a:pPr algn="ctr"/>
            <a:r>
              <a:rPr lang="en-US" sz="12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No</a:t>
            </a:r>
            <a:endParaRPr lang="en-US" sz="12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cxnSp>
        <p:nvCxnSpPr>
          <p:cNvPr id="77" name="Straight Arrow Connector 76"/>
          <p:cNvCxnSpPr>
            <a:endCxn id="72" idx="1"/>
          </p:cNvCxnSpPr>
          <p:nvPr/>
        </p:nvCxnSpPr>
        <p:spPr>
          <a:xfrm flipV="1">
            <a:off x="6127404" y="4844283"/>
            <a:ext cx="954626" cy="8666"/>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79" name="Straight Arrow Connector 78"/>
          <p:cNvCxnSpPr>
            <a:stCxn id="72" idx="0"/>
            <a:endCxn id="39" idx="2"/>
          </p:cNvCxnSpPr>
          <p:nvPr/>
        </p:nvCxnSpPr>
        <p:spPr>
          <a:xfrm flipV="1">
            <a:off x="7716244" y="4492935"/>
            <a:ext cx="0" cy="171328"/>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2" name="Straight Connector 61"/>
          <p:cNvCxnSpPr>
            <a:endCxn id="39" idx="0"/>
          </p:cNvCxnSpPr>
          <p:nvPr/>
        </p:nvCxnSpPr>
        <p:spPr>
          <a:xfrm>
            <a:off x="7716244" y="3739875"/>
            <a:ext cx="0" cy="39302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33475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FLOW</a:t>
            </a:r>
            <a:endParaRPr lang="en-US" dirty="0"/>
          </a:p>
        </p:txBody>
      </p:sp>
      <p:sp>
        <p:nvSpPr>
          <p:cNvPr id="7" name="Rounded Rectangle 6"/>
          <p:cNvSpPr/>
          <p:nvPr/>
        </p:nvSpPr>
        <p:spPr>
          <a:xfrm>
            <a:off x="3931235" y="1659112"/>
            <a:ext cx="648072"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Play</a:t>
            </a:r>
            <a:endParaRPr lang="en-US"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8" name="Rounded Rectangle 7"/>
          <p:cNvSpPr/>
          <p:nvPr/>
        </p:nvSpPr>
        <p:spPr>
          <a:xfrm>
            <a:off x="5011355" y="1662621"/>
            <a:ext cx="745801"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Online mode</a:t>
            </a:r>
            <a:endParaRPr lang="en-US"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15" name="Rounded Rectangle 14"/>
          <p:cNvSpPr/>
          <p:nvPr/>
        </p:nvSpPr>
        <p:spPr>
          <a:xfrm>
            <a:off x="2851115" y="1662621"/>
            <a:ext cx="648072"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Main Menu</a:t>
            </a:r>
            <a:endParaRPr lang="en-US"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cxnSp>
        <p:nvCxnSpPr>
          <p:cNvPr id="6" name="Straight Arrow Connector 5"/>
          <p:cNvCxnSpPr>
            <a:stCxn id="15" idx="3"/>
            <a:endCxn id="7" idx="1"/>
          </p:cNvCxnSpPr>
          <p:nvPr/>
        </p:nvCxnSpPr>
        <p:spPr>
          <a:xfrm flipV="1">
            <a:off x="3499187" y="1839132"/>
            <a:ext cx="432048" cy="3509"/>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7" idx="3"/>
            <a:endCxn id="8" idx="1"/>
          </p:cNvCxnSpPr>
          <p:nvPr/>
        </p:nvCxnSpPr>
        <p:spPr>
          <a:xfrm>
            <a:off x="4579307" y="1839132"/>
            <a:ext cx="432048" cy="3509"/>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4" name="Rounded Rectangle 23"/>
          <p:cNvSpPr/>
          <p:nvPr/>
        </p:nvSpPr>
        <p:spPr>
          <a:xfrm>
            <a:off x="6193030" y="1200848"/>
            <a:ext cx="745801"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Create room</a:t>
            </a:r>
            <a:endParaRPr lang="en-US"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cxnSp>
        <p:nvCxnSpPr>
          <p:cNvPr id="25" name="Straight Arrow Connector 24"/>
          <p:cNvCxnSpPr>
            <a:stCxn id="8" idx="3"/>
            <a:endCxn id="24" idx="1"/>
          </p:cNvCxnSpPr>
          <p:nvPr/>
        </p:nvCxnSpPr>
        <p:spPr>
          <a:xfrm flipV="1">
            <a:off x="5757156" y="1380868"/>
            <a:ext cx="435874" cy="461773"/>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9" name="Rounded Rectangle 28"/>
          <p:cNvSpPr/>
          <p:nvPr/>
        </p:nvSpPr>
        <p:spPr>
          <a:xfrm>
            <a:off x="6193030" y="2282343"/>
            <a:ext cx="745801"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Join</a:t>
            </a:r>
          </a:p>
          <a:p>
            <a:pPr algn="ctr"/>
            <a:r>
              <a:rPr lang="en-US" sz="1200" dirty="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room</a:t>
            </a:r>
            <a:endParaRPr lang="en-US"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cxnSp>
        <p:nvCxnSpPr>
          <p:cNvPr id="31" name="Straight Arrow Connector 30"/>
          <p:cNvCxnSpPr>
            <a:stCxn id="8" idx="3"/>
            <a:endCxn id="29" idx="1"/>
          </p:cNvCxnSpPr>
          <p:nvPr/>
        </p:nvCxnSpPr>
        <p:spPr>
          <a:xfrm>
            <a:off x="5757156" y="1842641"/>
            <a:ext cx="435874" cy="61972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34" name="Rounded Rectangle 33"/>
          <p:cNvSpPr/>
          <p:nvPr/>
        </p:nvSpPr>
        <p:spPr>
          <a:xfrm>
            <a:off x="7370879" y="2282343"/>
            <a:ext cx="1168868"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Input</a:t>
            </a:r>
          </a:p>
          <a:p>
            <a:pPr algn="ctr"/>
            <a:r>
              <a:rPr lang="en-US" sz="1200" dirty="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room code</a:t>
            </a:r>
            <a:endParaRPr lang="en-US"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cxnSp>
        <p:nvCxnSpPr>
          <p:cNvPr id="35" name="Straight Arrow Connector 34"/>
          <p:cNvCxnSpPr>
            <a:stCxn id="29" idx="3"/>
            <a:endCxn id="34" idx="1"/>
          </p:cNvCxnSpPr>
          <p:nvPr/>
        </p:nvCxnSpPr>
        <p:spPr>
          <a:xfrm>
            <a:off x="6938831" y="2462363"/>
            <a:ext cx="432048" cy="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40" name="Rounded Rectangle 39"/>
          <p:cNvSpPr/>
          <p:nvPr/>
        </p:nvSpPr>
        <p:spPr>
          <a:xfrm>
            <a:off x="7370879" y="1200848"/>
            <a:ext cx="1168868"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Generate</a:t>
            </a:r>
          </a:p>
          <a:p>
            <a:pPr algn="ctr"/>
            <a:r>
              <a:rPr lang="en-US" sz="1200" dirty="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room code</a:t>
            </a:r>
            <a:endParaRPr lang="en-US"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cxnSp>
        <p:nvCxnSpPr>
          <p:cNvPr id="41" name="Straight Arrow Connector 40"/>
          <p:cNvCxnSpPr>
            <a:stCxn id="24" idx="3"/>
            <a:endCxn id="40" idx="1"/>
          </p:cNvCxnSpPr>
          <p:nvPr/>
        </p:nvCxnSpPr>
        <p:spPr>
          <a:xfrm>
            <a:off x="6938831" y="1380868"/>
            <a:ext cx="432048" cy="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5" name="Straight Connector 44"/>
          <p:cNvCxnSpPr/>
          <p:nvPr/>
        </p:nvCxnSpPr>
        <p:spPr>
          <a:xfrm>
            <a:off x="8955055" y="1380868"/>
            <a:ext cx="0" cy="2162990"/>
          </a:xfrm>
          <a:prstGeom prst="line">
            <a:avLst/>
          </a:prstGeom>
          <a:ln w="28575"/>
        </p:spPr>
        <p:style>
          <a:lnRef idx="1">
            <a:schemeClr val="dk1"/>
          </a:lnRef>
          <a:fillRef idx="0">
            <a:schemeClr val="dk1"/>
          </a:fillRef>
          <a:effectRef idx="0">
            <a:schemeClr val="dk1"/>
          </a:effectRef>
          <a:fontRef idx="minor">
            <a:schemeClr val="tx1"/>
          </a:fontRef>
        </p:style>
      </p:cxnSp>
      <p:cxnSp>
        <p:nvCxnSpPr>
          <p:cNvPr id="47" name="Straight Arrow Connector 46"/>
          <p:cNvCxnSpPr>
            <a:stCxn id="34" idx="2"/>
            <a:endCxn id="54" idx="0"/>
          </p:cNvCxnSpPr>
          <p:nvPr/>
        </p:nvCxnSpPr>
        <p:spPr>
          <a:xfrm>
            <a:off x="7955313" y="2642383"/>
            <a:ext cx="9433" cy="721455"/>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0" name="Straight Connector 49"/>
          <p:cNvCxnSpPr>
            <a:stCxn id="40" idx="3"/>
          </p:cNvCxnSpPr>
          <p:nvPr/>
        </p:nvCxnSpPr>
        <p:spPr>
          <a:xfrm>
            <a:off x="8539747" y="1380868"/>
            <a:ext cx="415308" cy="0"/>
          </a:xfrm>
          <a:prstGeom prst="line">
            <a:avLst/>
          </a:prstGeom>
          <a:ln w="28575"/>
        </p:spPr>
        <p:style>
          <a:lnRef idx="1">
            <a:schemeClr val="dk1"/>
          </a:lnRef>
          <a:fillRef idx="0">
            <a:schemeClr val="dk1"/>
          </a:fillRef>
          <a:effectRef idx="0">
            <a:schemeClr val="dk1"/>
          </a:effectRef>
          <a:fontRef idx="minor">
            <a:schemeClr val="tx1"/>
          </a:fontRef>
        </p:style>
      </p:cxnSp>
      <p:sp>
        <p:nvSpPr>
          <p:cNvPr id="54" name="Rounded Rectangle 53"/>
          <p:cNvSpPr/>
          <p:nvPr/>
        </p:nvSpPr>
        <p:spPr>
          <a:xfrm>
            <a:off x="7380312" y="3363838"/>
            <a:ext cx="1168868"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In room</a:t>
            </a:r>
            <a:endParaRPr lang="en-US"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cxnSp>
        <p:nvCxnSpPr>
          <p:cNvPr id="58" name="Straight Arrow Connector 57"/>
          <p:cNvCxnSpPr>
            <a:endCxn id="54" idx="3"/>
          </p:cNvCxnSpPr>
          <p:nvPr/>
        </p:nvCxnSpPr>
        <p:spPr>
          <a:xfrm flipH="1">
            <a:off x="8549180" y="3543857"/>
            <a:ext cx="415308" cy="1"/>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61" name="Rounded Rectangle 60"/>
          <p:cNvSpPr/>
          <p:nvPr/>
        </p:nvSpPr>
        <p:spPr>
          <a:xfrm>
            <a:off x="5980283" y="3363837"/>
            <a:ext cx="976351"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Waiting for</a:t>
            </a:r>
          </a:p>
          <a:p>
            <a:pPr algn="ctr"/>
            <a:r>
              <a:rPr lang="en-US" sz="1200" dirty="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Player</a:t>
            </a:r>
            <a:endParaRPr lang="en-US"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cxnSp>
        <p:nvCxnSpPr>
          <p:cNvPr id="62" name="Straight Arrow Connector 61"/>
          <p:cNvCxnSpPr>
            <a:stCxn id="54" idx="1"/>
            <a:endCxn id="61" idx="3"/>
          </p:cNvCxnSpPr>
          <p:nvPr/>
        </p:nvCxnSpPr>
        <p:spPr>
          <a:xfrm flipH="1" flipV="1">
            <a:off x="6956634" y="3543857"/>
            <a:ext cx="423678" cy="1"/>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p:cNvCxnSpPr>
            <a:stCxn id="61" idx="1"/>
            <a:endCxn id="67" idx="3"/>
          </p:cNvCxnSpPr>
          <p:nvPr/>
        </p:nvCxnSpPr>
        <p:spPr>
          <a:xfrm flipH="1" flipV="1">
            <a:off x="5575621" y="3537241"/>
            <a:ext cx="404662" cy="6616"/>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67" name="Rounded Rectangle 66"/>
          <p:cNvSpPr/>
          <p:nvPr/>
        </p:nvSpPr>
        <p:spPr>
          <a:xfrm>
            <a:off x="4829820" y="3357221"/>
            <a:ext cx="745801"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Action</a:t>
            </a:r>
          </a:p>
          <a:p>
            <a:pPr algn="ctr"/>
            <a:r>
              <a:rPr lang="en-US" sz="1200" dirty="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phase</a:t>
            </a:r>
            <a:endParaRPr lang="en-US"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69" name="Rounded Rectangle 68"/>
          <p:cNvSpPr/>
          <p:nvPr/>
        </p:nvSpPr>
        <p:spPr>
          <a:xfrm>
            <a:off x="3683395" y="3357221"/>
            <a:ext cx="745801"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Result</a:t>
            </a:r>
            <a:endParaRPr lang="en-US"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cxnSp>
        <p:nvCxnSpPr>
          <p:cNvPr id="70" name="Straight Arrow Connector 69"/>
          <p:cNvCxnSpPr>
            <a:stCxn id="67" idx="1"/>
            <a:endCxn id="69" idx="3"/>
          </p:cNvCxnSpPr>
          <p:nvPr/>
        </p:nvCxnSpPr>
        <p:spPr>
          <a:xfrm flipH="1">
            <a:off x="4429196" y="3537241"/>
            <a:ext cx="400624" cy="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80" name="Rounded Rectangle 79"/>
          <p:cNvSpPr/>
          <p:nvPr/>
        </p:nvSpPr>
        <p:spPr>
          <a:xfrm>
            <a:off x="2427559" y="3349159"/>
            <a:ext cx="847112"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Rematch</a:t>
            </a:r>
            <a:endParaRPr lang="en-US"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81" name="Rounded Rectangle 80"/>
          <p:cNvSpPr/>
          <p:nvPr/>
        </p:nvSpPr>
        <p:spPr>
          <a:xfrm>
            <a:off x="2427559" y="4218827"/>
            <a:ext cx="847112"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Mutual</a:t>
            </a:r>
          </a:p>
          <a:p>
            <a:pPr algn="ctr"/>
            <a:r>
              <a:rPr lang="en-US" sz="1200" dirty="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agree</a:t>
            </a:r>
            <a:endParaRPr lang="en-US"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cxnSp>
        <p:nvCxnSpPr>
          <p:cNvPr id="82" name="Straight Arrow Connector 81"/>
          <p:cNvCxnSpPr>
            <a:stCxn id="69" idx="1"/>
            <a:endCxn id="80" idx="3"/>
          </p:cNvCxnSpPr>
          <p:nvPr/>
        </p:nvCxnSpPr>
        <p:spPr>
          <a:xfrm flipH="1" flipV="1">
            <a:off x="3274671" y="3529179"/>
            <a:ext cx="408724" cy="806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87" name="Straight Arrow Connector 86"/>
          <p:cNvCxnSpPr>
            <a:stCxn id="80" idx="2"/>
            <a:endCxn id="81" idx="0"/>
          </p:cNvCxnSpPr>
          <p:nvPr/>
        </p:nvCxnSpPr>
        <p:spPr>
          <a:xfrm>
            <a:off x="2851115" y="3709199"/>
            <a:ext cx="0" cy="509628"/>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90" name="Straight Connector 89"/>
          <p:cNvCxnSpPr>
            <a:endCxn id="80" idx="1"/>
          </p:cNvCxnSpPr>
          <p:nvPr/>
        </p:nvCxnSpPr>
        <p:spPr>
          <a:xfrm>
            <a:off x="2007813" y="3529179"/>
            <a:ext cx="419746"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93" name="Straight Connector 92"/>
          <p:cNvCxnSpPr>
            <a:endCxn id="81" idx="1"/>
          </p:cNvCxnSpPr>
          <p:nvPr/>
        </p:nvCxnSpPr>
        <p:spPr>
          <a:xfrm>
            <a:off x="2014857" y="4398847"/>
            <a:ext cx="412702"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96" name="Straight Connector 95"/>
          <p:cNvCxnSpPr/>
          <p:nvPr/>
        </p:nvCxnSpPr>
        <p:spPr>
          <a:xfrm>
            <a:off x="2007813" y="1839132"/>
            <a:ext cx="0" cy="2559715"/>
          </a:xfrm>
          <a:prstGeom prst="line">
            <a:avLst/>
          </a:prstGeom>
          <a:ln w="28575"/>
        </p:spPr>
        <p:style>
          <a:lnRef idx="1">
            <a:schemeClr val="dk1"/>
          </a:lnRef>
          <a:fillRef idx="0">
            <a:schemeClr val="dk1"/>
          </a:fillRef>
          <a:effectRef idx="0">
            <a:schemeClr val="dk1"/>
          </a:effectRef>
          <a:fontRef idx="minor">
            <a:schemeClr val="tx1"/>
          </a:fontRef>
        </p:style>
      </p:cxnSp>
      <p:cxnSp>
        <p:nvCxnSpPr>
          <p:cNvPr id="98" name="Straight Arrow Connector 97"/>
          <p:cNvCxnSpPr>
            <a:endCxn id="15" idx="1"/>
          </p:cNvCxnSpPr>
          <p:nvPr/>
        </p:nvCxnSpPr>
        <p:spPr>
          <a:xfrm>
            <a:off x="1992187" y="1842641"/>
            <a:ext cx="858928" cy="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04" name="Straight Connector 103"/>
          <p:cNvCxnSpPr>
            <a:stCxn id="81" idx="3"/>
          </p:cNvCxnSpPr>
          <p:nvPr/>
        </p:nvCxnSpPr>
        <p:spPr>
          <a:xfrm>
            <a:off x="3274671" y="4398847"/>
            <a:ext cx="3193787"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07" name="Straight Arrow Connector 106"/>
          <p:cNvCxnSpPr>
            <a:endCxn id="61" idx="2"/>
          </p:cNvCxnSpPr>
          <p:nvPr/>
        </p:nvCxnSpPr>
        <p:spPr>
          <a:xfrm flipV="1">
            <a:off x="6468458" y="3723877"/>
            <a:ext cx="1" cy="67497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10" name="Rectangle 109"/>
          <p:cNvSpPr/>
          <p:nvPr/>
        </p:nvSpPr>
        <p:spPr>
          <a:xfrm>
            <a:off x="1647955" y="2536809"/>
            <a:ext cx="380232" cy="276999"/>
          </a:xfrm>
          <a:prstGeom prst="rect">
            <a:avLst/>
          </a:prstGeom>
        </p:spPr>
        <p:txBody>
          <a:bodyPr wrap="none">
            <a:spAutoFit/>
          </a:bodyPr>
          <a:lstStyle/>
          <a:p>
            <a:pPr algn="ctr"/>
            <a:r>
              <a:rPr lang="en-US" sz="12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No</a:t>
            </a:r>
            <a:endParaRPr lang="en-US" sz="12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111" name="Rectangle 110"/>
          <p:cNvSpPr/>
          <p:nvPr/>
        </p:nvSpPr>
        <p:spPr>
          <a:xfrm>
            <a:off x="2427559" y="3818041"/>
            <a:ext cx="435056" cy="276999"/>
          </a:xfrm>
          <a:prstGeom prst="rect">
            <a:avLst/>
          </a:prstGeom>
        </p:spPr>
        <p:txBody>
          <a:bodyPr wrap="none">
            <a:spAutoFit/>
          </a:bodyPr>
          <a:lstStyle/>
          <a:p>
            <a:pPr algn="ctr"/>
            <a:r>
              <a:rPr lang="en-US" sz="12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Yes</a:t>
            </a:r>
            <a:endParaRPr lang="en-US" sz="12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112" name="Rectangle 111"/>
          <p:cNvSpPr/>
          <p:nvPr/>
        </p:nvSpPr>
        <p:spPr>
          <a:xfrm>
            <a:off x="1611955" y="3717261"/>
            <a:ext cx="380232" cy="276999"/>
          </a:xfrm>
          <a:prstGeom prst="rect">
            <a:avLst/>
          </a:prstGeom>
        </p:spPr>
        <p:txBody>
          <a:bodyPr wrap="none">
            <a:spAutoFit/>
          </a:bodyPr>
          <a:lstStyle/>
          <a:p>
            <a:pPr algn="ctr"/>
            <a:r>
              <a:rPr lang="en-US" sz="12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No</a:t>
            </a:r>
            <a:endParaRPr lang="en-US" sz="12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113" name="Rectangle 112"/>
          <p:cNvSpPr/>
          <p:nvPr/>
        </p:nvSpPr>
        <p:spPr>
          <a:xfrm>
            <a:off x="4436508" y="4107599"/>
            <a:ext cx="435056" cy="276999"/>
          </a:xfrm>
          <a:prstGeom prst="rect">
            <a:avLst/>
          </a:prstGeom>
        </p:spPr>
        <p:txBody>
          <a:bodyPr wrap="none">
            <a:spAutoFit/>
          </a:bodyPr>
          <a:lstStyle/>
          <a:p>
            <a:pPr algn="ctr"/>
            <a:r>
              <a:rPr lang="en-US" sz="12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Yes</a:t>
            </a:r>
            <a:endParaRPr lang="en-US" sz="12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99789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ADS FLOW</a:t>
            </a:r>
            <a:endParaRPr lang="en-US" dirty="0"/>
          </a:p>
        </p:txBody>
      </p:sp>
      <p:sp>
        <p:nvSpPr>
          <p:cNvPr id="63" name="Rounded Rectangle 62"/>
          <p:cNvSpPr/>
          <p:nvPr/>
        </p:nvSpPr>
        <p:spPr>
          <a:xfrm>
            <a:off x="2678021" y="2335897"/>
            <a:ext cx="650793" cy="36781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20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Shop</a:t>
            </a:r>
          </a:p>
        </p:txBody>
      </p:sp>
      <p:cxnSp>
        <p:nvCxnSpPr>
          <p:cNvPr id="64" name="Straight Arrow Connector 63"/>
          <p:cNvCxnSpPr>
            <a:stCxn id="63" idx="3"/>
            <a:endCxn id="65" idx="1"/>
          </p:cNvCxnSpPr>
          <p:nvPr/>
        </p:nvCxnSpPr>
        <p:spPr>
          <a:xfrm>
            <a:off x="3328814" y="2519805"/>
            <a:ext cx="463826" cy="661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65" name="Rounded Rectangle 64"/>
          <p:cNvSpPr/>
          <p:nvPr/>
        </p:nvSpPr>
        <p:spPr>
          <a:xfrm>
            <a:off x="3792640" y="2342507"/>
            <a:ext cx="650793" cy="36781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20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Watch ads</a:t>
            </a:r>
          </a:p>
        </p:txBody>
      </p:sp>
      <p:cxnSp>
        <p:nvCxnSpPr>
          <p:cNvPr id="66" name="Straight Arrow Connector 65"/>
          <p:cNvCxnSpPr>
            <a:stCxn id="65" idx="3"/>
            <a:endCxn id="68" idx="1"/>
          </p:cNvCxnSpPr>
          <p:nvPr/>
        </p:nvCxnSpPr>
        <p:spPr>
          <a:xfrm>
            <a:off x="4443433" y="2526415"/>
            <a:ext cx="444388" cy="661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68" name="Rounded Rectangle 67"/>
          <p:cNvSpPr/>
          <p:nvPr/>
        </p:nvSpPr>
        <p:spPr>
          <a:xfrm>
            <a:off x="4887821" y="2349117"/>
            <a:ext cx="650793" cy="36781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20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Ads</a:t>
            </a:r>
          </a:p>
        </p:txBody>
      </p:sp>
      <p:cxnSp>
        <p:nvCxnSpPr>
          <p:cNvPr id="69" name="Straight Arrow Connector 68"/>
          <p:cNvCxnSpPr>
            <a:stCxn id="68" idx="3"/>
            <a:endCxn id="75" idx="1"/>
          </p:cNvCxnSpPr>
          <p:nvPr/>
        </p:nvCxnSpPr>
        <p:spPr>
          <a:xfrm>
            <a:off x="5538614" y="2533025"/>
            <a:ext cx="473546" cy="6609"/>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75" name="Rounded Rectangle 74"/>
          <p:cNvSpPr/>
          <p:nvPr/>
        </p:nvSpPr>
        <p:spPr>
          <a:xfrm>
            <a:off x="6012160" y="2355726"/>
            <a:ext cx="752956" cy="36781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20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Reward</a:t>
            </a:r>
          </a:p>
        </p:txBody>
      </p:sp>
      <p:cxnSp>
        <p:nvCxnSpPr>
          <p:cNvPr id="78" name="Straight Connector 77"/>
          <p:cNvCxnSpPr>
            <a:stCxn id="75" idx="2"/>
          </p:cNvCxnSpPr>
          <p:nvPr/>
        </p:nvCxnSpPr>
        <p:spPr>
          <a:xfrm>
            <a:off x="6388638" y="2723542"/>
            <a:ext cx="0" cy="299101"/>
          </a:xfrm>
          <a:prstGeom prst="line">
            <a:avLst/>
          </a:prstGeom>
          <a:ln w="28575"/>
        </p:spPr>
        <p:style>
          <a:lnRef idx="1">
            <a:schemeClr val="dk1"/>
          </a:lnRef>
          <a:fillRef idx="0">
            <a:schemeClr val="dk1"/>
          </a:fillRef>
          <a:effectRef idx="0">
            <a:schemeClr val="dk1"/>
          </a:effectRef>
          <a:fontRef idx="minor">
            <a:schemeClr val="tx1"/>
          </a:fontRef>
        </p:style>
      </p:cxnSp>
      <p:cxnSp>
        <p:nvCxnSpPr>
          <p:cNvPr id="80" name="Straight Arrow Connector 79"/>
          <p:cNvCxnSpPr>
            <a:endCxn id="68" idx="2"/>
          </p:cNvCxnSpPr>
          <p:nvPr/>
        </p:nvCxnSpPr>
        <p:spPr>
          <a:xfrm flipV="1">
            <a:off x="5210013" y="2716933"/>
            <a:ext cx="3205" cy="286271"/>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81" name="Straight Connector 80"/>
          <p:cNvCxnSpPr/>
          <p:nvPr/>
        </p:nvCxnSpPr>
        <p:spPr>
          <a:xfrm>
            <a:off x="5210013" y="3003204"/>
            <a:ext cx="1195485" cy="10209"/>
          </a:xfrm>
          <a:prstGeom prst="line">
            <a:avLst/>
          </a:prstGeom>
          <a:ln w="28575"/>
        </p:spPr>
        <p:style>
          <a:lnRef idx="1">
            <a:schemeClr val="dk1"/>
          </a:lnRef>
          <a:fillRef idx="0">
            <a:schemeClr val="dk1"/>
          </a:fillRef>
          <a:effectRef idx="0">
            <a:schemeClr val="dk1"/>
          </a:effectRef>
          <a:fontRef idx="minor">
            <a:schemeClr val="tx1"/>
          </a:fontRef>
        </p:style>
      </p:cxnSp>
      <p:cxnSp>
        <p:nvCxnSpPr>
          <p:cNvPr id="84" name="Straight Connector 83"/>
          <p:cNvCxnSpPr>
            <a:endCxn id="68" idx="0"/>
          </p:cNvCxnSpPr>
          <p:nvPr/>
        </p:nvCxnSpPr>
        <p:spPr>
          <a:xfrm flipH="1">
            <a:off x="5213218" y="2079862"/>
            <a:ext cx="6515" cy="269255"/>
          </a:xfrm>
          <a:prstGeom prst="line">
            <a:avLst/>
          </a:prstGeom>
          <a:ln w="28575"/>
        </p:spPr>
        <p:style>
          <a:lnRef idx="1">
            <a:schemeClr val="dk1"/>
          </a:lnRef>
          <a:fillRef idx="0">
            <a:schemeClr val="dk1"/>
          </a:fillRef>
          <a:effectRef idx="0">
            <a:schemeClr val="dk1"/>
          </a:effectRef>
          <a:fontRef idx="minor">
            <a:schemeClr val="tx1"/>
          </a:fontRef>
        </p:style>
      </p:cxnSp>
      <p:cxnSp>
        <p:nvCxnSpPr>
          <p:cNvPr id="85" name="Straight Connector 84"/>
          <p:cNvCxnSpPr/>
          <p:nvPr/>
        </p:nvCxnSpPr>
        <p:spPr>
          <a:xfrm>
            <a:off x="5210013" y="2070143"/>
            <a:ext cx="2196582" cy="9719"/>
          </a:xfrm>
          <a:prstGeom prst="line">
            <a:avLst/>
          </a:prstGeom>
          <a:ln w="28575"/>
        </p:spPr>
        <p:style>
          <a:lnRef idx="1">
            <a:schemeClr val="dk1"/>
          </a:lnRef>
          <a:fillRef idx="0">
            <a:schemeClr val="dk1"/>
          </a:fillRef>
          <a:effectRef idx="0">
            <a:schemeClr val="dk1"/>
          </a:effectRef>
          <a:fontRef idx="minor">
            <a:schemeClr val="tx1"/>
          </a:fontRef>
        </p:style>
      </p:cxnSp>
      <p:sp>
        <p:nvSpPr>
          <p:cNvPr id="87" name="Rounded Rectangle 86"/>
          <p:cNvSpPr/>
          <p:nvPr/>
        </p:nvSpPr>
        <p:spPr>
          <a:xfrm>
            <a:off x="7049024" y="2381774"/>
            <a:ext cx="752956" cy="36781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20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No ads</a:t>
            </a:r>
          </a:p>
        </p:txBody>
      </p:sp>
      <p:cxnSp>
        <p:nvCxnSpPr>
          <p:cNvPr id="88" name="Straight Arrow Connector 87"/>
          <p:cNvCxnSpPr>
            <a:endCxn id="87" idx="0"/>
          </p:cNvCxnSpPr>
          <p:nvPr/>
        </p:nvCxnSpPr>
        <p:spPr>
          <a:xfrm flipH="1">
            <a:off x="7425502" y="2070143"/>
            <a:ext cx="532" cy="311631"/>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91" name="Rectangle 90"/>
          <p:cNvSpPr/>
          <p:nvPr/>
        </p:nvSpPr>
        <p:spPr>
          <a:xfrm>
            <a:off x="5389267" y="2735563"/>
            <a:ext cx="831563" cy="269369"/>
          </a:xfrm>
          <a:prstGeom prst="rect">
            <a:avLst/>
          </a:prstGeom>
        </p:spPr>
        <p:txBody>
          <a:bodyPr wrap="square">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20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Rewatch</a:t>
            </a:r>
          </a:p>
        </p:txBody>
      </p:sp>
      <p:sp>
        <p:nvSpPr>
          <p:cNvPr id="92" name="Rectangle 91"/>
          <p:cNvSpPr/>
          <p:nvPr/>
        </p:nvSpPr>
        <p:spPr>
          <a:xfrm>
            <a:off x="5706897" y="1741075"/>
            <a:ext cx="1544188" cy="269369"/>
          </a:xfrm>
          <a:prstGeom prst="rect">
            <a:avLst/>
          </a:prstGeom>
        </p:spPr>
        <p:txBody>
          <a:bodyPr wrap="square">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20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No more ads</a:t>
            </a:r>
          </a:p>
        </p:txBody>
      </p:sp>
      <p:cxnSp>
        <p:nvCxnSpPr>
          <p:cNvPr id="94" name="Straight Connector 93"/>
          <p:cNvCxnSpPr/>
          <p:nvPr/>
        </p:nvCxnSpPr>
        <p:spPr>
          <a:xfrm>
            <a:off x="7542135" y="2749590"/>
            <a:ext cx="0" cy="768742"/>
          </a:xfrm>
          <a:prstGeom prst="line">
            <a:avLst/>
          </a:prstGeom>
          <a:ln w="28575"/>
        </p:spPr>
        <p:style>
          <a:lnRef idx="1">
            <a:schemeClr val="dk1"/>
          </a:lnRef>
          <a:fillRef idx="0">
            <a:schemeClr val="dk1"/>
          </a:fillRef>
          <a:effectRef idx="0">
            <a:schemeClr val="dk1"/>
          </a:effectRef>
          <a:fontRef idx="minor">
            <a:schemeClr val="tx1"/>
          </a:fontRef>
        </p:style>
      </p:cxnSp>
      <p:cxnSp>
        <p:nvCxnSpPr>
          <p:cNvPr id="95" name="Straight Connector 94"/>
          <p:cNvCxnSpPr/>
          <p:nvPr/>
        </p:nvCxnSpPr>
        <p:spPr>
          <a:xfrm>
            <a:off x="3003712" y="3498893"/>
            <a:ext cx="4548673" cy="6609"/>
          </a:xfrm>
          <a:prstGeom prst="line">
            <a:avLst/>
          </a:prstGeom>
          <a:ln w="28575"/>
        </p:spPr>
        <p:style>
          <a:lnRef idx="1">
            <a:schemeClr val="dk1"/>
          </a:lnRef>
          <a:fillRef idx="0">
            <a:schemeClr val="dk1"/>
          </a:fillRef>
          <a:effectRef idx="0">
            <a:schemeClr val="dk1"/>
          </a:effectRef>
          <a:fontRef idx="minor">
            <a:schemeClr val="tx1"/>
          </a:fontRef>
        </p:style>
      </p:cxnSp>
      <p:cxnSp>
        <p:nvCxnSpPr>
          <p:cNvPr id="96" name="Straight Arrow Connector 95"/>
          <p:cNvCxnSpPr>
            <a:endCxn id="63" idx="2"/>
          </p:cNvCxnSpPr>
          <p:nvPr/>
        </p:nvCxnSpPr>
        <p:spPr>
          <a:xfrm flipV="1">
            <a:off x="2993993" y="2703713"/>
            <a:ext cx="9425" cy="814619"/>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98" name="Straight Connector 97"/>
          <p:cNvCxnSpPr/>
          <p:nvPr/>
        </p:nvCxnSpPr>
        <p:spPr>
          <a:xfrm>
            <a:off x="6644841" y="2717322"/>
            <a:ext cx="0" cy="768742"/>
          </a:xfrm>
          <a:prstGeom prst="line">
            <a:avLst/>
          </a:prstGeom>
          <a:ln w="28575"/>
        </p:spPr>
        <p:style>
          <a:lnRef idx="1">
            <a:schemeClr val="dk1"/>
          </a:lnRef>
          <a:fillRef idx="0">
            <a:schemeClr val="dk1"/>
          </a:fillRef>
          <a:effectRef idx="0">
            <a:schemeClr val="dk1"/>
          </a:effectRef>
          <a:fontRef idx="minor">
            <a:schemeClr val="tx1"/>
          </a:fontRef>
        </p:style>
      </p:cxnSp>
      <p:cxnSp>
        <p:nvCxnSpPr>
          <p:cNvPr id="99" name="Straight Connector 98"/>
          <p:cNvCxnSpPr/>
          <p:nvPr/>
        </p:nvCxnSpPr>
        <p:spPr>
          <a:xfrm>
            <a:off x="4143848" y="2733651"/>
            <a:ext cx="0" cy="768742"/>
          </a:xfrm>
          <a:prstGeom prst="line">
            <a:avLst/>
          </a:prstGeom>
          <a:ln w="28575"/>
        </p:spPr>
        <p:style>
          <a:lnRef idx="1">
            <a:schemeClr val="dk1"/>
          </a:lnRef>
          <a:fillRef idx="0">
            <a:schemeClr val="dk1"/>
          </a:fillRef>
          <a:effectRef idx="0">
            <a:schemeClr val="dk1"/>
          </a:effectRef>
          <a:fontRef idx="minor">
            <a:schemeClr val="tx1"/>
          </a:fontRef>
        </p:style>
      </p:cxnSp>
      <p:sp>
        <p:nvSpPr>
          <p:cNvPr id="100" name="Rectangle 99"/>
          <p:cNvSpPr/>
          <p:nvPr/>
        </p:nvSpPr>
        <p:spPr>
          <a:xfrm>
            <a:off x="4537460" y="3234751"/>
            <a:ext cx="1544188" cy="269369"/>
          </a:xfrm>
          <a:prstGeom prst="rect">
            <a:avLst/>
          </a:prstGeom>
        </p:spPr>
        <p:txBody>
          <a:bodyPr wrap="square">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20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Close menu</a:t>
            </a:r>
          </a:p>
        </p:txBody>
      </p:sp>
    </p:spTree>
    <p:extLst>
      <p:ext uri="{BB962C8B-B14F-4D97-AF65-F5344CB8AC3E}">
        <p14:creationId xmlns:p14="http://schemas.microsoft.com/office/powerpoint/2010/main" val="25923334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SHOP</a:t>
            </a:r>
            <a:endParaRPr lang="en-US" dirty="0"/>
          </a:p>
        </p:txBody>
      </p:sp>
      <p:sp>
        <p:nvSpPr>
          <p:cNvPr id="3" name="Content Placeholder 2"/>
          <p:cNvSpPr>
            <a:spLocks noGrp="1"/>
          </p:cNvSpPr>
          <p:nvPr>
            <p:ph idx="1"/>
          </p:nvPr>
        </p:nvSpPr>
        <p:spPr/>
        <p:txBody>
          <a:bodyPr/>
          <a:lstStyle/>
          <a:p>
            <a:r>
              <a:rPr lang="en-US" b="1" dirty="0" smtClean="0">
                <a:solidFill>
                  <a:schemeClr val="tx1"/>
                </a:solidFill>
              </a:rPr>
              <a:t>Content</a:t>
            </a:r>
            <a:endParaRPr lang="en-US" b="1" dirty="0">
              <a:solidFill>
                <a:schemeClr val="tx1"/>
              </a:solidFill>
            </a:endParaRPr>
          </a:p>
        </p:txBody>
      </p:sp>
      <p:sp>
        <p:nvSpPr>
          <p:cNvPr id="4" name="Content Placeholder 3"/>
          <p:cNvSpPr>
            <a:spLocks noGrp="1"/>
          </p:cNvSpPr>
          <p:nvPr>
            <p:ph idx="10"/>
          </p:nvPr>
        </p:nvSpPr>
        <p:spPr>
          <a:xfrm>
            <a:off x="1990056" y="1664245"/>
            <a:ext cx="6912768" cy="835497"/>
          </a:xfrm>
        </p:spPr>
        <p:txBody>
          <a:bodyPr/>
          <a:lstStyle/>
          <a:p>
            <a:pPr marL="285750" indent="-285750">
              <a:buFont typeface="Arial" panose="020B0604020202020204" pitchFamily="34" charset="0"/>
              <a:buChar char="•"/>
            </a:pPr>
            <a:r>
              <a:rPr lang="en-US" dirty="0" smtClean="0">
                <a:solidFill>
                  <a:schemeClr val="tx1"/>
                </a:solidFill>
              </a:rPr>
              <a:t>The shop will sell dragon skill according to elements.</a:t>
            </a:r>
          </a:p>
          <a:p>
            <a:pPr marL="285750" indent="-285750">
              <a:buFont typeface="Arial" panose="020B0604020202020204" pitchFamily="34" charset="0"/>
              <a:buChar char="•"/>
            </a:pPr>
            <a:r>
              <a:rPr lang="en-US" dirty="0" smtClean="0">
                <a:solidFill>
                  <a:schemeClr val="tx1"/>
                </a:solidFill>
              </a:rPr>
              <a:t>Each skin is attribute to a tier, higher tier will be prettier and more expensive.</a:t>
            </a:r>
          </a:p>
          <a:p>
            <a:pPr marL="285750" indent="-285750">
              <a:buFont typeface="Arial" panose="020B0604020202020204" pitchFamily="34" charset="0"/>
              <a:buChar char="•"/>
            </a:pPr>
            <a:r>
              <a:rPr lang="en-US" dirty="0" smtClean="0">
                <a:solidFill>
                  <a:schemeClr val="tx1"/>
                </a:solidFill>
              </a:rPr>
              <a:t>Skin serve as cosmetic and offer no gameplay advantages.</a:t>
            </a:r>
          </a:p>
        </p:txBody>
      </p:sp>
      <p:sp>
        <p:nvSpPr>
          <p:cNvPr id="5" name="Content Placeholder 2"/>
          <p:cNvSpPr txBox="1">
            <a:spLocks/>
          </p:cNvSpPr>
          <p:nvPr/>
        </p:nvSpPr>
        <p:spPr>
          <a:xfrm>
            <a:off x="1979712" y="2497577"/>
            <a:ext cx="6912768" cy="460648"/>
          </a:xfrm>
          <a:prstGeom prst="rect">
            <a:avLst/>
          </a:prstGeom>
        </p:spPr>
        <p:txBody>
          <a:bodyPr anchor="ctr"/>
          <a:lstStyle>
            <a:lvl1pPr marL="0" indent="0" algn="l" defTabSz="914400" rtl="0" eaLnBrk="1" latinLnBrk="1" hangingPunct="1">
              <a:spcBef>
                <a:spcPct val="20000"/>
              </a:spcBef>
              <a:buFont typeface="Arial" pitchFamily="34" charset="0"/>
              <a:buNone/>
              <a:defRPr sz="2000" kern="1200">
                <a:solidFill>
                  <a:schemeClr val="tx1">
                    <a:lumMod val="75000"/>
                    <a:lumOff val="25000"/>
                  </a:schemeClr>
                </a:solidFill>
                <a:latin typeface="Arial" pitchFamily="34" charset="0"/>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smtClean="0">
                <a:solidFill>
                  <a:schemeClr val="tx1"/>
                </a:solidFill>
              </a:rPr>
              <a:t>Ads</a:t>
            </a:r>
            <a:endParaRPr lang="en-US" b="1" dirty="0">
              <a:solidFill>
                <a:schemeClr val="tx1"/>
              </a:solidFill>
            </a:endParaRPr>
          </a:p>
        </p:txBody>
      </p:sp>
      <p:sp>
        <p:nvSpPr>
          <p:cNvPr id="6" name="Content Placeholder 3"/>
          <p:cNvSpPr txBox="1">
            <a:spLocks/>
          </p:cNvSpPr>
          <p:nvPr/>
        </p:nvSpPr>
        <p:spPr>
          <a:xfrm>
            <a:off x="1990056" y="3174248"/>
            <a:ext cx="6912768" cy="835497"/>
          </a:xfrm>
          <a:prstGeom prst="rect">
            <a:avLst/>
          </a:prstGeom>
        </p:spPr>
        <p:txBody>
          <a:bodyPr lIns="396000" anchor="t"/>
          <a:lstStyle>
            <a:lvl1pPr marL="0" indent="0" algn="l" defTabSz="914400" rtl="0" eaLnBrk="1" latinLnBrk="1" hangingPunct="1">
              <a:spcBef>
                <a:spcPct val="20000"/>
              </a:spcBef>
              <a:buFont typeface="Arial" pitchFamily="34" charset="0"/>
              <a:buNone/>
              <a:defRPr sz="1400" kern="1200">
                <a:solidFill>
                  <a:schemeClr val="tx1">
                    <a:lumMod val="75000"/>
                    <a:lumOff val="25000"/>
                  </a:schemeClr>
                </a:solidFill>
                <a:latin typeface="Arial" pitchFamily="34" charset="0"/>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buFont typeface="Arial" panose="020B0604020202020204" pitchFamily="34" charset="0"/>
              <a:buChar char="•"/>
            </a:pPr>
            <a:r>
              <a:rPr lang="en-US" dirty="0" smtClean="0">
                <a:solidFill>
                  <a:schemeClr val="tx1"/>
                </a:solidFill>
              </a:rPr>
              <a:t>Player can watch ads to earn coin.</a:t>
            </a:r>
          </a:p>
          <a:p>
            <a:pPr marL="285750" indent="-285750">
              <a:buFont typeface="Arial" panose="020B0604020202020204" pitchFamily="34" charset="0"/>
              <a:buChar char="•"/>
            </a:pPr>
            <a:r>
              <a:rPr lang="en-US" dirty="0" smtClean="0">
                <a:solidFill>
                  <a:schemeClr val="tx1"/>
                </a:solidFill>
              </a:rPr>
              <a:t>The number of ads player can watch per day is 3.</a:t>
            </a:r>
          </a:p>
          <a:p>
            <a:pPr marL="285750" indent="-285750">
              <a:buFont typeface="Arial" panose="020B0604020202020204" pitchFamily="34" charset="0"/>
              <a:buChar char="•"/>
            </a:pPr>
            <a:r>
              <a:rPr lang="en-US" dirty="0" smtClean="0">
                <a:solidFill>
                  <a:schemeClr val="tx1"/>
                </a:solidFill>
              </a:rPr>
              <a:t>Each ad offer 10 coins.</a:t>
            </a:r>
          </a:p>
        </p:txBody>
      </p:sp>
    </p:spTree>
    <p:extLst>
      <p:ext uri="{BB962C8B-B14F-4D97-AF65-F5344CB8AC3E}">
        <p14:creationId xmlns:p14="http://schemas.microsoft.com/office/powerpoint/2010/main" val="15875978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COMBO METER</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233643585"/>
              </p:ext>
            </p:extLst>
          </p:nvPr>
        </p:nvGraphicFramePr>
        <p:xfrm>
          <a:off x="1979613" y="987425"/>
          <a:ext cx="6913562" cy="3337560"/>
        </p:xfrm>
        <a:graphic>
          <a:graphicData uri="http://schemas.openxmlformats.org/drawingml/2006/table">
            <a:tbl>
              <a:tblPr firstRow="1" bandRow="1">
                <a:tableStyleId>{5C22544A-7EE6-4342-B048-85BDC9FD1C3A}</a:tableStyleId>
              </a:tblPr>
              <a:tblGrid>
                <a:gridCol w="3456781">
                  <a:extLst>
                    <a:ext uri="{9D8B030D-6E8A-4147-A177-3AD203B41FA5}">
                      <a16:colId xmlns:a16="http://schemas.microsoft.com/office/drawing/2014/main" val="813582487"/>
                    </a:ext>
                  </a:extLst>
                </a:gridCol>
                <a:gridCol w="3456781">
                  <a:extLst>
                    <a:ext uri="{9D8B030D-6E8A-4147-A177-3AD203B41FA5}">
                      <a16:colId xmlns:a16="http://schemas.microsoft.com/office/drawing/2014/main" val="370956632"/>
                    </a:ext>
                  </a:extLst>
                </a:gridCol>
              </a:tblGrid>
              <a:tr h="370840">
                <a:tc>
                  <a:txBody>
                    <a:bodyPr/>
                    <a:lstStyle/>
                    <a:p>
                      <a:r>
                        <a:rPr lang="en-US" dirty="0" smtClean="0"/>
                        <a:t>Combo</a:t>
                      </a:r>
                      <a:endParaRPr lang="en-US" dirty="0"/>
                    </a:p>
                  </a:txBody>
                  <a:tcPr/>
                </a:tc>
                <a:tc>
                  <a:txBody>
                    <a:bodyPr/>
                    <a:lstStyle/>
                    <a:p>
                      <a:r>
                        <a:rPr lang="en-US" dirty="0" smtClean="0"/>
                        <a:t>Percent</a:t>
                      </a:r>
                      <a:r>
                        <a:rPr lang="en-US" baseline="0" dirty="0" smtClean="0"/>
                        <a:t> fill in Combo meter</a:t>
                      </a:r>
                      <a:endParaRPr lang="en-US" dirty="0"/>
                    </a:p>
                  </a:txBody>
                  <a:tcPr/>
                </a:tc>
                <a:extLst>
                  <a:ext uri="{0D108BD9-81ED-4DB2-BD59-A6C34878D82A}">
                    <a16:rowId xmlns:a16="http://schemas.microsoft.com/office/drawing/2014/main" val="118591818"/>
                  </a:ext>
                </a:extLst>
              </a:tr>
              <a:tr h="370840">
                <a:tc>
                  <a:txBody>
                    <a:bodyPr/>
                    <a:lstStyle/>
                    <a:p>
                      <a:r>
                        <a:rPr lang="en-US" dirty="0" smtClean="0"/>
                        <a:t>3</a:t>
                      </a:r>
                      <a:r>
                        <a:rPr lang="en-US" baseline="0" dirty="0" smtClean="0"/>
                        <a:t> eggs</a:t>
                      </a:r>
                      <a:endParaRPr lang="en-US" dirty="0"/>
                    </a:p>
                  </a:txBody>
                  <a:tcPr/>
                </a:tc>
                <a:tc>
                  <a:txBody>
                    <a:bodyPr/>
                    <a:lstStyle/>
                    <a:p>
                      <a:r>
                        <a:rPr lang="en-US" dirty="0" smtClean="0"/>
                        <a:t>5%</a:t>
                      </a:r>
                      <a:endParaRPr lang="en-US" dirty="0"/>
                    </a:p>
                  </a:txBody>
                  <a:tcPr/>
                </a:tc>
                <a:extLst>
                  <a:ext uri="{0D108BD9-81ED-4DB2-BD59-A6C34878D82A}">
                    <a16:rowId xmlns:a16="http://schemas.microsoft.com/office/drawing/2014/main" val="4198093103"/>
                  </a:ext>
                </a:extLst>
              </a:tr>
              <a:tr h="370840">
                <a:tc>
                  <a:txBody>
                    <a:bodyPr/>
                    <a:lstStyle/>
                    <a:p>
                      <a:r>
                        <a:rPr lang="en-US" dirty="0" smtClean="0"/>
                        <a:t>4 eggs</a:t>
                      </a:r>
                      <a:endParaRPr lang="en-US" dirty="0"/>
                    </a:p>
                  </a:txBody>
                  <a:tcPr/>
                </a:tc>
                <a:tc>
                  <a:txBody>
                    <a:bodyPr/>
                    <a:lstStyle/>
                    <a:p>
                      <a:r>
                        <a:rPr lang="en-US" dirty="0" smtClean="0"/>
                        <a:t>7%</a:t>
                      </a:r>
                      <a:endParaRPr lang="en-US" dirty="0"/>
                    </a:p>
                  </a:txBody>
                  <a:tcPr/>
                </a:tc>
                <a:extLst>
                  <a:ext uri="{0D108BD9-81ED-4DB2-BD59-A6C34878D82A}">
                    <a16:rowId xmlns:a16="http://schemas.microsoft.com/office/drawing/2014/main" val="707735793"/>
                  </a:ext>
                </a:extLst>
              </a:tr>
              <a:tr h="370840">
                <a:tc>
                  <a:txBody>
                    <a:bodyPr/>
                    <a:lstStyle/>
                    <a:p>
                      <a:r>
                        <a:rPr lang="en-US" dirty="0" smtClean="0"/>
                        <a:t>5 eggs</a:t>
                      </a:r>
                      <a:endParaRPr lang="en-US" dirty="0"/>
                    </a:p>
                  </a:txBody>
                  <a:tcPr/>
                </a:tc>
                <a:tc>
                  <a:txBody>
                    <a:bodyPr/>
                    <a:lstStyle/>
                    <a:p>
                      <a:r>
                        <a:rPr lang="en-US" dirty="0" smtClean="0"/>
                        <a:t>10%</a:t>
                      </a:r>
                      <a:endParaRPr lang="en-US" dirty="0"/>
                    </a:p>
                  </a:txBody>
                  <a:tcPr/>
                </a:tc>
                <a:extLst>
                  <a:ext uri="{0D108BD9-81ED-4DB2-BD59-A6C34878D82A}">
                    <a16:rowId xmlns:a16="http://schemas.microsoft.com/office/drawing/2014/main" val="3988654506"/>
                  </a:ext>
                </a:extLst>
              </a:tr>
              <a:tr h="370840">
                <a:tc>
                  <a:txBody>
                    <a:bodyPr/>
                    <a:lstStyle/>
                    <a:p>
                      <a:r>
                        <a:rPr lang="en-US" dirty="0" smtClean="0"/>
                        <a:t>6 eggs</a:t>
                      </a:r>
                      <a:endParaRPr lang="en-US" dirty="0"/>
                    </a:p>
                  </a:txBody>
                  <a:tcPr/>
                </a:tc>
                <a:tc>
                  <a:txBody>
                    <a:bodyPr/>
                    <a:lstStyle/>
                    <a:p>
                      <a:r>
                        <a:rPr lang="en-US" dirty="0" smtClean="0"/>
                        <a:t>14%</a:t>
                      </a:r>
                      <a:endParaRPr lang="en-US" dirty="0"/>
                    </a:p>
                  </a:txBody>
                  <a:tcPr/>
                </a:tc>
                <a:extLst>
                  <a:ext uri="{0D108BD9-81ED-4DB2-BD59-A6C34878D82A}">
                    <a16:rowId xmlns:a16="http://schemas.microsoft.com/office/drawing/2014/main" val="200871890"/>
                  </a:ext>
                </a:extLst>
              </a:tr>
              <a:tr h="370840">
                <a:tc>
                  <a:txBody>
                    <a:bodyPr/>
                    <a:lstStyle/>
                    <a:p>
                      <a:r>
                        <a:rPr lang="en-US" dirty="0" smtClean="0"/>
                        <a:t>7 eggs</a:t>
                      </a:r>
                      <a:endParaRPr lang="en-US" dirty="0"/>
                    </a:p>
                  </a:txBody>
                  <a:tcPr/>
                </a:tc>
                <a:tc>
                  <a:txBody>
                    <a:bodyPr/>
                    <a:lstStyle/>
                    <a:p>
                      <a:r>
                        <a:rPr lang="en-US" dirty="0" smtClean="0"/>
                        <a:t>19%</a:t>
                      </a:r>
                      <a:endParaRPr lang="en-US" dirty="0"/>
                    </a:p>
                  </a:txBody>
                  <a:tcPr/>
                </a:tc>
                <a:extLst>
                  <a:ext uri="{0D108BD9-81ED-4DB2-BD59-A6C34878D82A}">
                    <a16:rowId xmlns:a16="http://schemas.microsoft.com/office/drawing/2014/main" val="2632234226"/>
                  </a:ext>
                </a:extLst>
              </a:tr>
              <a:tr h="370840">
                <a:tc>
                  <a:txBody>
                    <a:bodyPr/>
                    <a:lstStyle/>
                    <a:p>
                      <a:r>
                        <a:rPr lang="en-US" dirty="0" smtClean="0"/>
                        <a:t>8 eggs</a:t>
                      </a:r>
                      <a:endParaRPr lang="en-US" dirty="0"/>
                    </a:p>
                  </a:txBody>
                  <a:tcPr/>
                </a:tc>
                <a:tc>
                  <a:txBody>
                    <a:bodyPr/>
                    <a:lstStyle/>
                    <a:p>
                      <a:r>
                        <a:rPr lang="en-US" dirty="0" smtClean="0"/>
                        <a:t>25%</a:t>
                      </a:r>
                      <a:endParaRPr lang="en-US" dirty="0"/>
                    </a:p>
                  </a:txBody>
                  <a:tcPr/>
                </a:tc>
                <a:extLst>
                  <a:ext uri="{0D108BD9-81ED-4DB2-BD59-A6C34878D82A}">
                    <a16:rowId xmlns:a16="http://schemas.microsoft.com/office/drawing/2014/main" val="963549796"/>
                  </a:ext>
                </a:extLst>
              </a:tr>
              <a:tr h="370840">
                <a:tc>
                  <a:txBody>
                    <a:bodyPr/>
                    <a:lstStyle/>
                    <a:p>
                      <a:r>
                        <a:rPr lang="en-US" dirty="0" smtClean="0"/>
                        <a:t>9 eggs</a:t>
                      </a:r>
                      <a:endParaRPr lang="en-US" dirty="0"/>
                    </a:p>
                  </a:txBody>
                  <a:tcPr/>
                </a:tc>
                <a:tc>
                  <a:txBody>
                    <a:bodyPr/>
                    <a:lstStyle/>
                    <a:p>
                      <a:r>
                        <a:rPr lang="en-US" dirty="0" smtClean="0"/>
                        <a:t>32%</a:t>
                      </a:r>
                      <a:endParaRPr lang="en-US" dirty="0"/>
                    </a:p>
                  </a:txBody>
                  <a:tcPr/>
                </a:tc>
                <a:extLst>
                  <a:ext uri="{0D108BD9-81ED-4DB2-BD59-A6C34878D82A}">
                    <a16:rowId xmlns:a16="http://schemas.microsoft.com/office/drawing/2014/main" val="1075989845"/>
                  </a:ext>
                </a:extLst>
              </a:tr>
              <a:tr h="370840">
                <a:tc>
                  <a:txBody>
                    <a:bodyPr/>
                    <a:lstStyle/>
                    <a:p>
                      <a:r>
                        <a:rPr lang="en-US" dirty="0" smtClean="0"/>
                        <a:t>10+ eggs</a:t>
                      </a:r>
                      <a:endParaRPr lang="en-US" dirty="0"/>
                    </a:p>
                  </a:txBody>
                  <a:tcPr/>
                </a:tc>
                <a:tc>
                  <a:txBody>
                    <a:bodyPr/>
                    <a:lstStyle/>
                    <a:p>
                      <a:r>
                        <a:rPr lang="en-US" dirty="0" smtClean="0"/>
                        <a:t>40%</a:t>
                      </a:r>
                      <a:endParaRPr lang="en-US" dirty="0"/>
                    </a:p>
                  </a:txBody>
                  <a:tcPr/>
                </a:tc>
                <a:extLst>
                  <a:ext uri="{0D108BD9-81ED-4DB2-BD59-A6C34878D82A}">
                    <a16:rowId xmlns:a16="http://schemas.microsoft.com/office/drawing/2014/main" val="4210171635"/>
                  </a:ext>
                </a:extLst>
              </a:tr>
            </a:tbl>
          </a:graphicData>
        </a:graphic>
      </p:graphicFrame>
    </p:spTree>
    <p:extLst>
      <p:ext uri="{BB962C8B-B14F-4D97-AF65-F5344CB8AC3E}">
        <p14:creationId xmlns:p14="http://schemas.microsoft.com/office/powerpoint/2010/main" val="257164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ko-KR" dirty="0" smtClean="0"/>
              <a:t>OVERVIEW</a:t>
            </a:r>
            <a:endParaRPr lang="ko-KR" altLang="en-US" dirty="0"/>
          </a:p>
        </p:txBody>
      </p:sp>
      <p:sp>
        <p:nvSpPr>
          <p:cNvPr id="2" name="Content Placeholder 1"/>
          <p:cNvSpPr>
            <a:spLocks noGrp="1"/>
          </p:cNvSpPr>
          <p:nvPr>
            <p:ph idx="1"/>
          </p:nvPr>
        </p:nvSpPr>
        <p:spPr/>
        <p:txBody>
          <a:bodyPr/>
          <a:lstStyle/>
          <a:p>
            <a:pPr lvl="0"/>
            <a:r>
              <a:rPr lang="en-US" altLang="ko-KR" b="1" dirty="0" smtClean="0">
                <a:solidFill>
                  <a:schemeClr val="tx1"/>
                </a:solidFill>
              </a:rPr>
              <a:t>Overview</a:t>
            </a:r>
            <a:endParaRPr lang="en-US" b="1" dirty="0">
              <a:solidFill>
                <a:schemeClr val="tx1"/>
              </a:solidFill>
            </a:endParaRPr>
          </a:p>
        </p:txBody>
      </p:sp>
      <p:sp>
        <p:nvSpPr>
          <p:cNvPr id="5" name="Content Placeholder 4"/>
          <p:cNvSpPr>
            <a:spLocks noGrp="1"/>
          </p:cNvSpPr>
          <p:nvPr>
            <p:ph idx="10"/>
          </p:nvPr>
        </p:nvSpPr>
        <p:spPr>
          <a:xfrm>
            <a:off x="1990056" y="1664245"/>
            <a:ext cx="6912768" cy="1195537"/>
          </a:xfrm>
        </p:spPr>
        <p:txBody>
          <a:bodyPr/>
          <a:lstStyle/>
          <a:p>
            <a:pPr marL="285750" indent="-285750">
              <a:buFont typeface="Arial" panose="020B0604020202020204" pitchFamily="34" charset="0"/>
              <a:buChar char="•"/>
            </a:pPr>
            <a:r>
              <a:rPr lang="en-US" altLang="ko-KR" dirty="0" smtClean="0">
                <a:solidFill>
                  <a:schemeClr val="tx1"/>
                </a:solidFill>
                <a:latin typeface="Arial" pitchFamily="34" charset="0"/>
                <a:cs typeface="Arial" pitchFamily="34" charset="0"/>
              </a:rPr>
              <a:t>Genre: Puzzle.</a:t>
            </a:r>
          </a:p>
          <a:p>
            <a:pPr marL="285750" indent="-285750">
              <a:buFont typeface="Arial" panose="020B0604020202020204" pitchFamily="34" charset="0"/>
              <a:buChar char="•"/>
            </a:pPr>
            <a:r>
              <a:rPr lang="en-US" altLang="ko-KR" dirty="0" smtClean="0">
                <a:solidFill>
                  <a:schemeClr val="tx1"/>
                </a:solidFill>
              </a:rPr>
              <a:t>Camera: 2D – Fixed camera.</a:t>
            </a:r>
          </a:p>
          <a:p>
            <a:pPr marL="285750" indent="-285750">
              <a:buFont typeface="Arial" panose="020B0604020202020204" pitchFamily="34" charset="0"/>
              <a:buChar char="•"/>
            </a:pPr>
            <a:r>
              <a:rPr lang="en-US" altLang="ko-KR" dirty="0" smtClean="0">
                <a:solidFill>
                  <a:schemeClr val="tx1"/>
                </a:solidFill>
                <a:latin typeface="Arial" pitchFamily="34" charset="0"/>
                <a:cs typeface="Arial" pitchFamily="34" charset="0"/>
              </a:rPr>
              <a:t>Game session: Short (5-10 </a:t>
            </a:r>
            <a:r>
              <a:rPr lang="en-US" altLang="ko-KR" dirty="0" err="1" smtClean="0">
                <a:solidFill>
                  <a:schemeClr val="tx1"/>
                </a:solidFill>
                <a:latin typeface="Arial" pitchFamily="34" charset="0"/>
                <a:cs typeface="Arial" pitchFamily="34" charset="0"/>
              </a:rPr>
              <a:t>mins</a:t>
            </a:r>
            <a:r>
              <a:rPr lang="en-US" altLang="ko-KR" dirty="0" smtClean="0">
                <a:solidFill>
                  <a:schemeClr val="tx1"/>
                </a:solidFill>
              </a:rPr>
              <a:t>)</a:t>
            </a:r>
          </a:p>
          <a:p>
            <a:pPr marL="285750" indent="-285750">
              <a:buFont typeface="Arial" panose="020B0604020202020204" pitchFamily="34" charset="0"/>
              <a:buChar char="•"/>
            </a:pPr>
            <a:r>
              <a:rPr lang="en-US" altLang="ko-KR" dirty="0" smtClean="0">
                <a:solidFill>
                  <a:schemeClr val="tx1"/>
                </a:solidFill>
              </a:rPr>
              <a:t>Target platform: Android, iOS (Compatible with as many </a:t>
            </a:r>
            <a:r>
              <a:rPr lang="en-US" altLang="ko-KR" dirty="0" err="1" smtClean="0">
                <a:solidFill>
                  <a:schemeClr val="tx1"/>
                </a:solidFill>
              </a:rPr>
              <a:t>firmwares</a:t>
            </a:r>
            <a:r>
              <a:rPr lang="en-US" altLang="ko-KR" dirty="0" smtClean="0">
                <a:solidFill>
                  <a:schemeClr val="tx1"/>
                </a:solidFill>
              </a:rPr>
              <a:t> as possible)</a:t>
            </a:r>
          </a:p>
          <a:p>
            <a:pPr marL="285750" indent="-285750">
              <a:buFont typeface="Arial" panose="020B0604020202020204" pitchFamily="34" charset="0"/>
              <a:buChar char="•"/>
            </a:pPr>
            <a:r>
              <a:rPr lang="en-US" altLang="ko-KR" dirty="0" smtClean="0">
                <a:solidFill>
                  <a:schemeClr val="tx1"/>
                </a:solidFill>
              </a:rPr>
              <a:t>Target user: All ages</a:t>
            </a:r>
          </a:p>
          <a:p>
            <a:pPr marL="285750" indent="-285750">
              <a:buFont typeface="Arial" panose="020B0604020202020204" pitchFamily="34" charset="0"/>
              <a:buChar char="•"/>
            </a:pPr>
            <a:r>
              <a:rPr lang="en-US" altLang="ko-KR" dirty="0" smtClean="0">
                <a:solidFill>
                  <a:schemeClr val="tx1"/>
                </a:solidFill>
              </a:rPr>
              <a:t>Theme: Cartoon, Fantasy.</a:t>
            </a:r>
          </a:p>
        </p:txBody>
      </p:sp>
      <p:sp>
        <p:nvSpPr>
          <p:cNvPr id="6" name="Content Placeholder 1"/>
          <p:cNvSpPr txBox="1">
            <a:spLocks/>
          </p:cNvSpPr>
          <p:nvPr/>
        </p:nvSpPr>
        <p:spPr>
          <a:xfrm>
            <a:off x="1979712" y="3219822"/>
            <a:ext cx="6912768" cy="460648"/>
          </a:xfrm>
          <a:prstGeom prst="rect">
            <a:avLst/>
          </a:prstGeom>
        </p:spPr>
        <p:txBody>
          <a:bodyPr anchor="ctr"/>
          <a:lstStyle>
            <a:lvl1pPr marL="0" indent="0" algn="l" defTabSz="914400" rtl="0" eaLnBrk="1" latinLnBrk="1" hangingPunct="1">
              <a:spcBef>
                <a:spcPct val="20000"/>
              </a:spcBef>
              <a:buFont typeface="Arial" pitchFamily="34" charset="0"/>
              <a:buNone/>
              <a:defRPr sz="2000" kern="1200">
                <a:solidFill>
                  <a:schemeClr val="tx1">
                    <a:lumMod val="75000"/>
                    <a:lumOff val="25000"/>
                  </a:schemeClr>
                </a:solidFill>
                <a:latin typeface="Arial" pitchFamily="34" charset="0"/>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b="1" dirty="0" smtClean="0">
                <a:solidFill>
                  <a:schemeClr val="tx1"/>
                </a:solidFill>
              </a:rPr>
              <a:t>Concept</a:t>
            </a:r>
            <a:endParaRPr lang="en-US" b="1" dirty="0">
              <a:solidFill>
                <a:schemeClr val="tx1"/>
              </a:solidFill>
            </a:endParaRPr>
          </a:p>
        </p:txBody>
      </p:sp>
      <p:sp>
        <p:nvSpPr>
          <p:cNvPr id="7" name="Content Placeholder 4"/>
          <p:cNvSpPr txBox="1">
            <a:spLocks/>
          </p:cNvSpPr>
          <p:nvPr/>
        </p:nvSpPr>
        <p:spPr>
          <a:xfrm>
            <a:off x="1990056" y="3896493"/>
            <a:ext cx="6912768" cy="1195537"/>
          </a:xfrm>
          <a:prstGeom prst="rect">
            <a:avLst/>
          </a:prstGeom>
        </p:spPr>
        <p:txBody>
          <a:bodyPr lIns="396000" anchor="t"/>
          <a:lstStyle>
            <a:lvl1pPr marL="0" indent="0" algn="l" defTabSz="914400" rtl="0" eaLnBrk="1" latinLnBrk="1" hangingPunct="1">
              <a:spcBef>
                <a:spcPct val="20000"/>
              </a:spcBef>
              <a:buFont typeface="Arial" pitchFamily="34" charset="0"/>
              <a:buNone/>
              <a:defRPr sz="1400" kern="1200">
                <a:solidFill>
                  <a:schemeClr val="tx1">
                    <a:lumMod val="75000"/>
                    <a:lumOff val="25000"/>
                  </a:schemeClr>
                </a:solidFill>
                <a:latin typeface="Arial" pitchFamily="34" charset="0"/>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smtClean="0">
                <a:solidFill>
                  <a:schemeClr val="tx1"/>
                </a:solidFill>
              </a:rPr>
              <a:t>A puzzle battle that inspired by </a:t>
            </a:r>
            <a:r>
              <a:rPr lang="en-US" altLang="ko-KR" dirty="0" err="1" smtClean="0">
                <a:solidFill>
                  <a:schemeClr val="tx1"/>
                </a:solidFill>
              </a:rPr>
              <a:t>Dynomite</a:t>
            </a:r>
            <a:r>
              <a:rPr lang="en-US" altLang="ko-KR" dirty="0" smtClean="0">
                <a:solidFill>
                  <a:schemeClr val="tx1"/>
                </a:solidFill>
              </a:rPr>
              <a:t>!, </a:t>
            </a:r>
            <a:r>
              <a:rPr lang="en-US" dirty="0">
                <a:solidFill>
                  <a:schemeClr val="tx1"/>
                </a:solidFill>
              </a:rPr>
              <a:t>Bubble </a:t>
            </a:r>
            <a:r>
              <a:rPr lang="en-US" dirty="0" smtClean="0">
                <a:solidFill>
                  <a:schemeClr val="tx1"/>
                </a:solidFill>
              </a:rPr>
              <a:t>Bash, </a:t>
            </a:r>
            <a:r>
              <a:rPr lang="en-US" altLang="ko-KR" dirty="0" smtClean="0">
                <a:solidFill>
                  <a:schemeClr val="tx1"/>
                </a:solidFill>
              </a:rPr>
              <a:t>Puzzle </a:t>
            </a:r>
            <a:r>
              <a:rPr lang="en-US" altLang="ko-KR" dirty="0">
                <a:solidFill>
                  <a:schemeClr val="tx1"/>
                </a:solidFill>
              </a:rPr>
              <a:t>Bobble</a:t>
            </a:r>
            <a:r>
              <a:rPr lang="en-US" altLang="ko-KR" dirty="0" smtClean="0">
                <a:solidFill>
                  <a:schemeClr val="tx1"/>
                </a:solidFill>
              </a:rPr>
              <a:t> &amp; Tetris 99.</a:t>
            </a:r>
            <a:endParaRPr lang="ko-KR" altLang="en-US" dirty="0">
              <a:solidFill>
                <a:schemeClr val="tx1"/>
              </a:solidFill>
            </a:endParaRPr>
          </a:p>
        </p:txBody>
      </p:sp>
    </p:spTree>
    <p:extLst>
      <p:ext uri="{BB962C8B-B14F-4D97-AF65-F5344CB8AC3E}">
        <p14:creationId xmlns:p14="http://schemas.microsoft.com/office/powerpoint/2010/main" val="9791076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COMBO METER VISUAL</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280535995"/>
              </p:ext>
            </p:extLst>
          </p:nvPr>
        </p:nvGraphicFramePr>
        <p:xfrm>
          <a:off x="1979609" y="987425"/>
          <a:ext cx="6840862" cy="3960588"/>
        </p:xfrm>
        <a:graphic>
          <a:graphicData uri="http://schemas.openxmlformats.org/drawingml/2006/table">
            <a:tbl>
              <a:tblPr firstRow="1" bandRow="1">
                <a:tableStyleId>{5C22544A-7EE6-4342-B048-85BDC9FD1C3A}</a:tableStyleId>
              </a:tblPr>
              <a:tblGrid>
                <a:gridCol w="3420431">
                  <a:extLst>
                    <a:ext uri="{9D8B030D-6E8A-4147-A177-3AD203B41FA5}">
                      <a16:colId xmlns:a16="http://schemas.microsoft.com/office/drawing/2014/main" val="813582487"/>
                    </a:ext>
                  </a:extLst>
                </a:gridCol>
                <a:gridCol w="3420431">
                  <a:extLst>
                    <a:ext uri="{9D8B030D-6E8A-4147-A177-3AD203B41FA5}">
                      <a16:colId xmlns:a16="http://schemas.microsoft.com/office/drawing/2014/main" val="370956632"/>
                    </a:ext>
                  </a:extLst>
                </a:gridCol>
              </a:tblGrid>
              <a:tr h="330049">
                <a:tc>
                  <a:txBody>
                    <a:bodyPr/>
                    <a:lstStyle/>
                    <a:p>
                      <a:r>
                        <a:rPr lang="en-US" sz="1600" dirty="0" smtClean="0"/>
                        <a:t>%</a:t>
                      </a:r>
                      <a:r>
                        <a:rPr lang="en-US" sz="1600" baseline="0" dirty="0" smtClean="0"/>
                        <a:t> Gained</a:t>
                      </a:r>
                      <a:endParaRPr lang="en-US" sz="1600" dirty="0"/>
                    </a:p>
                  </a:txBody>
                  <a:tcPr marL="82512" marR="82512" marT="41256" marB="41256"/>
                </a:tc>
                <a:tc>
                  <a:txBody>
                    <a:bodyPr/>
                    <a:lstStyle/>
                    <a:p>
                      <a:r>
                        <a:rPr lang="en-US" sz="1600" dirty="0" smtClean="0"/>
                        <a:t>% Appear in</a:t>
                      </a:r>
                      <a:r>
                        <a:rPr lang="en-US" sz="1600" baseline="0" dirty="0" smtClean="0"/>
                        <a:t> bar</a:t>
                      </a:r>
                      <a:endParaRPr lang="en-US" sz="1600" dirty="0"/>
                    </a:p>
                  </a:txBody>
                  <a:tcPr marL="82512" marR="82512" marT="41256" marB="41256"/>
                </a:tc>
                <a:extLst>
                  <a:ext uri="{0D108BD9-81ED-4DB2-BD59-A6C34878D82A}">
                    <a16:rowId xmlns:a16="http://schemas.microsoft.com/office/drawing/2014/main" val="118591818"/>
                  </a:ext>
                </a:extLst>
              </a:tr>
              <a:tr h="330049">
                <a:tc>
                  <a:txBody>
                    <a:bodyPr/>
                    <a:lstStyle/>
                    <a:p>
                      <a:r>
                        <a:rPr lang="en-US" sz="1600" dirty="0" smtClean="0"/>
                        <a:t>0</a:t>
                      </a:r>
                      <a:r>
                        <a:rPr lang="en-US" sz="1600" baseline="0" dirty="0" smtClean="0"/>
                        <a:t>%</a:t>
                      </a:r>
                      <a:endParaRPr lang="en-US" sz="1600" dirty="0"/>
                    </a:p>
                  </a:txBody>
                  <a:tcPr marL="82512" marR="82512" marT="41256" marB="41256"/>
                </a:tc>
                <a:tc>
                  <a:txBody>
                    <a:bodyPr/>
                    <a:lstStyle/>
                    <a:p>
                      <a:r>
                        <a:rPr lang="en-US" sz="1600" dirty="0" smtClean="0"/>
                        <a:t>0%</a:t>
                      </a:r>
                      <a:endParaRPr lang="en-US" sz="1600" dirty="0"/>
                    </a:p>
                  </a:txBody>
                  <a:tcPr marL="82512" marR="82512" marT="41256" marB="41256"/>
                </a:tc>
                <a:extLst>
                  <a:ext uri="{0D108BD9-81ED-4DB2-BD59-A6C34878D82A}">
                    <a16:rowId xmlns:a16="http://schemas.microsoft.com/office/drawing/2014/main" val="4198093103"/>
                  </a:ext>
                </a:extLst>
              </a:tr>
              <a:tr h="330049">
                <a:tc>
                  <a:txBody>
                    <a:bodyPr/>
                    <a:lstStyle/>
                    <a:p>
                      <a:r>
                        <a:rPr lang="en-US" sz="1600" dirty="0" smtClean="0"/>
                        <a:t>1</a:t>
                      </a:r>
                      <a:r>
                        <a:rPr lang="en-US" sz="1600" baseline="0" dirty="0" smtClean="0"/>
                        <a:t> – 10%</a:t>
                      </a:r>
                      <a:endParaRPr lang="en-US" sz="1600" dirty="0"/>
                    </a:p>
                  </a:txBody>
                  <a:tcPr marL="82512" marR="82512" marT="41256" marB="41256"/>
                </a:tc>
                <a:tc>
                  <a:txBody>
                    <a:bodyPr/>
                    <a:lstStyle/>
                    <a:p>
                      <a:r>
                        <a:rPr lang="en-US" sz="1600" dirty="0" smtClean="0"/>
                        <a:t>10%</a:t>
                      </a:r>
                      <a:endParaRPr lang="en-US" sz="1600" dirty="0"/>
                    </a:p>
                  </a:txBody>
                  <a:tcPr marL="82512" marR="82512" marT="41256" marB="41256"/>
                </a:tc>
                <a:extLst>
                  <a:ext uri="{0D108BD9-81ED-4DB2-BD59-A6C34878D82A}">
                    <a16:rowId xmlns:a16="http://schemas.microsoft.com/office/drawing/2014/main" val="707735793"/>
                  </a:ext>
                </a:extLst>
              </a:tr>
              <a:tr h="330049">
                <a:tc>
                  <a:txBody>
                    <a:bodyPr/>
                    <a:lstStyle/>
                    <a:p>
                      <a:r>
                        <a:rPr lang="en-US" sz="1600" dirty="0" smtClean="0"/>
                        <a:t>10</a:t>
                      </a:r>
                      <a:r>
                        <a:rPr lang="en-US" sz="1600" baseline="0" dirty="0" smtClean="0"/>
                        <a:t> – 20%</a:t>
                      </a:r>
                      <a:endParaRPr lang="en-US" sz="1600" dirty="0"/>
                    </a:p>
                  </a:txBody>
                  <a:tcPr marL="82512" marR="82512" marT="41256" marB="41256"/>
                </a:tc>
                <a:tc>
                  <a:txBody>
                    <a:bodyPr/>
                    <a:lstStyle/>
                    <a:p>
                      <a:r>
                        <a:rPr lang="en-US" sz="1600" dirty="0" smtClean="0"/>
                        <a:t>20%</a:t>
                      </a:r>
                      <a:endParaRPr lang="en-US" sz="1600" dirty="0"/>
                    </a:p>
                  </a:txBody>
                  <a:tcPr marL="82512" marR="82512" marT="41256" marB="41256"/>
                </a:tc>
                <a:extLst>
                  <a:ext uri="{0D108BD9-81ED-4DB2-BD59-A6C34878D82A}">
                    <a16:rowId xmlns:a16="http://schemas.microsoft.com/office/drawing/2014/main" val="3988654506"/>
                  </a:ext>
                </a:extLst>
              </a:tr>
              <a:tr h="330049">
                <a:tc>
                  <a:txBody>
                    <a:bodyPr/>
                    <a:lstStyle/>
                    <a:p>
                      <a:r>
                        <a:rPr lang="en-US" sz="1600" dirty="0" smtClean="0"/>
                        <a:t>20 – 30%</a:t>
                      </a:r>
                      <a:endParaRPr lang="en-US" sz="1600" dirty="0"/>
                    </a:p>
                  </a:txBody>
                  <a:tcPr marL="82512" marR="82512" marT="41256" marB="41256"/>
                </a:tc>
                <a:tc>
                  <a:txBody>
                    <a:bodyPr/>
                    <a:lstStyle/>
                    <a:p>
                      <a:r>
                        <a:rPr lang="en-US" sz="1600" dirty="0" smtClean="0"/>
                        <a:t>30%</a:t>
                      </a:r>
                      <a:endParaRPr lang="en-US" sz="1600" dirty="0"/>
                    </a:p>
                  </a:txBody>
                  <a:tcPr marL="82512" marR="82512" marT="41256" marB="41256"/>
                </a:tc>
                <a:extLst>
                  <a:ext uri="{0D108BD9-81ED-4DB2-BD59-A6C34878D82A}">
                    <a16:rowId xmlns:a16="http://schemas.microsoft.com/office/drawing/2014/main" val="200871890"/>
                  </a:ext>
                </a:extLst>
              </a:tr>
              <a:tr h="330049">
                <a:tc>
                  <a:txBody>
                    <a:bodyPr/>
                    <a:lstStyle/>
                    <a:p>
                      <a:r>
                        <a:rPr lang="en-US" sz="1600" dirty="0" smtClean="0"/>
                        <a:t>30 – 40%</a:t>
                      </a:r>
                      <a:endParaRPr lang="en-US" sz="1600" dirty="0"/>
                    </a:p>
                  </a:txBody>
                  <a:tcPr marL="82512" marR="82512" marT="41256" marB="41256"/>
                </a:tc>
                <a:tc>
                  <a:txBody>
                    <a:bodyPr/>
                    <a:lstStyle/>
                    <a:p>
                      <a:r>
                        <a:rPr lang="en-US" sz="1600" dirty="0" smtClean="0"/>
                        <a:t>40%</a:t>
                      </a:r>
                      <a:endParaRPr lang="en-US" sz="1600" dirty="0"/>
                    </a:p>
                  </a:txBody>
                  <a:tcPr marL="82512" marR="82512" marT="41256" marB="41256"/>
                </a:tc>
                <a:extLst>
                  <a:ext uri="{0D108BD9-81ED-4DB2-BD59-A6C34878D82A}">
                    <a16:rowId xmlns:a16="http://schemas.microsoft.com/office/drawing/2014/main" val="2632234226"/>
                  </a:ext>
                </a:extLst>
              </a:tr>
              <a:tr h="330049">
                <a:tc>
                  <a:txBody>
                    <a:bodyPr/>
                    <a:lstStyle/>
                    <a:p>
                      <a:r>
                        <a:rPr lang="en-US" sz="1600" dirty="0" smtClean="0"/>
                        <a:t>40 – 50%</a:t>
                      </a:r>
                      <a:endParaRPr lang="en-US" sz="1600" dirty="0"/>
                    </a:p>
                  </a:txBody>
                  <a:tcPr marL="82512" marR="82512" marT="41256" marB="41256"/>
                </a:tc>
                <a:tc>
                  <a:txBody>
                    <a:bodyPr/>
                    <a:lstStyle/>
                    <a:p>
                      <a:r>
                        <a:rPr lang="en-US" sz="1600" dirty="0" smtClean="0"/>
                        <a:t>50%</a:t>
                      </a:r>
                      <a:endParaRPr lang="en-US" sz="1600" dirty="0"/>
                    </a:p>
                  </a:txBody>
                  <a:tcPr marL="82512" marR="82512" marT="41256" marB="41256"/>
                </a:tc>
                <a:extLst>
                  <a:ext uri="{0D108BD9-81ED-4DB2-BD59-A6C34878D82A}">
                    <a16:rowId xmlns:a16="http://schemas.microsoft.com/office/drawing/2014/main" val="963549796"/>
                  </a:ext>
                </a:extLst>
              </a:tr>
              <a:tr h="330049">
                <a:tc>
                  <a:txBody>
                    <a:bodyPr/>
                    <a:lstStyle/>
                    <a:p>
                      <a:r>
                        <a:rPr lang="en-US" sz="1600" dirty="0" smtClean="0"/>
                        <a:t>50 – 60%</a:t>
                      </a:r>
                      <a:endParaRPr lang="en-US" sz="1600" dirty="0"/>
                    </a:p>
                  </a:txBody>
                  <a:tcPr marL="82512" marR="82512" marT="41256" marB="41256"/>
                </a:tc>
                <a:tc>
                  <a:txBody>
                    <a:bodyPr/>
                    <a:lstStyle/>
                    <a:p>
                      <a:r>
                        <a:rPr lang="en-US" sz="1600" dirty="0" smtClean="0"/>
                        <a:t>60%</a:t>
                      </a:r>
                      <a:endParaRPr lang="en-US" sz="1600" dirty="0"/>
                    </a:p>
                  </a:txBody>
                  <a:tcPr marL="82512" marR="82512" marT="41256" marB="41256"/>
                </a:tc>
                <a:extLst>
                  <a:ext uri="{0D108BD9-81ED-4DB2-BD59-A6C34878D82A}">
                    <a16:rowId xmlns:a16="http://schemas.microsoft.com/office/drawing/2014/main" val="1075989845"/>
                  </a:ext>
                </a:extLst>
              </a:tr>
              <a:tr h="330049">
                <a:tc>
                  <a:txBody>
                    <a:bodyPr/>
                    <a:lstStyle/>
                    <a:p>
                      <a:r>
                        <a:rPr lang="en-US" sz="1600" dirty="0" smtClean="0"/>
                        <a:t>60</a:t>
                      </a:r>
                      <a:r>
                        <a:rPr lang="en-US" sz="1600" baseline="0" dirty="0" smtClean="0"/>
                        <a:t> – 70%</a:t>
                      </a:r>
                      <a:endParaRPr lang="en-US" sz="1600" dirty="0"/>
                    </a:p>
                  </a:txBody>
                  <a:tcPr marL="82512" marR="82512" marT="41256" marB="41256"/>
                </a:tc>
                <a:tc>
                  <a:txBody>
                    <a:bodyPr/>
                    <a:lstStyle/>
                    <a:p>
                      <a:r>
                        <a:rPr lang="en-US" sz="1600" dirty="0" smtClean="0"/>
                        <a:t>70%</a:t>
                      </a:r>
                      <a:endParaRPr lang="en-US" sz="1600" dirty="0"/>
                    </a:p>
                  </a:txBody>
                  <a:tcPr marL="82512" marR="82512" marT="41256" marB="41256"/>
                </a:tc>
                <a:extLst>
                  <a:ext uri="{0D108BD9-81ED-4DB2-BD59-A6C34878D82A}">
                    <a16:rowId xmlns:a16="http://schemas.microsoft.com/office/drawing/2014/main" val="4210171635"/>
                  </a:ext>
                </a:extLst>
              </a:tr>
              <a:tr h="330049">
                <a:tc>
                  <a:txBody>
                    <a:bodyPr/>
                    <a:lstStyle/>
                    <a:p>
                      <a:r>
                        <a:rPr lang="en-US" sz="1600" dirty="0" smtClean="0"/>
                        <a:t>70 – 80%</a:t>
                      </a:r>
                      <a:endParaRPr lang="en-US" sz="1600" dirty="0"/>
                    </a:p>
                  </a:txBody>
                  <a:tcPr marL="82512" marR="82512" marT="41256" marB="41256"/>
                </a:tc>
                <a:tc>
                  <a:txBody>
                    <a:bodyPr/>
                    <a:lstStyle/>
                    <a:p>
                      <a:r>
                        <a:rPr lang="en-US" sz="1600" dirty="0" smtClean="0"/>
                        <a:t>80%</a:t>
                      </a:r>
                      <a:endParaRPr lang="en-US" sz="1600" dirty="0"/>
                    </a:p>
                  </a:txBody>
                  <a:tcPr marL="82512" marR="82512" marT="41256" marB="41256"/>
                </a:tc>
                <a:extLst>
                  <a:ext uri="{0D108BD9-81ED-4DB2-BD59-A6C34878D82A}">
                    <a16:rowId xmlns:a16="http://schemas.microsoft.com/office/drawing/2014/main" val="565755335"/>
                  </a:ext>
                </a:extLst>
              </a:tr>
              <a:tr h="330049">
                <a:tc>
                  <a:txBody>
                    <a:bodyPr/>
                    <a:lstStyle/>
                    <a:p>
                      <a:r>
                        <a:rPr lang="en-US" sz="1600" dirty="0" smtClean="0"/>
                        <a:t>80 – 90%</a:t>
                      </a:r>
                      <a:endParaRPr lang="en-US" sz="1600" dirty="0"/>
                    </a:p>
                  </a:txBody>
                  <a:tcPr marL="82512" marR="82512" marT="41256" marB="41256"/>
                </a:tc>
                <a:tc>
                  <a:txBody>
                    <a:bodyPr/>
                    <a:lstStyle/>
                    <a:p>
                      <a:r>
                        <a:rPr lang="en-US" sz="1600" dirty="0" smtClean="0"/>
                        <a:t>90%</a:t>
                      </a:r>
                      <a:endParaRPr lang="en-US" sz="1600" dirty="0"/>
                    </a:p>
                  </a:txBody>
                  <a:tcPr marL="82512" marR="82512" marT="41256" marB="41256"/>
                </a:tc>
                <a:extLst>
                  <a:ext uri="{0D108BD9-81ED-4DB2-BD59-A6C34878D82A}">
                    <a16:rowId xmlns:a16="http://schemas.microsoft.com/office/drawing/2014/main" val="1916786255"/>
                  </a:ext>
                </a:extLst>
              </a:tr>
              <a:tr h="330049">
                <a:tc>
                  <a:txBody>
                    <a:bodyPr/>
                    <a:lstStyle/>
                    <a:p>
                      <a:r>
                        <a:rPr lang="en-US" sz="1600" dirty="0" smtClean="0"/>
                        <a:t>90 -100%</a:t>
                      </a:r>
                      <a:endParaRPr lang="en-US" sz="1600" dirty="0"/>
                    </a:p>
                  </a:txBody>
                  <a:tcPr marL="82512" marR="82512" marT="41256" marB="41256"/>
                </a:tc>
                <a:tc>
                  <a:txBody>
                    <a:bodyPr/>
                    <a:lstStyle/>
                    <a:p>
                      <a:r>
                        <a:rPr lang="en-US" sz="1600" dirty="0" smtClean="0"/>
                        <a:t>100%</a:t>
                      </a:r>
                      <a:endParaRPr lang="en-US" sz="1600" dirty="0"/>
                    </a:p>
                  </a:txBody>
                  <a:tcPr marL="82512" marR="82512" marT="41256" marB="41256"/>
                </a:tc>
                <a:extLst>
                  <a:ext uri="{0D108BD9-81ED-4DB2-BD59-A6C34878D82A}">
                    <a16:rowId xmlns:a16="http://schemas.microsoft.com/office/drawing/2014/main" val="4039248569"/>
                  </a:ext>
                </a:extLst>
              </a:tr>
            </a:tbl>
          </a:graphicData>
        </a:graphic>
      </p:graphicFrame>
    </p:spTree>
    <p:extLst>
      <p:ext uri="{BB962C8B-B14F-4D97-AF65-F5344CB8AC3E}">
        <p14:creationId xmlns:p14="http://schemas.microsoft.com/office/powerpoint/2010/main" val="32991746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DIFFICULTY PROGRESION</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007277057"/>
              </p:ext>
            </p:extLst>
          </p:nvPr>
        </p:nvGraphicFramePr>
        <p:xfrm>
          <a:off x="1979613" y="987425"/>
          <a:ext cx="6913563" cy="2595880"/>
        </p:xfrm>
        <a:graphic>
          <a:graphicData uri="http://schemas.openxmlformats.org/drawingml/2006/table">
            <a:tbl>
              <a:tblPr firstRow="1" bandRow="1">
                <a:tableStyleId>{5C22544A-7EE6-4342-B048-85BDC9FD1C3A}</a:tableStyleId>
              </a:tblPr>
              <a:tblGrid>
                <a:gridCol w="2304521">
                  <a:extLst>
                    <a:ext uri="{9D8B030D-6E8A-4147-A177-3AD203B41FA5}">
                      <a16:colId xmlns:a16="http://schemas.microsoft.com/office/drawing/2014/main" val="4099626881"/>
                    </a:ext>
                  </a:extLst>
                </a:gridCol>
                <a:gridCol w="2304521">
                  <a:extLst>
                    <a:ext uri="{9D8B030D-6E8A-4147-A177-3AD203B41FA5}">
                      <a16:colId xmlns:a16="http://schemas.microsoft.com/office/drawing/2014/main" val="813582487"/>
                    </a:ext>
                  </a:extLst>
                </a:gridCol>
                <a:gridCol w="2304521">
                  <a:extLst>
                    <a:ext uri="{9D8B030D-6E8A-4147-A177-3AD203B41FA5}">
                      <a16:colId xmlns:a16="http://schemas.microsoft.com/office/drawing/2014/main" val="370956632"/>
                    </a:ext>
                  </a:extLst>
                </a:gridCol>
              </a:tblGrid>
              <a:tr h="370840">
                <a:tc>
                  <a:txBody>
                    <a:bodyPr/>
                    <a:lstStyle/>
                    <a:p>
                      <a:r>
                        <a:rPr lang="en-US" dirty="0" smtClean="0"/>
                        <a:t>Minute</a:t>
                      </a:r>
                      <a:endParaRPr lang="en-US" dirty="0"/>
                    </a:p>
                  </a:txBody>
                  <a:tcPr/>
                </a:tc>
                <a:tc>
                  <a:txBody>
                    <a:bodyPr/>
                    <a:lstStyle/>
                    <a:p>
                      <a:r>
                        <a:rPr lang="en-US" dirty="0" smtClean="0"/>
                        <a:t>Time</a:t>
                      </a:r>
                      <a:r>
                        <a:rPr lang="en-US" baseline="0" dirty="0" smtClean="0"/>
                        <a:t> interval</a:t>
                      </a:r>
                      <a:endParaRPr lang="en-US" dirty="0"/>
                    </a:p>
                  </a:txBody>
                  <a:tcPr/>
                </a:tc>
                <a:tc>
                  <a:txBody>
                    <a:bodyPr/>
                    <a:lstStyle/>
                    <a:p>
                      <a:r>
                        <a:rPr lang="en-US" dirty="0" smtClean="0"/>
                        <a:t>Total time minus</a:t>
                      </a:r>
                      <a:endParaRPr lang="en-US" dirty="0"/>
                    </a:p>
                  </a:txBody>
                  <a:tcPr/>
                </a:tc>
                <a:extLst>
                  <a:ext uri="{0D108BD9-81ED-4DB2-BD59-A6C34878D82A}">
                    <a16:rowId xmlns:a16="http://schemas.microsoft.com/office/drawing/2014/main" val="118591818"/>
                  </a:ext>
                </a:extLst>
              </a:tr>
              <a:tr h="370840">
                <a:tc>
                  <a:txBody>
                    <a:bodyPr/>
                    <a:lstStyle/>
                    <a:p>
                      <a:r>
                        <a:rPr lang="en-US" dirty="0" smtClean="0"/>
                        <a:t>0</a:t>
                      </a:r>
                      <a:endParaRPr lang="en-US" dirty="0"/>
                    </a:p>
                  </a:txBody>
                  <a:tcPr/>
                </a:tc>
                <a:tc>
                  <a:txBody>
                    <a:bodyPr/>
                    <a:lstStyle/>
                    <a:p>
                      <a:r>
                        <a:rPr lang="en-US" dirty="0" smtClean="0"/>
                        <a:t>10 seconds</a:t>
                      </a:r>
                      <a:endParaRPr lang="en-US" dirty="0"/>
                    </a:p>
                  </a:txBody>
                  <a:tcPr/>
                </a:tc>
                <a:tc>
                  <a:txBody>
                    <a:bodyPr/>
                    <a:lstStyle/>
                    <a:p>
                      <a:r>
                        <a:rPr lang="en-US" dirty="0" smtClean="0"/>
                        <a:t>0 second</a:t>
                      </a:r>
                      <a:endParaRPr lang="en-US" dirty="0"/>
                    </a:p>
                  </a:txBody>
                  <a:tcPr/>
                </a:tc>
                <a:extLst>
                  <a:ext uri="{0D108BD9-81ED-4DB2-BD59-A6C34878D82A}">
                    <a16:rowId xmlns:a16="http://schemas.microsoft.com/office/drawing/2014/main" val="4198093103"/>
                  </a:ext>
                </a:extLst>
              </a:tr>
              <a:tr h="37084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dirty="0" smtClean="0"/>
                        <a:t>2</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dirty="0" smtClean="0"/>
                        <a:t>9 seconds</a:t>
                      </a:r>
                    </a:p>
                  </a:txBody>
                  <a:tcPr/>
                </a:tc>
                <a:tc>
                  <a:txBody>
                    <a:bodyPr/>
                    <a:lstStyle/>
                    <a:p>
                      <a:r>
                        <a:rPr lang="en-US" dirty="0" smtClean="0"/>
                        <a:t>1 second</a:t>
                      </a:r>
                      <a:endParaRPr lang="en-US" dirty="0"/>
                    </a:p>
                  </a:txBody>
                  <a:tcPr/>
                </a:tc>
                <a:extLst>
                  <a:ext uri="{0D108BD9-81ED-4DB2-BD59-A6C34878D82A}">
                    <a16:rowId xmlns:a16="http://schemas.microsoft.com/office/drawing/2014/main" val="707735793"/>
                  </a:ext>
                </a:extLst>
              </a:tr>
              <a:tr h="370840">
                <a:tc>
                  <a:txBody>
                    <a:bodyPr/>
                    <a:lstStyle/>
                    <a:p>
                      <a:r>
                        <a:rPr lang="en-US" dirty="0" smtClean="0"/>
                        <a:t>4</a:t>
                      </a:r>
                      <a:endParaRPr lang="en-US" dirty="0"/>
                    </a:p>
                  </a:txBody>
                  <a:tcPr/>
                </a:tc>
                <a:tc>
                  <a:txBody>
                    <a:bodyPr/>
                    <a:lstStyle/>
                    <a:p>
                      <a:r>
                        <a:rPr lang="en-US" dirty="0" smtClean="0"/>
                        <a:t>8 seconds</a:t>
                      </a:r>
                      <a:endParaRPr lang="en-US" dirty="0"/>
                    </a:p>
                  </a:txBody>
                  <a:tcPr/>
                </a:tc>
                <a:tc>
                  <a:txBody>
                    <a:bodyPr/>
                    <a:lstStyle/>
                    <a:p>
                      <a:r>
                        <a:rPr lang="en-US" dirty="0" smtClean="0"/>
                        <a:t>2 seconds</a:t>
                      </a:r>
                      <a:endParaRPr lang="en-US" dirty="0"/>
                    </a:p>
                  </a:txBody>
                  <a:tcPr/>
                </a:tc>
                <a:extLst>
                  <a:ext uri="{0D108BD9-81ED-4DB2-BD59-A6C34878D82A}">
                    <a16:rowId xmlns:a16="http://schemas.microsoft.com/office/drawing/2014/main" val="3988654506"/>
                  </a:ext>
                </a:extLst>
              </a:tr>
              <a:tr h="370840">
                <a:tc>
                  <a:txBody>
                    <a:bodyPr/>
                    <a:lstStyle/>
                    <a:p>
                      <a:r>
                        <a:rPr lang="en-US" dirty="0" smtClean="0"/>
                        <a:t>6</a:t>
                      </a:r>
                      <a:endParaRPr lang="en-US" dirty="0"/>
                    </a:p>
                  </a:txBody>
                  <a:tcPr/>
                </a:tc>
                <a:tc>
                  <a:txBody>
                    <a:bodyPr/>
                    <a:lstStyle/>
                    <a:p>
                      <a:r>
                        <a:rPr lang="en-US" dirty="0" smtClean="0"/>
                        <a:t>7 seconds</a:t>
                      </a:r>
                      <a:endParaRPr lang="en-US" dirty="0"/>
                    </a:p>
                  </a:txBody>
                  <a:tcPr/>
                </a:tc>
                <a:tc>
                  <a:txBody>
                    <a:bodyPr/>
                    <a:lstStyle/>
                    <a:p>
                      <a:r>
                        <a:rPr lang="en-US" dirty="0" smtClean="0"/>
                        <a:t>3 seconds</a:t>
                      </a:r>
                      <a:endParaRPr lang="en-US" dirty="0"/>
                    </a:p>
                  </a:txBody>
                  <a:tcPr/>
                </a:tc>
                <a:extLst>
                  <a:ext uri="{0D108BD9-81ED-4DB2-BD59-A6C34878D82A}">
                    <a16:rowId xmlns:a16="http://schemas.microsoft.com/office/drawing/2014/main" val="200871890"/>
                  </a:ext>
                </a:extLst>
              </a:tr>
              <a:tr h="370840">
                <a:tc>
                  <a:txBody>
                    <a:bodyPr/>
                    <a:lstStyle/>
                    <a:p>
                      <a:r>
                        <a:rPr lang="en-US" dirty="0" smtClean="0"/>
                        <a:t>8</a:t>
                      </a:r>
                      <a:endParaRPr lang="en-US" dirty="0"/>
                    </a:p>
                  </a:txBody>
                  <a:tcPr/>
                </a:tc>
                <a:tc>
                  <a:txBody>
                    <a:bodyPr/>
                    <a:lstStyle/>
                    <a:p>
                      <a:r>
                        <a:rPr lang="en-US" dirty="0" smtClean="0"/>
                        <a:t>6 seconds</a:t>
                      </a:r>
                      <a:endParaRPr lang="en-US" dirty="0"/>
                    </a:p>
                  </a:txBody>
                  <a:tcPr/>
                </a:tc>
                <a:tc>
                  <a:txBody>
                    <a:bodyPr/>
                    <a:lstStyle/>
                    <a:p>
                      <a:r>
                        <a:rPr lang="en-US" dirty="0" smtClean="0"/>
                        <a:t>4 seconds</a:t>
                      </a:r>
                      <a:endParaRPr lang="en-US" dirty="0"/>
                    </a:p>
                  </a:txBody>
                  <a:tcPr/>
                </a:tc>
                <a:extLst>
                  <a:ext uri="{0D108BD9-81ED-4DB2-BD59-A6C34878D82A}">
                    <a16:rowId xmlns:a16="http://schemas.microsoft.com/office/drawing/2014/main" val="2632234226"/>
                  </a:ext>
                </a:extLst>
              </a:tr>
              <a:tr h="370840">
                <a:tc>
                  <a:txBody>
                    <a:bodyPr/>
                    <a:lstStyle/>
                    <a:p>
                      <a:r>
                        <a:rPr lang="en-US" dirty="0" smtClean="0"/>
                        <a:t>10+</a:t>
                      </a:r>
                      <a:endParaRPr lang="en-US" dirty="0"/>
                    </a:p>
                  </a:txBody>
                  <a:tcPr/>
                </a:tc>
                <a:tc>
                  <a:txBody>
                    <a:bodyPr/>
                    <a:lstStyle/>
                    <a:p>
                      <a:r>
                        <a:rPr lang="en-US" dirty="0" smtClean="0"/>
                        <a:t>5 seconds</a:t>
                      </a:r>
                      <a:endParaRPr lang="en-US" dirty="0"/>
                    </a:p>
                  </a:txBody>
                  <a:tcPr/>
                </a:tc>
                <a:tc>
                  <a:txBody>
                    <a:bodyPr/>
                    <a:lstStyle/>
                    <a:p>
                      <a:r>
                        <a:rPr lang="en-US" dirty="0" smtClean="0"/>
                        <a:t>5 seconds</a:t>
                      </a:r>
                      <a:endParaRPr lang="en-US" dirty="0"/>
                    </a:p>
                  </a:txBody>
                  <a:tcPr/>
                </a:tc>
                <a:extLst>
                  <a:ext uri="{0D108BD9-81ED-4DB2-BD59-A6C34878D82A}">
                    <a16:rowId xmlns:a16="http://schemas.microsoft.com/office/drawing/2014/main" val="963549796"/>
                  </a:ext>
                </a:extLst>
              </a:tr>
            </a:tbl>
          </a:graphicData>
        </a:graphic>
      </p:graphicFrame>
    </p:spTree>
    <p:extLst>
      <p:ext uri="{BB962C8B-B14F-4D97-AF65-F5344CB8AC3E}">
        <p14:creationId xmlns:p14="http://schemas.microsoft.com/office/powerpoint/2010/main" val="40405441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REWARD SINGLEPLAYER</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327617778"/>
              </p:ext>
            </p:extLst>
          </p:nvPr>
        </p:nvGraphicFramePr>
        <p:xfrm>
          <a:off x="1979613" y="1334653"/>
          <a:ext cx="6913564" cy="2865120"/>
        </p:xfrm>
        <a:graphic>
          <a:graphicData uri="http://schemas.openxmlformats.org/drawingml/2006/table">
            <a:tbl>
              <a:tblPr firstRow="1" bandRow="1">
                <a:tableStyleId>{5C22544A-7EE6-4342-B048-85BDC9FD1C3A}</a:tableStyleId>
              </a:tblPr>
              <a:tblGrid>
                <a:gridCol w="1584275">
                  <a:extLst>
                    <a:ext uri="{9D8B030D-6E8A-4147-A177-3AD203B41FA5}">
                      <a16:colId xmlns:a16="http://schemas.microsoft.com/office/drawing/2014/main" val="4099626881"/>
                    </a:ext>
                  </a:extLst>
                </a:gridCol>
                <a:gridCol w="1512168">
                  <a:extLst>
                    <a:ext uri="{9D8B030D-6E8A-4147-A177-3AD203B41FA5}">
                      <a16:colId xmlns:a16="http://schemas.microsoft.com/office/drawing/2014/main" val="813582487"/>
                    </a:ext>
                  </a:extLst>
                </a:gridCol>
                <a:gridCol w="1656184">
                  <a:extLst>
                    <a:ext uri="{9D8B030D-6E8A-4147-A177-3AD203B41FA5}">
                      <a16:colId xmlns:a16="http://schemas.microsoft.com/office/drawing/2014/main" val="370956632"/>
                    </a:ext>
                  </a:extLst>
                </a:gridCol>
                <a:gridCol w="2160937">
                  <a:extLst>
                    <a:ext uri="{9D8B030D-6E8A-4147-A177-3AD203B41FA5}">
                      <a16:colId xmlns:a16="http://schemas.microsoft.com/office/drawing/2014/main" val="708451953"/>
                    </a:ext>
                  </a:extLst>
                </a:gridCol>
              </a:tblGrid>
              <a:tr h="370840">
                <a:tc>
                  <a:txBody>
                    <a:bodyPr/>
                    <a:lstStyle/>
                    <a:p>
                      <a:r>
                        <a:rPr lang="en-US" dirty="0" smtClean="0"/>
                        <a:t>Number</a:t>
                      </a:r>
                      <a:r>
                        <a:rPr lang="en-US" baseline="0" dirty="0" smtClean="0"/>
                        <a:t> of </a:t>
                      </a:r>
                      <a:r>
                        <a:rPr lang="en-US" baseline="0" dirty="0" smtClean="0"/>
                        <a:t>eggs broken</a:t>
                      </a:r>
                      <a:endParaRPr lang="en-US" dirty="0"/>
                    </a:p>
                  </a:txBody>
                  <a:tcPr/>
                </a:tc>
                <a:tc>
                  <a:txBody>
                    <a:bodyPr/>
                    <a:lstStyle/>
                    <a:p>
                      <a:r>
                        <a:rPr lang="en-US" dirty="0" smtClean="0"/>
                        <a:t>Coin earned</a:t>
                      </a:r>
                      <a:endParaRPr lang="en-US" dirty="0"/>
                    </a:p>
                  </a:txBody>
                  <a:tcPr/>
                </a:tc>
                <a:tc>
                  <a:txBody>
                    <a:bodyPr/>
                    <a:lstStyle/>
                    <a:p>
                      <a:r>
                        <a:rPr lang="en-US" dirty="0" smtClean="0"/>
                        <a:t>Level</a:t>
                      </a:r>
                      <a:endParaRPr lang="en-US" dirty="0"/>
                    </a:p>
                  </a:txBody>
                  <a:tcPr/>
                </a:tc>
                <a:tc>
                  <a:txBody>
                    <a:bodyPr/>
                    <a:lstStyle/>
                    <a:p>
                      <a:r>
                        <a:rPr lang="en-US" dirty="0" smtClean="0"/>
                        <a:t>Bonus coin gain</a:t>
                      </a:r>
                      <a:endParaRPr lang="en-US" baseline="0" dirty="0" smtClean="0"/>
                    </a:p>
                    <a:p>
                      <a:r>
                        <a:rPr lang="en-US" baseline="0" dirty="0" smtClean="0"/>
                        <a:t>by level</a:t>
                      </a:r>
                      <a:endParaRPr lang="en-US" dirty="0"/>
                    </a:p>
                  </a:txBody>
                  <a:tcPr/>
                </a:tc>
                <a:extLst>
                  <a:ext uri="{0D108BD9-81ED-4DB2-BD59-A6C34878D82A}">
                    <a16:rowId xmlns:a16="http://schemas.microsoft.com/office/drawing/2014/main" val="118591818"/>
                  </a:ext>
                </a:extLst>
              </a:tr>
              <a:tr h="370840">
                <a:tc>
                  <a:txBody>
                    <a:bodyPr/>
                    <a:lstStyle/>
                    <a:p>
                      <a:r>
                        <a:rPr lang="en-US" dirty="0" smtClean="0"/>
                        <a:t>200</a:t>
                      </a:r>
                      <a:endParaRPr lang="en-US" dirty="0"/>
                    </a:p>
                  </a:txBody>
                  <a:tcPr/>
                </a:tc>
                <a:tc>
                  <a:txBody>
                    <a:bodyPr/>
                    <a:lstStyle/>
                    <a:p>
                      <a:r>
                        <a:rPr lang="en-US" dirty="0" smtClean="0"/>
                        <a:t>10 Coin</a:t>
                      </a:r>
                      <a:endParaRPr lang="en-US" dirty="0"/>
                    </a:p>
                  </a:txBody>
                  <a:tcPr/>
                </a:tc>
                <a:tc>
                  <a:txBody>
                    <a:bodyPr/>
                    <a:lstStyle/>
                    <a:p>
                      <a:r>
                        <a:rPr lang="en-US" dirty="0" smtClean="0"/>
                        <a:t>1</a:t>
                      </a:r>
                      <a:endParaRPr lang="en-US" dirty="0"/>
                    </a:p>
                  </a:txBody>
                  <a:tcPr/>
                </a:tc>
                <a:tc>
                  <a:txBody>
                    <a:bodyPr/>
                    <a:lstStyle/>
                    <a:p>
                      <a:r>
                        <a:rPr lang="en-US" dirty="0" smtClean="0"/>
                        <a:t>0 Coin</a:t>
                      </a:r>
                      <a:endParaRPr lang="en-US" dirty="0"/>
                    </a:p>
                  </a:txBody>
                  <a:tcPr/>
                </a:tc>
                <a:extLst>
                  <a:ext uri="{0D108BD9-81ED-4DB2-BD59-A6C34878D82A}">
                    <a16:rowId xmlns:a16="http://schemas.microsoft.com/office/drawing/2014/main" val="4198093103"/>
                  </a:ext>
                </a:extLst>
              </a:tr>
              <a:tr h="37084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dirty="0" smtClean="0"/>
                        <a:t>400</a:t>
                      </a:r>
                      <a:endParaRPr lang="en-US" dirty="0" smtClean="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dirty="0" smtClean="0"/>
                        <a:t>20 </a:t>
                      </a:r>
                      <a:r>
                        <a:rPr lang="en-US" dirty="0" smtClean="0"/>
                        <a:t>Coin</a:t>
                      </a:r>
                    </a:p>
                  </a:txBody>
                  <a:tcPr/>
                </a:tc>
                <a:tc>
                  <a:txBody>
                    <a:bodyPr/>
                    <a:lstStyle/>
                    <a:p>
                      <a:r>
                        <a:rPr lang="en-US" dirty="0" smtClean="0"/>
                        <a:t>2</a:t>
                      </a:r>
                      <a:endParaRPr lang="en-US" dirty="0"/>
                    </a:p>
                  </a:txBody>
                  <a:tcPr/>
                </a:tc>
                <a:tc>
                  <a:txBody>
                    <a:bodyPr/>
                    <a:lstStyle/>
                    <a:p>
                      <a:r>
                        <a:rPr lang="en-US" dirty="0" smtClean="0"/>
                        <a:t>20 Coin</a:t>
                      </a:r>
                      <a:endParaRPr lang="en-US" dirty="0"/>
                    </a:p>
                  </a:txBody>
                  <a:tcPr/>
                </a:tc>
                <a:extLst>
                  <a:ext uri="{0D108BD9-81ED-4DB2-BD59-A6C34878D82A}">
                    <a16:rowId xmlns:a16="http://schemas.microsoft.com/office/drawing/2014/main" val="707735793"/>
                  </a:ext>
                </a:extLst>
              </a:tr>
              <a:tr h="370840">
                <a:tc>
                  <a:txBody>
                    <a:bodyPr/>
                    <a:lstStyle/>
                    <a:p>
                      <a:r>
                        <a:rPr lang="en-US" dirty="0" smtClean="0"/>
                        <a:t>600</a:t>
                      </a:r>
                      <a:endParaRPr lang="en-US" dirty="0"/>
                    </a:p>
                  </a:txBody>
                  <a:tcPr/>
                </a:tc>
                <a:tc>
                  <a:txBody>
                    <a:bodyPr/>
                    <a:lstStyle/>
                    <a:p>
                      <a:r>
                        <a:rPr lang="en-US" dirty="0" smtClean="0"/>
                        <a:t>30 </a:t>
                      </a:r>
                      <a:r>
                        <a:rPr lang="en-US" dirty="0" smtClean="0"/>
                        <a:t>Coin</a:t>
                      </a:r>
                      <a:endParaRPr lang="en-US" dirty="0"/>
                    </a:p>
                  </a:txBody>
                  <a:tcPr/>
                </a:tc>
                <a:tc>
                  <a:txBody>
                    <a:bodyPr/>
                    <a:lstStyle/>
                    <a:p>
                      <a:r>
                        <a:rPr lang="en-US" dirty="0" smtClean="0"/>
                        <a:t>3</a:t>
                      </a:r>
                      <a:endParaRPr lang="en-US" dirty="0"/>
                    </a:p>
                  </a:txBody>
                  <a:tcPr/>
                </a:tc>
                <a:tc>
                  <a:txBody>
                    <a:bodyPr/>
                    <a:lstStyle/>
                    <a:p>
                      <a:r>
                        <a:rPr lang="en-US" dirty="0" smtClean="0"/>
                        <a:t>50 Coin</a:t>
                      </a:r>
                      <a:endParaRPr lang="en-US" dirty="0"/>
                    </a:p>
                  </a:txBody>
                  <a:tcPr/>
                </a:tc>
                <a:extLst>
                  <a:ext uri="{0D108BD9-81ED-4DB2-BD59-A6C34878D82A}">
                    <a16:rowId xmlns:a16="http://schemas.microsoft.com/office/drawing/2014/main" val="3988654506"/>
                  </a:ext>
                </a:extLst>
              </a:tr>
              <a:tr h="370840">
                <a:tc>
                  <a:txBody>
                    <a:bodyPr/>
                    <a:lstStyle/>
                    <a:p>
                      <a:r>
                        <a:rPr lang="en-US" dirty="0" smtClean="0"/>
                        <a:t>800</a:t>
                      </a:r>
                      <a:endParaRPr lang="en-US" dirty="0"/>
                    </a:p>
                  </a:txBody>
                  <a:tcPr/>
                </a:tc>
                <a:tc>
                  <a:txBody>
                    <a:bodyPr/>
                    <a:lstStyle/>
                    <a:p>
                      <a:r>
                        <a:rPr lang="en-US" dirty="0" smtClean="0"/>
                        <a:t>40 </a:t>
                      </a:r>
                      <a:r>
                        <a:rPr lang="en-US" dirty="0" smtClean="0"/>
                        <a:t>Coin</a:t>
                      </a:r>
                      <a:endParaRPr lang="en-US" dirty="0"/>
                    </a:p>
                  </a:txBody>
                  <a:tcPr/>
                </a:tc>
                <a:tc>
                  <a:txBody>
                    <a:bodyPr/>
                    <a:lstStyle/>
                    <a:p>
                      <a:r>
                        <a:rPr lang="en-US" dirty="0" smtClean="0"/>
                        <a:t>4</a:t>
                      </a:r>
                      <a:endParaRPr lang="en-US" dirty="0"/>
                    </a:p>
                  </a:txBody>
                  <a:tcPr/>
                </a:tc>
                <a:tc>
                  <a:txBody>
                    <a:bodyPr/>
                    <a:lstStyle/>
                    <a:p>
                      <a:r>
                        <a:rPr lang="en-US" dirty="0" smtClean="0"/>
                        <a:t>90 Coin</a:t>
                      </a:r>
                      <a:endParaRPr lang="en-US" dirty="0"/>
                    </a:p>
                  </a:txBody>
                  <a:tcPr/>
                </a:tc>
                <a:extLst>
                  <a:ext uri="{0D108BD9-81ED-4DB2-BD59-A6C34878D82A}">
                    <a16:rowId xmlns:a16="http://schemas.microsoft.com/office/drawing/2014/main" val="200871890"/>
                  </a:ext>
                </a:extLst>
              </a:tr>
              <a:tr h="370840">
                <a:tc>
                  <a:txBody>
                    <a:bodyPr/>
                    <a:lstStyle/>
                    <a:p>
                      <a:r>
                        <a:rPr lang="en-US" dirty="0" smtClean="0"/>
                        <a:t>1000</a:t>
                      </a:r>
                      <a:endParaRPr lang="en-US" dirty="0"/>
                    </a:p>
                  </a:txBody>
                  <a:tcPr/>
                </a:tc>
                <a:tc>
                  <a:txBody>
                    <a:bodyPr/>
                    <a:lstStyle/>
                    <a:p>
                      <a:r>
                        <a:rPr lang="en-US" dirty="0" smtClean="0"/>
                        <a:t>50 </a:t>
                      </a:r>
                      <a:r>
                        <a:rPr lang="en-US" dirty="0" smtClean="0"/>
                        <a:t>Coin</a:t>
                      </a:r>
                      <a:endParaRPr lang="en-US" dirty="0"/>
                    </a:p>
                  </a:txBody>
                  <a:tcPr/>
                </a:tc>
                <a:tc>
                  <a:txBody>
                    <a:bodyPr/>
                    <a:lstStyle/>
                    <a:p>
                      <a:r>
                        <a:rPr lang="en-US" dirty="0" smtClean="0"/>
                        <a:t>5</a:t>
                      </a:r>
                      <a:endParaRPr lang="en-US" dirty="0"/>
                    </a:p>
                  </a:txBody>
                  <a:tcPr/>
                </a:tc>
                <a:tc>
                  <a:txBody>
                    <a:bodyPr/>
                    <a:lstStyle/>
                    <a:p>
                      <a:r>
                        <a:rPr lang="en-US" dirty="0" smtClean="0"/>
                        <a:t>140 Coin</a:t>
                      </a:r>
                      <a:endParaRPr lang="en-US" dirty="0"/>
                    </a:p>
                  </a:txBody>
                  <a:tcPr/>
                </a:tc>
                <a:extLst>
                  <a:ext uri="{0D108BD9-81ED-4DB2-BD59-A6C34878D82A}">
                    <a16:rowId xmlns:a16="http://schemas.microsoft.com/office/drawing/2014/main" val="2632234226"/>
                  </a:ext>
                </a:extLst>
              </a:tr>
              <a:tr h="370840">
                <a:tc>
                  <a:txBody>
                    <a:bodyPr/>
                    <a:lstStyle/>
                    <a:p>
                      <a:r>
                        <a:rPr lang="en-US" dirty="0" smtClean="0"/>
                        <a:t>1200+</a:t>
                      </a:r>
                      <a:endParaRPr lang="en-US" dirty="0"/>
                    </a:p>
                  </a:txBody>
                  <a:tcPr/>
                </a:tc>
                <a:tc>
                  <a:txBody>
                    <a:bodyPr/>
                    <a:lstStyle/>
                    <a:p>
                      <a:r>
                        <a:rPr lang="en-US" dirty="0" smtClean="0"/>
                        <a:t>60+ </a:t>
                      </a:r>
                      <a:r>
                        <a:rPr lang="en-US" dirty="0" smtClean="0"/>
                        <a:t>Coin</a:t>
                      </a:r>
                      <a:endParaRPr lang="en-US" dirty="0"/>
                    </a:p>
                  </a:txBody>
                  <a:tcPr/>
                </a:tc>
                <a:tc>
                  <a:txBody>
                    <a:bodyPr/>
                    <a:lstStyle/>
                    <a:p>
                      <a:r>
                        <a:rPr lang="en-US" smtClean="0"/>
                        <a:t>6</a:t>
                      </a:r>
                      <a:endParaRPr lang="en-US" dirty="0"/>
                    </a:p>
                  </a:txBody>
                  <a:tcPr/>
                </a:tc>
                <a:tc>
                  <a:txBody>
                    <a:bodyPr/>
                    <a:lstStyle/>
                    <a:p>
                      <a:r>
                        <a:rPr lang="en-US" dirty="0" smtClean="0"/>
                        <a:t>220 Coin</a:t>
                      </a:r>
                      <a:endParaRPr lang="en-US" dirty="0"/>
                    </a:p>
                  </a:txBody>
                  <a:tcPr/>
                </a:tc>
                <a:extLst>
                  <a:ext uri="{0D108BD9-81ED-4DB2-BD59-A6C34878D82A}">
                    <a16:rowId xmlns:a16="http://schemas.microsoft.com/office/drawing/2014/main" val="963549796"/>
                  </a:ext>
                </a:extLst>
              </a:tr>
            </a:tbl>
          </a:graphicData>
        </a:graphic>
      </p:graphicFrame>
    </p:spTree>
    <p:extLst>
      <p:ext uri="{BB962C8B-B14F-4D97-AF65-F5344CB8AC3E}">
        <p14:creationId xmlns:p14="http://schemas.microsoft.com/office/powerpoint/2010/main" val="26341429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REWARD MULTIPLAYER</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912883627"/>
              </p:ext>
            </p:extLst>
          </p:nvPr>
        </p:nvGraphicFramePr>
        <p:xfrm>
          <a:off x="1979613" y="1334653"/>
          <a:ext cx="6913564" cy="2865120"/>
        </p:xfrm>
        <a:graphic>
          <a:graphicData uri="http://schemas.openxmlformats.org/drawingml/2006/table">
            <a:tbl>
              <a:tblPr firstRow="1" bandRow="1">
                <a:tableStyleId>{5C22544A-7EE6-4342-B048-85BDC9FD1C3A}</a:tableStyleId>
              </a:tblPr>
              <a:tblGrid>
                <a:gridCol w="1440259">
                  <a:extLst>
                    <a:ext uri="{9D8B030D-6E8A-4147-A177-3AD203B41FA5}">
                      <a16:colId xmlns:a16="http://schemas.microsoft.com/office/drawing/2014/main" val="4099626881"/>
                    </a:ext>
                  </a:extLst>
                </a:gridCol>
                <a:gridCol w="1584176">
                  <a:extLst>
                    <a:ext uri="{9D8B030D-6E8A-4147-A177-3AD203B41FA5}">
                      <a16:colId xmlns:a16="http://schemas.microsoft.com/office/drawing/2014/main" val="813582487"/>
                    </a:ext>
                  </a:extLst>
                </a:gridCol>
                <a:gridCol w="1728192">
                  <a:extLst>
                    <a:ext uri="{9D8B030D-6E8A-4147-A177-3AD203B41FA5}">
                      <a16:colId xmlns:a16="http://schemas.microsoft.com/office/drawing/2014/main" val="370956632"/>
                    </a:ext>
                  </a:extLst>
                </a:gridCol>
                <a:gridCol w="2160937">
                  <a:extLst>
                    <a:ext uri="{9D8B030D-6E8A-4147-A177-3AD203B41FA5}">
                      <a16:colId xmlns:a16="http://schemas.microsoft.com/office/drawing/2014/main" val="708451953"/>
                    </a:ext>
                  </a:extLst>
                </a:gridCol>
              </a:tblGrid>
              <a:tr h="370840">
                <a:tc>
                  <a:txBody>
                    <a:bodyPr/>
                    <a:lstStyle/>
                    <a:p>
                      <a:r>
                        <a:rPr lang="en-US" dirty="0" smtClean="0"/>
                        <a:t>Number</a:t>
                      </a:r>
                      <a:r>
                        <a:rPr lang="en-US" baseline="0" dirty="0" smtClean="0"/>
                        <a:t> of Win</a:t>
                      </a:r>
                      <a:endParaRPr lang="en-US" dirty="0"/>
                    </a:p>
                  </a:txBody>
                  <a:tcPr/>
                </a:tc>
                <a:tc>
                  <a:txBody>
                    <a:bodyPr/>
                    <a:lstStyle/>
                    <a:p>
                      <a:r>
                        <a:rPr lang="en-US" dirty="0" smtClean="0"/>
                        <a:t>Coin earned</a:t>
                      </a:r>
                      <a:endParaRPr lang="en-US" dirty="0"/>
                    </a:p>
                  </a:txBody>
                  <a:tcPr/>
                </a:tc>
                <a:tc>
                  <a:txBody>
                    <a:bodyPr/>
                    <a:lstStyle/>
                    <a:p>
                      <a:r>
                        <a:rPr lang="en-US" dirty="0" smtClean="0"/>
                        <a:t>Coin bonus</a:t>
                      </a:r>
                      <a:endParaRPr lang="en-US" baseline="0" dirty="0" smtClean="0"/>
                    </a:p>
                    <a:p>
                      <a:r>
                        <a:rPr lang="en-US" baseline="0" dirty="0" smtClean="0"/>
                        <a:t>by rank</a:t>
                      </a:r>
                      <a:endParaRPr lang="en-US" dirty="0"/>
                    </a:p>
                  </a:txBody>
                  <a:tcPr/>
                </a:tc>
                <a:tc>
                  <a:txBody>
                    <a:bodyPr/>
                    <a:lstStyle/>
                    <a:p>
                      <a:r>
                        <a:rPr lang="en-US" dirty="0" smtClean="0"/>
                        <a:t>Total Coin bonus (from 1</a:t>
                      </a:r>
                      <a:r>
                        <a:rPr lang="en-US" baseline="30000" dirty="0" smtClean="0"/>
                        <a:t>st</a:t>
                      </a:r>
                      <a:r>
                        <a:rPr lang="en-US" baseline="0" dirty="0" smtClean="0"/>
                        <a:t> win)</a:t>
                      </a:r>
                      <a:endParaRPr lang="en-US" dirty="0"/>
                    </a:p>
                  </a:txBody>
                  <a:tcPr/>
                </a:tc>
                <a:extLst>
                  <a:ext uri="{0D108BD9-81ED-4DB2-BD59-A6C34878D82A}">
                    <a16:rowId xmlns:a16="http://schemas.microsoft.com/office/drawing/2014/main" val="118591818"/>
                  </a:ext>
                </a:extLst>
              </a:tr>
              <a:tr h="370840">
                <a:tc>
                  <a:txBody>
                    <a:bodyPr/>
                    <a:lstStyle/>
                    <a:p>
                      <a:r>
                        <a:rPr lang="en-US" dirty="0" smtClean="0"/>
                        <a:t>1</a:t>
                      </a:r>
                      <a:endParaRPr lang="en-US" dirty="0"/>
                    </a:p>
                  </a:txBody>
                  <a:tcPr/>
                </a:tc>
                <a:tc>
                  <a:txBody>
                    <a:bodyPr/>
                    <a:lstStyle/>
                    <a:p>
                      <a:r>
                        <a:rPr lang="en-US" dirty="0" smtClean="0"/>
                        <a:t>30 Coin</a:t>
                      </a:r>
                      <a:endParaRPr lang="en-US" dirty="0"/>
                    </a:p>
                  </a:txBody>
                  <a:tcPr/>
                </a:tc>
                <a:tc>
                  <a:txBody>
                    <a:bodyPr/>
                    <a:lstStyle/>
                    <a:p>
                      <a:r>
                        <a:rPr lang="en-US" dirty="0" smtClean="0"/>
                        <a:t>0 Coin</a:t>
                      </a:r>
                      <a:endParaRPr lang="en-US" dirty="0"/>
                    </a:p>
                  </a:txBody>
                  <a:tcPr/>
                </a:tc>
                <a:tc>
                  <a:txBody>
                    <a:bodyPr/>
                    <a:lstStyle/>
                    <a:p>
                      <a:r>
                        <a:rPr lang="en-US" dirty="0" smtClean="0"/>
                        <a:t>0 Coin</a:t>
                      </a:r>
                      <a:endParaRPr lang="en-US" dirty="0"/>
                    </a:p>
                  </a:txBody>
                  <a:tcPr/>
                </a:tc>
                <a:extLst>
                  <a:ext uri="{0D108BD9-81ED-4DB2-BD59-A6C34878D82A}">
                    <a16:rowId xmlns:a16="http://schemas.microsoft.com/office/drawing/2014/main" val="4198093103"/>
                  </a:ext>
                </a:extLst>
              </a:tr>
              <a:tr h="37084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dirty="0" smtClean="0"/>
                        <a:t>2</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dirty="0" smtClean="0"/>
                        <a:t>50 Coin</a:t>
                      </a:r>
                    </a:p>
                  </a:txBody>
                  <a:tcPr/>
                </a:tc>
                <a:tc>
                  <a:txBody>
                    <a:bodyPr/>
                    <a:lstStyle/>
                    <a:p>
                      <a:r>
                        <a:rPr lang="en-US" dirty="0" smtClean="0"/>
                        <a:t>20 Coin</a:t>
                      </a:r>
                      <a:endParaRPr lang="en-US" dirty="0"/>
                    </a:p>
                  </a:txBody>
                  <a:tcPr/>
                </a:tc>
                <a:tc>
                  <a:txBody>
                    <a:bodyPr/>
                    <a:lstStyle/>
                    <a:p>
                      <a:r>
                        <a:rPr lang="en-US" dirty="0" smtClean="0"/>
                        <a:t>20 Coin</a:t>
                      </a:r>
                      <a:endParaRPr lang="en-US" dirty="0"/>
                    </a:p>
                  </a:txBody>
                  <a:tcPr/>
                </a:tc>
                <a:extLst>
                  <a:ext uri="{0D108BD9-81ED-4DB2-BD59-A6C34878D82A}">
                    <a16:rowId xmlns:a16="http://schemas.microsoft.com/office/drawing/2014/main" val="707735793"/>
                  </a:ext>
                </a:extLst>
              </a:tr>
              <a:tr h="370840">
                <a:tc>
                  <a:txBody>
                    <a:bodyPr/>
                    <a:lstStyle/>
                    <a:p>
                      <a:r>
                        <a:rPr lang="en-US" dirty="0" smtClean="0"/>
                        <a:t>3</a:t>
                      </a:r>
                      <a:endParaRPr lang="en-US" dirty="0"/>
                    </a:p>
                  </a:txBody>
                  <a:tcPr/>
                </a:tc>
                <a:tc>
                  <a:txBody>
                    <a:bodyPr/>
                    <a:lstStyle/>
                    <a:p>
                      <a:r>
                        <a:rPr lang="en-US" dirty="0" smtClean="0"/>
                        <a:t>80 Coin</a:t>
                      </a:r>
                      <a:endParaRPr lang="en-US" dirty="0"/>
                    </a:p>
                  </a:txBody>
                  <a:tcPr/>
                </a:tc>
                <a:tc>
                  <a:txBody>
                    <a:bodyPr/>
                    <a:lstStyle/>
                    <a:p>
                      <a:r>
                        <a:rPr lang="en-US" dirty="0" smtClean="0"/>
                        <a:t>30 Coin</a:t>
                      </a:r>
                      <a:endParaRPr lang="en-US" dirty="0"/>
                    </a:p>
                  </a:txBody>
                  <a:tcPr/>
                </a:tc>
                <a:tc>
                  <a:txBody>
                    <a:bodyPr/>
                    <a:lstStyle/>
                    <a:p>
                      <a:r>
                        <a:rPr lang="en-US" dirty="0" smtClean="0"/>
                        <a:t>50 Coin</a:t>
                      </a:r>
                      <a:endParaRPr lang="en-US" dirty="0"/>
                    </a:p>
                  </a:txBody>
                  <a:tcPr/>
                </a:tc>
                <a:extLst>
                  <a:ext uri="{0D108BD9-81ED-4DB2-BD59-A6C34878D82A}">
                    <a16:rowId xmlns:a16="http://schemas.microsoft.com/office/drawing/2014/main" val="3988654506"/>
                  </a:ext>
                </a:extLst>
              </a:tr>
              <a:tr h="370840">
                <a:tc>
                  <a:txBody>
                    <a:bodyPr/>
                    <a:lstStyle/>
                    <a:p>
                      <a:r>
                        <a:rPr lang="en-US" dirty="0" smtClean="0"/>
                        <a:t>4</a:t>
                      </a:r>
                      <a:endParaRPr lang="en-US" dirty="0"/>
                    </a:p>
                  </a:txBody>
                  <a:tcPr/>
                </a:tc>
                <a:tc>
                  <a:txBody>
                    <a:bodyPr/>
                    <a:lstStyle/>
                    <a:p>
                      <a:r>
                        <a:rPr lang="en-US" dirty="0" smtClean="0"/>
                        <a:t>120 Coin</a:t>
                      </a:r>
                      <a:endParaRPr lang="en-US" dirty="0"/>
                    </a:p>
                  </a:txBody>
                  <a:tcPr/>
                </a:tc>
                <a:tc>
                  <a:txBody>
                    <a:bodyPr/>
                    <a:lstStyle/>
                    <a:p>
                      <a:r>
                        <a:rPr lang="en-US" dirty="0" smtClean="0"/>
                        <a:t>40 Coin</a:t>
                      </a:r>
                      <a:endParaRPr lang="en-US" dirty="0"/>
                    </a:p>
                  </a:txBody>
                  <a:tcPr/>
                </a:tc>
                <a:tc>
                  <a:txBody>
                    <a:bodyPr/>
                    <a:lstStyle/>
                    <a:p>
                      <a:r>
                        <a:rPr lang="en-US" dirty="0" smtClean="0"/>
                        <a:t>90 Coin</a:t>
                      </a:r>
                      <a:endParaRPr lang="en-US" dirty="0"/>
                    </a:p>
                  </a:txBody>
                  <a:tcPr/>
                </a:tc>
                <a:extLst>
                  <a:ext uri="{0D108BD9-81ED-4DB2-BD59-A6C34878D82A}">
                    <a16:rowId xmlns:a16="http://schemas.microsoft.com/office/drawing/2014/main" val="200871890"/>
                  </a:ext>
                </a:extLst>
              </a:tr>
              <a:tr h="370840">
                <a:tc>
                  <a:txBody>
                    <a:bodyPr/>
                    <a:lstStyle/>
                    <a:p>
                      <a:r>
                        <a:rPr lang="en-US" dirty="0" smtClean="0"/>
                        <a:t>5</a:t>
                      </a:r>
                      <a:endParaRPr lang="en-US" dirty="0"/>
                    </a:p>
                  </a:txBody>
                  <a:tcPr/>
                </a:tc>
                <a:tc>
                  <a:txBody>
                    <a:bodyPr/>
                    <a:lstStyle/>
                    <a:p>
                      <a:r>
                        <a:rPr lang="en-US" dirty="0" smtClean="0"/>
                        <a:t>170 Coin</a:t>
                      </a:r>
                      <a:endParaRPr lang="en-US" dirty="0"/>
                    </a:p>
                  </a:txBody>
                  <a:tcPr/>
                </a:tc>
                <a:tc>
                  <a:txBody>
                    <a:bodyPr/>
                    <a:lstStyle/>
                    <a:p>
                      <a:r>
                        <a:rPr lang="en-US" dirty="0" smtClean="0"/>
                        <a:t>50 Coin</a:t>
                      </a:r>
                      <a:endParaRPr lang="en-US" dirty="0"/>
                    </a:p>
                  </a:txBody>
                  <a:tcPr/>
                </a:tc>
                <a:tc>
                  <a:txBody>
                    <a:bodyPr/>
                    <a:lstStyle/>
                    <a:p>
                      <a:r>
                        <a:rPr lang="en-US" dirty="0" smtClean="0"/>
                        <a:t>140 Coin</a:t>
                      </a:r>
                      <a:endParaRPr lang="en-US" dirty="0"/>
                    </a:p>
                  </a:txBody>
                  <a:tcPr/>
                </a:tc>
                <a:extLst>
                  <a:ext uri="{0D108BD9-81ED-4DB2-BD59-A6C34878D82A}">
                    <a16:rowId xmlns:a16="http://schemas.microsoft.com/office/drawing/2014/main" val="2632234226"/>
                  </a:ext>
                </a:extLst>
              </a:tr>
              <a:tr h="370840">
                <a:tc>
                  <a:txBody>
                    <a:bodyPr/>
                    <a:lstStyle/>
                    <a:p>
                      <a:r>
                        <a:rPr lang="en-US" dirty="0" smtClean="0"/>
                        <a:t>6+</a:t>
                      </a:r>
                      <a:endParaRPr lang="en-US" dirty="0"/>
                    </a:p>
                  </a:txBody>
                  <a:tcPr/>
                </a:tc>
                <a:tc>
                  <a:txBody>
                    <a:bodyPr/>
                    <a:lstStyle/>
                    <a:p>
                      <a:r>
                        <a:rPr lang="en-US" dirty="0" smtClean="0"/>
                        <a:t>250 Coin</a:t>
                      </a:r>
                      <a:endParaRPr lang="en-US" dirty="0"/>
                    </a:p>
                  </a:txBody>
                  <a:tcPr/>
                </a:tc>
                <a:tc>
                  <a:txBody>
                    <a:bodyPr/>
                    <a:lstStyle/>
                    <a:p>
                      <a:r>
                        <a:rPr lang="en-US" dirty="0" smtClean="0"/>
                        <a:t>80 Coin</a:t>
                      </a:r>
                      <a:endParaRPr lang="en-US" dirty="0"/>
                    </a:p>
                  </a:txBody>
                  <a:tcPr/>
                </a:tc>
                <a:tc>
                  <a:txBody>
                    <a:bodyPr/>
                    <a:lstStyle/>
                    <a:p>
                      <a:r>
                        <a:rPr lang="en-US" dirty="0" smtClean="0"/>
                        <a:t>220 Coin</a:t>
                      </a:r>
                      <a:endParaRPr lang="en-US" dirty="0"/>
                    </a:p>
                  </a:txBody>
                  <a:tcPr/>
                </a:tc>
                <a:extLst>
                  <a:ext uri="{0D108BD9-81ED-4DB2-BD59-A6C34878D82A}">
                    <a16:rowId xmlns:a16="http://schemas.microsoft.com/office/drawing/2014/main" val="963549796"/>
                  </a:ext>
                </a:extLst>
              </a:tr>
            </a:tbl>
          </a:graphicData>
        </a:graphic>
      </p:graphicFrame>
      <p:sp>
        <p:nvSpPr>
          <p:cNvPr id="4" name="Content Placeholder 1"/>
          <p:cNvSpPr>
            <a:spLocks noGrp="1"/>
          </p:cNvSpPr>
          <p:nvPr>
            <p:ph idx="1"/>
          </p:nvPr>
        </p:nvSpPr>
        <p:spPr>
          <a:xfrm>
            <a:off x="1979712" y="869358"/>
            <a:ext cx="6912768" cy="460648"/>
          </a:xfrm>
        </p:spPr>
        <p:txBody>
          <a:bodyPr/>
          <a:lstStyle/>
          <a:p>
            <a:pPr lvl="0"/>
            <a:r>
              <a:rPr lang="en-US" altLang="ko-KR" b="1" dirty="0" smtClean="0">
                <a:solidFill>
                  <a:schemeClr val="tx1"/>
                </a:solidFill>
              </a:rPr>
              <a:t>Winning</a:t>
            </a:r>
          </a:p>
        </p:txBody>
      </p:sp>
      <p:sp>
        <p:nvSpPr>
          <p:cNvPr id="6" name="Content Placeholder 1"/>
          <p:cNvSpPr>
            <a:spLocks noGrp="1"/>
          </p:cNvSpPr>
          <p:nvPr>
            <p:ph idx="1"/>
          </p:nvPr>
        </p:nvSpPr>
        <p:spPr>
          <a:xfrm>
            <a:off x="1979712" y="4182827"/>
            <a:ext cx="6912768" cy="460648"/>
          </a:xfrm>
        </p:spPr>
        <p:txBody>
          <a:bodyPr/>
          <a:lstStyle/>
          <a:p>
            <a:pPr lvl="0"/>
            <a:r>
              <a:rPr lang="en-US" altLang="ko-KR" b="1" dirty="0" smtClean="0">
                <a:solidFill>
                  <a:schemeClr val="tx1"/>
                </a:solidFill>
              </a:rPr>
              <a:t>Losing</a:t>
            </a:r>
          </a:p>
        </p:txBody>
      </p:sp>
      <p:sp>
        <p:nvSpPr>
          <p:cNvPr id="8" name="Content Placeholder 3"/>
          <p:cNvSpPr>
            <a:spLocks noGrp="1"/>
          </p:cNvSpPr>
          <p:nvPr>
            <p:ph idx="10"/>
          </p:nvPr>
        </p:nvSpPr>
        <p:spPr>
          <a:xfrm>
            <a:off x="1979712" y="4643475"/>
            <a:ext cx="6912768" cy="376547"/>
          </a:xfrm>
        </p:spPr>
        <p:txBody>
          <a:bodyPr/>
          <a:lstStyle/>
          <a:p>
            <a:r>
              <a:rPr lang="en-US" altLang="ko-KR" dirty="0" smtClean="0">
                <a:solidFill>
                  <a:schemeClr val="tx1"/>
                </a:solidFill>
              </a:rPr>
              <a:t>Losing is granted 5 Coin as compensation, regardless of streak. Reset </a:t>
            </a:r>
            <a:r>
              <a:rPr lang="en-US" altLang="ko-KR" dirty="0" err="1" smtClean="0">
                <a:solidFill>
                  <a:schemeClr val="tx1"/>
                </a:solidFill>
              </a:rPr>
              <a:t>winstreak</a:t>
            </a:r>
            <a:r>
              <a:rPr lang="en-US" altLang="ko-KR" dirty="0" smtClean="0">
                <a:solidFill>
                  <a:schemeClr val="tx1"/>
                </a:solidFill>
              </a:rPr>
              <a:t>.</a:t>
            </a:r>
          </a:p>
        </p:txBody>
      </p:sp>
    </p:spTree>
    <p:extLst>
      <p:ext uri="{BB962C8B-B14F-4D97-AF65-F5344CB8AC3E}">
        <p14:creationId xmlns:p14="http://schemas.microsoft.com/office/powerpoint/2010/main" val="18503655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a:spLocks noChangeArrowheads="1"/>
          </p:cNvSpPr>
          <p:nvPr/>
        </p:nvSpPr>
        <p:spPr bwMode="auto">
          <a:xfrm>
            <a:off x="4283968" y="3075806"/>
            <a:ext cx="4860032" cy="584775"/>
          </a:xfrm>
          <a:prstGeom prst="rect">
            <a:avLst/>
          </a:prstGeom>
          <a:noFill/>
          <a:ln w="9525">
            <a:noFill/>
            <a:miter lim="800000"/>
            <a:headEnd/>
            <a:tailEnd/>
          </a:ln>
        </p:spPr>
        <p:txBody>
          <a:bodyPr wrap="square">
            <a:spAutoFit/>
          </a:bodyPr>
          <a:lstStyle/>
          <a:p>
            <a:r>
              <a:rPr lang="en-US" altLang="ko-KR" sz="3200" b="1" dirty="0" smtClean="0">
                <a:solidFill>
                  <a:schemeClr val="tx1">
                    <a:lumMod val="75000"/>
                    <a:lumOff val="25000"/>
                  </a:schemeClr>
                </a:solidFill>
                <a:latin typeface="Arial" pitchFamily="34" charset="0"/>
                <a:ea typeface="맑은 고딕" pitchFamily="50" charset="-127"/>
                <a:cs typeface="Arial" pitchFamily="34" charset="0"/>
              </a:rPr>
              <a:t>THANK YOU</a:t>
            </a:r>
          </a:p>
        </p:txBody>
      </p:sp>
      <p:sp>
        <p:nvSpPr>
          <p:cNvPr id="4" name="Rectangle 3"/>
          <p:cNvSpPr/>
          <p:nvPr/>
        </p:nvSpPr>
        <p:spPr>
          <a:xfrm>
            <a:off x="4011176" y="2924170"/>
            <a:ext cx="144016" cy="122413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04048" y="3645038"/>
            <a:ext cx="469200" cy="46920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90153" y="3645038"/>
            <a:ext cx="469200" cy="46920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17627" y="3652810"/>
            <a:ext cx="469200" cy="469200"/>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23248" y="3647756"/>
            <a:ext cx="469141" cy="469141"/>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59353" y="3660581"/>
            <a:ext cx="469200" cy="469200"/>
          </a:xfrm>
          <a:prstGeom prst="rect">
            <a:avLst/>
          </a:prstGeom>
        </p:spPr>
      </p:pic>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92389" y="3652810"/>
            <a:ext cx="469200" cy="469200"/>
          </a:xfrm>
          <a:prstGeom prst="rect">
            <a:avLst/>
          </a:prstGeom>
        </p:spPr>
      </p:pic>
    </p:spTree>
    <p:extLst>
      <p:ext uri="{BB962C8B-B14F-4D97-AF65-F5344CB8AC3E}">
        <p14:creationId xmlns:p14="http://schemas.microsoft.com/office/powerpoint/2010/main" val="28204571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OVERVIEW</a:t>
            </a:r>
            <a:endParaRPr lang="en-US" dirty="0"/>
          </a:p>
        </p:txBody>
      </p:sp>
      <p:sp>
        <p:nvSpPr>
          <p:cNvPr id="3" name="Content Placeholder 2"/>
          <p:cNvSpPr>
            <a:spLocks noGrp="1"/>
          </p:cNvSpPr>
          <p:nvPr>
            <p:ph idx="1"/>
          </p:nvPr>
        </p:nvSpPr>
        <p:spPr>
          <a:xfrm>
            <a:off x="1979712" y="1196755"/>
            <a:ext cx="6912768" cy="460648"/>
          </a:xfrm>
        </p:spPr>
        <p:txBody>
          <a:bodyPr/>
          <a:lstStyle/>
          <a:p>
            <a:r>
              <a:rPr lang="en-US" dirty="0">
                <a:solidFill>
                  <a:schemeClr val="tx1"/>
                </a:solidFill>
              </a:rPr>
              <a:t>How does the game derive inspiration from </a:t>
            </a:r>
            <a:r>
              <a:rPr lang="en-US" dirty="0" smtClean="0">
                <a:solidFill>
                  <a:schemeClr val="tx1"/>
                </a:solidFill>
              </a:rPr>
              <a:t>Puzzle Bubble? </a:t>
            </a:r>
            <a:endParaRPr lang="en-US" dirty="0">
              <a:solidFill>
                <a:schemeClr val="tx1"/>
              </a:solidFill>
            </a:endParaRPr>
          </a:p>
        </p:txBody>
      </p:sp>
      <p:sp>
        <p:nvSpPr>
          <p:cNvPr id="4" name="Content Placeholder 3"/>
          <p:cNvSpPr>
            <a:spLocks noGrp="1"/>
          </p:cNvSpPr>
          <p:nvPr>
            <p:ph idx="10"/>
          </p:nvPr>
        </p:nvSpPr>
        <p:spPr>
          <a:xfrm>
            <a:off x="1990056" y="1664245"/>
            <a:ext cx="6912768" cy="835497"/>
          </a:xfrm>
        </p:spPr>
        <p:txBody>
          <a:bodyPr/>
          <a:lstStyle/>
          <a:p>
            <a:pPr marL="285750" indent="-285750">
              <a:buFont typeface="Arial" panose="020B0604020202020204" pitchFamily="34" charset="0"/>
              <a:buChar char="•"/>
            </a:pPr>
            <a:r>
              <a:rPr lang="en-US" altLang="ko-KR" dirty="0" err="1" smtClean="0">
                <a:solidFill>
                  <a:schemeClr val="tx1"/>
                </a:solidFill>
              </a:rPr>
              <a:t>Dragonmite</a:t>
            </a:r>
            <a:r>
              <a:rPr lang="en-US" altLang="ko-KR" dirty="0" smtClean="0">
                <a:solidFill>
                  <a:schemeClr val="tx1"/>
                </a:solidFill>
              </a:rPr>
              <a:t> is an </a:t>
            </a:r>
            <a:r>
              <a:rPr lang="en-US" altLang="ko-KR" b="1" dirty="0" smtClean="0">
                <a:solidFill>
                  <a:schemeClr val="tx1"/>
                </a:solidFill>
              </a:rPr>
              <a:t>action puzzle</a:t>
            </a:r>
            <a:r>
              <a:rPr lang="en-US" altLang="ko-KR" dirty="0" smtClean="0">
                <a:solidFill>
                  <a:schemeClr val="tx1"/>
                </a:solidFill>
              </a:rPr>
              <a:t> game.</a:t>
            </a:r>
          </a:p>
          <a:p>
            <a:pPr marL="285750" indent="-285750">
              <a:buFont typeface="Arial" panose="020B0604020202020204" pitchFamily="34" charset="0"/>
              <a:buChar char="•"/>
            </a:pPr>
            <a:r>
              <a:rPr lang="en-US" altLang="ko-KR" dirty="0" smtClean="0">
                <a:solidFill>
                  <a:schemeClr val="tx1"/>
                </a:solidFill>
              </a:rPr>
              <a:t>In Multiplayer mode, players will try to </a:t>
            </a:r>
            <a:r>
              <a:rPr lang="en-US" altLang="ko-KR" b="1" dirty="0" smtClean="0">
                <a:solidFill>
                  <a:schemeClr val="tx1"/>
                </a:solidFill>
              </a:rPr>
              <a:t>break </a:t>
            </a:r>
            <a:r>
              <a:rPr lang="en-US" altLang="ko-KR" b="1" dirty="0">
                <a:solidFill>
                  <a:schemeClr val="tx1"/>
                </a:solidFill>
              </a:rPr>
              <a:t>multiple objects</a:t>
            </a:r>
            <a:r>
              <a:rPr lang="en-US" altLang="ko-KR" dirty="0">
                <a:solidFill>
                  <a:schemeClr val="tx1"/>
                </a:solidFill>
              </a:rPr>
              <a:t> </a:t>
            </a:r>
            <a:r>
              <a:rPr lang="en-US" altLang="ko-KR" dirty="0" smtClean="0">
                <a:solidFill>
                  <a:schemeClr val="tx1"/>
                </a:solidFill>
              </a:rPr>
              <a:t>in order to </a:t>
            </a:r>
            <a:r>
              <a:rPr lang="en-US" altLang="ko-KR" b="1" dirty="0">
                <a:solidFill>
                  <a:schemeClr val="tx1"/>
                </a:solidFill>
              </a:rPr>
              <a:t>slow down </a:t>
            </a:r>
            <a:r>
              <a:rPr lang="en-US" altLang="ko-KR" b="1" dirty="0" smtClean="0">
                <a:solidFill>
                  <a:schemeClr val="tx1"/>
                </a:solidFill>
              </a:rPr>
              <a:t>defeat </a:t>
            </a:r>
            <a:r>
              <a:rPr lang="en-US" altLang="ko-KR" dirty="0" smtClean="0">
                <a:solidFill>
                  <a:schemeClr val="tx1"/>
                </a:solidFill>
              </a:rPr>
              <a:t>and </a:t>
            </a:r>
            <a:r>
              <a:rPr lang="en-US" altLang="ko-KR" b="1" dirty="0" smtClean="0">
                <a:solidFill>
                  <a:schemeClr val="tx1"/>
                </a:solidFill>
              </a:rPr>
              <a:t>punish opponents.</a:t>
            </a:r>
            <a:endParaRPr lang="en-US" altLang="ko-KR" dirty="0" smtClean="0">
              <a:solidFill>
                <a:schemeClr val="tx1"/>
              </a:solidFill>
            </a:endParaRPr>
          </a:p>
          <a:p>
            <a:endParaRPr lang="en-US" altLang="ko-KR" dirty="0" smtClean="0">
              <a:solidFill>
                <a:schemeClr val="tx1"/>
              </a:solidFill>
            </a:endParaRPr>
          </a:p>
        </p:txBody>
      </p:sp>
      <p:sp>
        <p:nvSpPr>
          <p:cNvPr id="5" name="Content Placeholder 2"/>
          <p:cNvSpPr txBox="1">
            <a:spLocks/>
          </p:cNvSpPr>
          <p:nvPr/>
        </p:nvSpPr>
        <p:spPr>
          <a:xfrm>
            <a:off x="1907704" y="2636915"/>
            <a:ext cx="6912768" cy="460648"/>
          </a:xfrm>
          <a:prstGeom prst="rect">
            <a:avLst/>
          </a:prstGeom>
        </p:spPr>
        <p:txBody>
          <a:bodyPr anchor="ctr"/>
          <a:lstStyle>
            <a:lvl1pPr marL="0" indent="0" algn="l" defTabSz="914400" rtl="0" eaLnBrk="1" latinLnBrk="1" hangingPunct="1">
              <a:spcBef>
                <a:spcPct val="20000"/>
              </a:spcBef>
              <a:buFont typeface="Arial" pitchFamily="34" charset="0"/>
              <a:buNone/>
              <a:defRPr sz="2000" kern="1200">
                <a:solidFill>
                  <a:schemeClr val="tx1">
                    <a:lumMod val="75000"/>
                    <a:lumOff val="25000"/>
                  </a:schemeClr>
                </a:solidFill>
                <a:latin typeface="Arial" pitchFamily="34" charset="0"/>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solidFill>
                  <a:schemeClr val="tx1"/>
                </a:solidFill>
              </a:rPr>
              <a:t>How does the game derive inspiration from </a:t>
            </a:r>
            <a:r>
              <a:rPr lang="en-US" dirty="0" err="1" smtClean="0">
                <a:solidFill>
                  <a:schemeClr val="tx1"/>
                </a:solidFill>
              </a:rPr>
              <a:t>Dynomite</a:t>
            </a:r>
            <a:r>
              <a:rPr lang="en-US" dirty="0" smtClean="0">
                <a:solidFill>
                  <a:schemeClr val="tx1"/>
                </a:solidFill>
              </a:rPr>
              <a:t>? </a:t>
            </a:r>
            <a:endParaRPr lang="en-US" dirty="0">
              <a:solidFill>
                <a:schemeClr val="tx1"/>
              </a:solidFill>
            </a:endParaRPr>
          </a:p>
        </p:txBody>
      </p:sp>
      <p:sp>
        <p:nvSpPr>
          <p:cNvPr id="6" name="Content Placeholder 3"/>
          <p:cNvSpPr txBox="1">
            <a:spLocks/>
          </p:cNvSpPr>
          <p:nvPr/>
        </p:nvSpPr>
        <p:spPr>
          <a:xfrm>
            <a:off x="1918048" y="3104405"/>
            <a:ext cx="6912768" cy="691481"/>
          </a:xfrm>
          <a:prstGeom prst="rect">
            <a:avLst/>
          </a:prstGeom>
        </p:spPr>
        <p:txBody>
          <a:bodyPr lIns="396000" anchor="t"/>
          <a:lstStyle>
            <a:lvl1pPr marL="0" indent="0" algn="l" defTabSz="914400" rtl="0" eaLnBrk="1" latinLnBrk="1" hangingPunct="1">
              <a:spcBef>
                <a:spcPct val="20000"/>
              </a:spcBef>
              <a:buFont typeface="Arial" pitchFamily="34" charset="0"/>
              <a:buNone/>
              <a:defRPr sz="1400" kern="1200">
                <a:solidFill>
                  <a:schemeClr val="tx1">
                    <a:lumMod val="75000"/>
                    <a:lumOff val="25000"/>
                  </a:schemeClr>
                </a:solidFill>
                <a:latin typeface="Arial" pitchFamily="34" charset="0"/>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buFont typeface="Arial" panose="020B0604020202020204" pitchFamily="34" charset="0"/>
              <a:buChar char="•"/>
            </a:pPr>
            <a:r>
              <a:rPr lang="en-US" altLang="ko-KR" dirty="0" err="1" smtClean="0">
                <a:solidFill>
                  <a:schemeClr val="tx1"/>
                </a:solidFill>
              </a:rPr>
              <a:t>Dragonmite</a:t>
            </a:r>
            <a:r>
              <a:rPr lang="en-US" altLang="ko-KR" dirty="0" smtClean="0">
                <a:solidFill>
                  <a:schemeClr val="tx1"/>
                </a:solidFill>
              </a:rPr>
              <a:t> uses </a:t>
            </a:r>
            <a:r>
              <a:rPr lang="en-US" altLang="ko-KR" b="1" dirty="0" smtClean="0">
                <a:solidFill>
                  <a:schemeClr val="tx1"/>
                </a:solidFill>
              </a:rPr>
              <a:t>eggs</a:t>
            </a:r>
            <a:r>
              <a:rPr lang="en-US" altLang="ko-KR" dirty="0" smtClean="0">
                <a:solidFill>
                  <a:schemeClr val="tx1"/>
                </a:solidFill>
              </a:rPr>
              <a:t> as objects to play</a:t>
            </a:r>
            <a:r>
              <a:rPr lang="en-US" altLang="ko-KR" b="1" dirty="0" smtClean="0">
                <a:solidFill>
                  <a:schemeClr val="tx1"/>
                </a:solidFill>
              </a:rPr>
              <a:t>.</a:t>
            </a:r>
          </a:p>
          <a:p>
            <a:pPr marL="285750" indent="-285750">
              <a:buFont typeface="Arial" panose="020B0604020202020204" pitchFamily="34" charset="0"/>
              <a:buChar char="•"/>
            </a:pPr>
            <a:r>
              <a:rPr lang="en-US" altLang="ko-KR" dirty="0" smtClean="0">
                <a:solidFill>
                  <a:schemeClr val="tx1"/>
                </a:solidFill>
              </a:rPr>
              <a:t>Users </a:t>
            </a:r>
            <a:r>
              <a:rPr lang="en-US" altLang="ko-KR" b="1" dirty="0" smtClean="0">
                <a:solidFill>
                  <a:schemeClr val="tx1"/>
                </a:solidFill>
              </a:rPr>
              <a:t>interact with dragons</a:t>
            </a:r>
            <a:r>
              <a:rPr lang="en-US" altLang="ko-KR" dirty="0" smtClean="0">
                <a:solidFill>
                  <a:schemeClr val="tx1"/>
                </a:solidFill>
              </a:rPr>
              <a:t> similar to dinosaurs</a:t>
            </a:r>
            <a:r>
              <a:rPr lang="en-US" altLang="ko-KR" b="1" dirty="0" smtClean="0">
                <a:solidFill>
                  <a:schemeClr val="tx1"/>
                </a:solidFill>
              </a:rPr>
              <a:t>.</a:t>
            </a:r>
            <a:endParaRPr lang="en-US" altLang="ko-KR" dirty="0" smtClean="0">
              <a:solidFill>
                <a:schemeClr val="tx1"/>
              </a:solidFill>
            </a:endParaRPr>
          </a:p>
          <a:p>
            <a:endParaRPr lang="en-US" altLang="ko-KR" dirty="0" smtClean="0">
              <a:solidFill>
                <a:schemeClr val="tx1"/>
              </a:solidFill>
            </a:endParaRPr>
          </a:p>
        </p:txBody>
      </p:sp>
      <p:sp>
        <p:nvSpPr>
          <p:cNvPr id="7" name="Content Placeholder 2"/>
          <p:cNvSpPr txBox="1">
            <a:spLocks/>
          </p:cNvSpPr>
          <p:nvPr/>
        </p:nvSpPr>
        <p:spPr>
          <a:xfrm>
            <a:off x="1907704" y="3904460"/>
            <a:ext cx="6912768" cy="460648"/>
          </a:xfrm>
          <a:prstGeom prst="rect">
            <a:avLst/>
          </a:prstGeom>
        </p:spPr>
        <p:txBody>
          <a:bodyPr anchor="ctr"/>
          <a:lstStyle>
            <a:lvl1pPr marL="0" indent="0" algn="l" defTabSz="914400" rtl="0" eaLnBrk="1" latinLnBrk="1" hangingPunct="1">
              <a:spcBef>
                <a:spcPct val="20000"/>
              </a:spcBef>
              <a:buFont typeface="Arial" pitchFamily="34" charset="0"/>
              <a:buNone/>
              <a:defRPr sz="2000" kern="1200">
                <a:solidFill>
                  <a:schemeClr val="tx1">
                    <a:lumMod val="75000"/>
                    <a:lumOff val="25000"/>
                  </a:schemeClr>
                </a:solidFill>
                <a:latin typeface="Arial" pitchFamily="34" charset="0"/>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solidFill>
                  <a:schemeClr val="tx1"/>
                </a:solidFill>
              </a:rPr>
              <a:t>How does the game derive inspiration from Tetris 99? </a:t>
            </a:r>
            <a:endParaRPr lang="en-US" dirty="0">
              <a:solidFill>
                <a:schemeClr val="tx1"/>
              </a:solidFill>
            </a:endParaRPr>
          </a:p>
        </p:txBody>
      </p:sp>
      <p:sp>
        <p:nvSpPr>
          <p:cNvPr id="8" name="Content Placeholder 3"/>
          <p:cNvSpPr txBox="1">
            <a:spLocks/>
          </p:cNvSpPr>
          <p:nvPr/>
        </p:nvSpPr>
        <p:spPr>
          <a:xfrm>
            <a:off x="1918048" y="4371950"/>
            <a:ext cx="6912768" cy="691481"/>
          </a:xfrm>
          <a:prstGeom prst="rect">
            <a:avLst/>
          </a:prstGeom>
        </p:spPr>
        <p:txBody>
          <a:bodyPr lIns="396000" anchor="t"/>
          <a:lstStyle>
            <a:lvl1pPr marL="0" indent="0" algn="l" defTabSz="914400" rtl="0" eaLnBrk="1" latinLnBrk="1" hangingPunct="1">
              <a:spcBef>
                <a:spcPct val="20000"/>
              </a:spcBef>
              <a:buFont typeface="Arial" pitchFamily="34" charset="0"/>
              <a:buNone/>
              <a:defRPr sz="1400" kern="1200">
                <a:solidFill>
                  <a:schemeClr val="tx1">
                    <a:lumMod val="75000"/>
                    <a:lumOff val="25000"/>
                  </a:schemeClr>
                </a:solidFill>
                <a:latin typeface="Arial" pitchFamily="34" charset="0"/>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buFont typeface="Arial" panose="020B0604020202020204" pitchFamily="34" charset="0"/>
              <a:buChar char="•"/>
            </a:pPr>
            <a:r>
              <a:rPr lang="en-US" altLang="ko-KR" dirty="0" smtClean="0">
                <a:solidFill>
                  <a:schemeClr val="tx1"/>
                </a:solidFill>
              </a:rPr>
              <a:t>Given enough time, there will be </a:t>
            </a:r>
            <a:r>
              <a:rPr lang="en-US" altLang="ko-KR" b="1" dirty="0" smtClean="0">
                <a:solidFill>
                  <a:schemeClr val="tx1"/>
                </a:solidFill>
              </a:rPr>
              <a:t>more player playing at the same time</a:t>
            </a:r>
            <a:r>
              <a:rPr lang="en-US" altLang="ko-KR" dirty="0" smtClean="0">
                <a:solidFill>
                  <a:schemeClr val="tx1"/>
                </a:solidFill>
              </a:rPr>
              <a:t> in a </a:t>
            </a:r>
            <a:r>
              <a:rPr lang="en-US" altLang="ko-KR" b="1" dirty="0" smtClean="0">
                <a:solidFill>
                  <a:schemeClr val="tx1"/>
                </a:solidFill>
              </a:rPr>
              <a:t>battle </a:t>
            </a:r>
            <a:r>
              <a:rPr lang="en-US" altLang="ko-KR" b="1" dirty="0" err="1" smtClean="0">
                <a:solidFill>
                  <a:schemeClr val="tx1"/>
                </a:solidFill>
              </a:rPr>
              <a:t>royale</a:t>
            </a:r>
            <a:r>
              <a:rPr lang="en-US" altLang="ko-KR" dirty="0" smtClean="0">
                <a:solidFill>
                  <a:schemeClr val="tx1"/>
                </a:solidFill>
              </a:rPr>
              <a:t> mode</a:t>
            </a:r>
            <a:r>
              <a:rPr lang="en-US" altLang="ko-KR" b="1" dirty="0" smtClean="0">
                <a:solidFill>
                  <a:schemeClr val="tx1"/>
                </a:solidFill>
              </a:rPr>
              <a:t>.</a:t>
            </a:r>
            <a:endParaRPr lang="en-US" altLang="ko-KR" dirty="0" smtClean="0">
              <a:solidFill>
                <a:schemeClr val="tx1"/>
              </a:solidFill>
            </a:endParaRPr>
          </a:p>
          <a:p>
            <a:endParaRPr lang="en-US" altLang="ko-KR" dirty="0" smtClean="0">
              <a:solidFill>
                <a:schemeClr val="tx1"/>
              </a:solidFill>
            </a:endParaRPr>
          </a:p>
        </p:txBody>
      </p:sp>
    </p:spTree>
    <p:extLst>
      <p:ext uri="{BB962C8B-B14F-4D97-AF65-F5344CB8AC3E}">
        <p14:creationId xmlns:p14="http://schemas.microsoft.com/office/powerpoint/2010/main" val="24996636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ko-KR" dirty="0"/>
              <a:t>OVERVIEW</a:t>
            </a:r>
            <a:endParaRPr lang="ko-KR" altLang="en-US" dirty="0"/>
          </a:p>
        </p:txBody>
      </p:sp>
      <p:sp>
        <p:nvSpPr>
          <p:cNvPr id="2" name="Content Placeholder 1"/>
          <p:cNvSpPr>
            <a:spLocks noGrp="1"/>
          </p:cNvSpPr>
          <p:nvPr>
            <p:ph idx="1"/>
          </p:nvPr>
        </p:nvSpPr>
        <p:spPr/>
        <p:txBody>
          <a:bodyPr/>
          <a:lstStyle/>
          <a:p>
            <a:pPr lvl="0"/>
            <a:r>
              <a:rPr lang="en-US" altLang="ko-KR" b="1" dirty="0" smtClean="0">
                <a:solidFill>
                  <a:schemeClr val="tx1"/>
                </a:solidFill>
              </a:rPr>
              <a:t>Control</a:t>
            </a:r>
            <a:endParaRPr lang="en-US" b="1" dirty="0">
              <a:solidFill>
                <a:schemeClr val="tx1"/>
              </a:solidFill>
            </a:endParaRPr>
          </a:p>
        </p:txBody>
      </p:sp>
      <p:sp>
        <p:nvSpPr>
          <p:cNvPr id="5" name="Content Placeholder 4"/>
          <p:cNvSpPr>
            <a:spLocks noGrp="1"/>
          </p:cNvSpPr>
          <p:nvPr>
            <p:ph idx="10"/>
          </p:nvPr>
        </p:nvSpPr>
        <p:spPr>
          <a:xfrm>
            <a:off x="1990056" y="1664245"/>
            <a:ext cx="2869976" cy="1843609"/>
          </a:xfrm>
        </p:spPr>
        <p:txBody>
          <a:bodyPr/>
          <a:lstStyle/>
          <a:p>
            <a:pPr marL="285750" indent="-285750">
              <a:buFont typeface="Arial" panose="020B0604020202020204" pitchFamily="34" charset="0"/>
              <a:buChar char="•"/>
            </a:pPr>
            <a:r>
              <a:rPr lang="en-US" altLang="ko-KR" b="1" dirty="0" smtClean="0">
                <a:solidFill>
                  <a:schemeClr val="tx1"/>
                </a:solidFill>
                <a:latin typeface="Arial" pitchFamily="34" charset="0"/>
                <a:cs typeface="Arial" pitchFamily="34" charset="0"/>
              </a:rPr>
              <a:t>Hold</a:t>
            </a:r>
            <a:r>
              <a:rPr lang="en-US" altLang="ko-KR" dirty="0" smtClean="0">
                <a:solidFill>
                  <a:schemeClr val="tx1"/>
                </a:solidFill>
                <a:latin typeface="Arial" pitchFamily="34" charset="0"/>
                <a:cs typeface="Arial" pitchFamily="34" charset="0"/>
              </a:rPr>
              <a:t> </a:t>
            </a:r>
            <a:r>
              <a:rPr lang="en-US" altLang="ko-KR" b="1" dirty="0" smtClean="0">
                <a:solidFill>
                  <a:schemeClr val="tx1"/>
                </a:solidFill>
                <a:latin typeface="Arial" pitchFamily="34" charset="0"/>
                <a:cs typeface="Arial" pitchFamily="34" charset="0"/>
              </a:rPr>
              <a:t>to</a:t>
            </a:r>
            <a:r>
              <a:rPr lang="en-US" altLang="ko-KR" dirty="0" smtClean="0">
                <a:solidFill>
                  <a:schemeClr val="tx1"/>
                </a:solidFill>
                <a:latin typeface="Arial" pitchFamily="34" charset="0"/>
                <a:cs typeface="Arial" pitchFamily="34" charset="0"/>
              </a:rPr>
              <a:t> </a:t>
            </a:r>
            <a:r>
              <a:rPr lang="en-US" altLang="ko-KR" b="1" dirty="0" smtClean="0">
                <a:solidFill>
                  <a:schemeClr val="tx1"/>
                </a:solidFill>
                <a:latin typeface="Arial" pitchFamily="34" charset="0"/>
                <a:cs typeface="Arial" pitchFamily="34" charset="0"/>
              </a:rPr>
              <a:t>aim</a:t>
            </a:r>
            <a:r>
              <a:rPr lang="en-US" altLang="ko-KR" dirty="0" smtClean="0">
                <a:solidFill>
                  <a:schemeClr val="tx1"/>
                </a:solidFill>
                <a:latin typeface="Arial" pitchFamily="34" charset="0"/>
                <a:cs typeface="Arial" pitchFamily="34" charset="0"/>
              </a:rPr>
              <a:t> the launcher left or right.</a:t>
            </a:r>
          </a:p>
          <a:p>
            <a:pPr marL="285750" indent="-285750">
              <a:buFont typeface="Arial" panose="020B0604020202020204" pitchFamily="34" charset="0"/>
              <a:buChar char="•"/>
            </a:pPr>
            <a:endParaRPr lang="en-US" altLang="ko-KR" dirty="0" smtClean="0">
              <a:solidFill>
                <a:schemeClr val="tx1"/>
              </a:solidFill>
            </a:endParaRPr>
          </a:p>
          <a:p>
            <a:pPr marL="285750" indent="-285750">
              <a:buFont typeface="Arial" panose="020B0604020202020204" pitchFamily="34" charset="0"/>
              <a:buChar char="•"/>
            </a:pPr>
            <a:r>
              <a:rPr lang="en-US" altLang="ko-KR" dirty="0" smtClean="0">
                <a:solidFill>
                  <a:schemeClr val="tx1"/>
                </a:solidFill>
              </a:rPr>
              <a:t>While holding,</a:t>
            </a:r>
            <a:r>
              <a:rPr lang="en-US" altLang="ko-KR" b="1" dirty="0" smtClean="0">
                <a:solidFill>
                  <a:schemeClr val="tx1"/>
                </a:solidFill>
              </a:rPr>
              <a:t> </a:t>
            </a:r>
            <a:r>
              <a:rPr lang="en-US" altLang="ko-KR" b="1" dirty="0" smtClean="0">
                <a:solidFill>
                  <a:schemeClr val="tx1"/>
                </a:solidFill>
                <a:latin typeface="Arial" pitchFamily="34" charset="0"/>
                <a:cs typeface="Arial" pitchFamily="34" charset="0"/>
              </a:rPr>
              <a:t>release</a:t>
            </a:r>
            <a:r>
              <a:rPr lang="en-US" altLang="ko-KR" dirty="0" smtClean="0">
                <a:solidFill>
                  <a:schemeClr val="tx1"/>
                </a:solidFill>
                <a:latin typeface="Arial" pitchFamily="34" charset="0"/>
                <a:cs typeface="Arial" pitchFamily="34" charset="0"/>
              </a:rPr>
              <a:t> </a:t>
            </a:r>
            <a:r>
              <a:rPr lang="en-US" altLang="ko-KR" b="1" dirty="0" smtClean="0">
                <a:solidFill>
                  <a:schemeClr val="tx1"/>
                </a:solidFill>
                <a:latin typeface="Arial" pitchFamily="34" charset="0"/>
                <a:cs typeface="Arial" pitchFamily="34" charset="0"/>
              </a:rPr>
              <a:t>to fire</a:t>
            </a:r>
            <a:r>
              <a:rPr lang="en-US" altLang="ko-KR" dirty="0" smtClean="0">
                <a:solidFill>
                  <a:schemeClr val="tx1"/>
                </a:solidFill>
              </a:rPr>
              <a: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75956" y="884466"/>
            <a:ext cx="3564396" cy="356439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4168" y="884466"/>
            <a:ext cx="3564396" cy="3564396"/>
          </a:xfrm>
          <a:prstGeom prst="rect">
            <a:avLst/>
          </a:prstGeom>
        </p:spPr>
      </p:pic>
    </p:spTree>
    <p:extLst>
      <p:ext uri="{BB962C8B-B14F-4D97-AF65-F5344CB8AC3E}">
        <p14:creationId xmlns:p14="http://schemas.microsoft.com/office/powerpoint/2010/main" val="129294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ko-KR" dirty="0"/>
              <a:t>OVERVIEW</a:t>
            </a:r>
            <a:endParaRPr lang="ko-KR" altLang="en-US" dirty="0"/>
          </a:p>
        </p:txBody>
      </p:sp>
      <p:sp>
        <p:nvSpPr>
          <p:cNvPr id="6" name="Content Placeholder 1"/>
          <p:cNvSpPr txBox="1">
            <a:spLocks/>
          </p:cNvSpPr>
          <p:nvPr/>
        </p:nvSpPr>
        <p:spPr>
          <a:xfrm>
            <a:off x="1993387" y="978715"/>
            <a:ext cx="6912768" cy="460648"/>
          </a:xfrm>
          <a:prstGeom prst="rect">
            <a:avLst/>
          </a:prstGeom>
        </p:spPr>
        <p:txBody>
          <a:bodyPr anchor="ctr"/>
          <a:lstStyle>
            <a:lvl1pPr marL="0" indent="0" algn="l" defTabSz="914400" rtl="0" eaLnBrk="1" latinLnBrk="1" hangingPunct="1">
              <a:spcBef>
                <a:spcPct val="20000"/>
              </a:spcBef>
              <a:buFont typeface="Arial" pitchFamily="34" charset="0"/>
              <a:buNone/>
              <a:defRPr sz="2000" kern="1200">
                <a:solidFill>
                  <a:schemeClr val="tx1">
                    <a:lumMod val="75000"/>
                    <a:lumOff val="25000"/>
                  </a:schemeClr>
                </a:solidFill>
                <a:latin typeface="Arial" pitchFamily="34" charset="0"/>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b="1" dirty="0" smtClean="0">
                <a:solidFill>
                  <a:schemeClr val="tx1"/>
                </a:solidFill>
              </a:rPr>
              <a:t>Camera</a:t>
            </a:r>
            <a:endParaRPr lang="en-US" b="1" dirty="0">
              <a:solidFill>
                <a:schemeClr val="tx1"/>
              </a:solidFill>
            </a:endParaRPr>
          </a:p>
        </p:txBody>
      </p:sp>
      <p:sp>
        <p:nvSpPr>
          <p:cNvPr id="7" name="Content Placeholder 4"/>
          <p:cNvSpPr txBox="1">
            <a:spLocks/>
          </p:cNvSpPr>
          <p:nvPr/>
        </p:nvSpPr>
        <p:spPr>
          <a:xfrm>
            <a:off x="2003731" y="1655386"/>
            <a:ext cx="3144333" cy="331441"/>
          </a:xfrm>
          <a:prstGeom prst="rect">
            <a:avLst/>
          </a:prstGeom>
        </p:spPr>
        <p:txBody>
          <a:bodyPr lIns="396000" anchor="t"/>
          <a:lstStyle>
            <a:lvl1pPr marL="0" indent="0" algn="l" defTabSz="914400" rtl="0" eaLnBrk="1" latinLnBrk="1" hangingPunct="1">
              <a:spcBef>
                <a:spcPct val="20000"/>
              </a:spcBef>
              <a:buFont typeface="Arial" pitchFamily="34" charset="0"/>
              <a:buNone/>
              <a:defRPr sz="1400" kern="1200">
                <a:solidFill>
                  <a:schemeClr val="tx1">
                    <a:lumMod val="75000"/>
                    <a:lumOff val="25000"/>
                  </a:schemeClr>
                </a:solidFill>
                <a:latin typeface="Arial" pitchFamily="34" charset="0"/>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buFont typeface="Arial" pitchFamily="34" charset="0"/>
              <a:buChar char="•"/>
            </a:pPr>
            <a:r>
              <a:rPr lang="en-US" altLang="ko-KR" dirty="0" smtClean="0">
                <a:solidFill>
                  <a:schemeClr val="tx1"/>
                </a:solidFill>
              </a:rPr>
              <a:t>Fixed 2D camera, rectangle field.</a:t>
            </a:r>
          </a:p>
        </p:txBody>
      </p:sp>
      <p:sp>
        <p:nvSpPr>
          <p:cNvPr id="8" name="Content Placeholder 1"/>
          <p:cNvSpPr txBox="1">
            <a:spLocks/>
          </p:cNvSpPr>
          <p:nvPr/>
        </p:nvSpPr>
        <p:spPr>
          <a:xfrm>
            <a:off x="1993387" y="2039095"/>
            <a:ext cx="6912768" cy="460648"/>
          </a:xfrm>
          <a:prstGeom prst="rect">
            <a:avLst/>
          </a:prstGeom>
        </p:spPr>
        <p:txBody>
          <a:bodyPr anchor="ctr"/>
          <a:lstStyle>
            <a:lvl1pPr marL="0" indent="0" algn="l" defTabSz="914400" rtl="0" eaLnBrk="1" latinLnBrk="1" hangingPunct="1">
              <a:spcBef>
                <a:spcPct val="20000"/>
              </a:spcBef>
              <a:buFont typeface="Arial" pitchFamily="34" charset="0"/>
              <a:buNone/>
              <a:defRPr sz="2000" kern="1200">
                <a:solidFill>
                  <a:schemeClr val="tx1">
                    <a:lumMod val="75000"/>
                    <a:lumOff val="25000"/>
                  </a:schemeClr>
                </a:solidFill>
                <a:latin typeface="Arial" pitchFamily="34" charset="0"/>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smtClean="0">
                <a:solidFill>
                  <a:schemeClr val="tx1"/>
                </a:solidFill>
              </a:rPr>
              <a:t>Win – lose condition</a:t>
            </a:r>
            <a:endParaRPr lang="en-US" b="1" dirty="0">
              <a:solidFill>
                <a:schemeClr val="tx1"/>
              </a:solidFill>
            </a:endParaRPr>
          </a:p>
        </p:txBody>
      </p:sp>
      <p:sp>
        <p:nvSpPr>
          <p:cNvPr id="9" name="Content Placeholder 4"/>
          <p:cNvSpPr txBox="1">
            <a:spLocks/>
          </p:cNvSpPr>
          <p:nvPr/>
        </p:nvSpPr>
        <p:spPr>
          <a:xfrm>
            <a:off x="2003731" y="2715766"/>
            <a:ext cx="3144333" cy="576064"/>
          </a:xfrm>
          <a:prstGeom prst="rect">
            <a:avLst/>
          </a:prstGeom>
        </p:spPr>
        <p:txBody>
          <a:bodyPr lIns="396000" anchor="t"/>
          <a:lstStyle>
            <a:lvl1pPr marL="0" indent="0" algn="l" defTabSz="914400" rtl="0" eaLnBrk="1" latinLnBrk="1" hangingPunct="1">
              <a:spcBef>
                <a:spcPct val="20000"/>
              </a:spcBef>
              <a:buFont typeface="Arial" pitchFamily="34" charset="0"/>
              <a:buNone/>
              <a:defRPr sz="1400" kern="1200">
                <a:solidFill>
                  <a:schemeClr val="tx1">
                    <a:lumMod val="75000"/>
                    <a:lumOff val="25000"/>
                  </a:schemeClr>
                </a:solidFill>
                <a:latin typeface="Arial" pitchFamily="34" charset="0"/>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buFont typeface="Arial" pitchFamily="34" charset="0"/>
              <a:buChar char="•"/>
            </a:pPr>
            <a:r>
              <a:rPr lang="en-US" altLang="ko-KR" dirty="0" smtClean="0">
                <a:solidFill>
                  <a:schemeClr val="tx1"/>
                </a:solidFill>
              </a:rPr>
              <a:t>Win condition: </a:t>
            </a:r>
            <a:r>
              <a:rPr lang="en-US" altLang="ko-KR" b="1" dirty="0" smtClean="0">
                <a:solidFill>
                  <a:schemeClr val="tx1"/>
                </a:solidFill>
              </a:rPr>
              <a:t>remain playing</a:t>
            </a:r>
            <a:r>
              <a:rPr lang="en-US" altLang="ko-KR" dirty="0" smtClean="0">
                <a:solidFill>
                  <a:schemeClr val="tx1"/>
                </a:solidFill>
              </a:rPr>
              <a:t> in an endless match. Reach highest eggs broken count.</a:t>
            </a:r>
          </a:p>
          <a:p>
            <a:pPr marL="285750" indent="-285750">
              <a:buFont typeface="Arial" pitchFamily="34" charset="0"/>
              <a:buChar char="•"/>
            </a:pPr>
            <a:r>
              <a:rPr lang="en-US" altLang="ko-KR" dirty="0" smtClean="0">
                <a:solidFill>
                  <a:schemeClr val="tx1"/>
                </a:solidFill>
              </a:rPr>
              <a:t>Lose condition</a:t>
            </a:r>
            <a:r>
              <a:rPr lang="en-US" altLang="ko-KR" dirty="0">
                <a:solidFill>
                  <a:schemeClr val="tx1"/>
                </a:solidFill>
              </a:rPr>
              <a:t>: </a:t>
            </a:r>
            <a:r>
              <a:rPr lang="en-US" altLang="ko-KR" dirty="0" smtClean="0">
                <a:solidFill>
                  <a:schemeClr val="tx1"/>
                </a:solidFill>
              </a:rPr>
              <a:t>Any </a:t>
            </a:r>
            <a:r>
              <a:rPr lang="en-US" altLang="ko-KR" b="1" dirty="0">
                <a:solidFill>
                  <a:schemeClr val="tx1"/>
                </a:solidFill>
              </a:rPr>
              <a:t>egg crossing the </a:t>
            </a:r>
            <a:r>
              <a:rPr lang="en-US" altLang="ko-KR" b="1" dirty="0" smtClean="0">
                <a:solidFill>
                  <a:schemeClr val="tx1"/>
                </a:solidFill>
              </a:rPr>
              <a:t>bottom deadline</a:t>
            </a:r>
            <a:r>
              <a:rPr lang="en-US" altLang="ko-KR" dirty="0" smtClean="0">
                <a:solidFill>
                  <a:schemeClr val="tx1"/>
                </a:solidFill>
              </a:rPr>
              <a:t>.</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5956" y="884466"/>
            <a:ext cx="3564396" cy="3564396"/>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4168" y="884466"/>
            <a:ext cx="3564396" cy="3564396"/>
          </a:xfrm>
          <a:prstGeom prst="rect">
            <a:avLst/>
          </a:prstGeom>
        </p:spPr>
      </p:pic>
    </p:spTree>
    <p:extLst>
      <p:ext uri="{BB962C8B-B14F-4D97-AF65-F5344CB8AC3E}">
        <p14:creationId xmlns:p14="http://schemas.microsoft.com/office/powerpoint/2010/main" val="40992604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ko-KR" dirty="0"/>
              <a:t>GAMEPLAY</a:t>
            </a:r>
            <a:endParaRPr lang="ko-KR" altLang="en-US" dirty="0"/>
          </a:p>
        </p:txBody>
      </p:sp>
      <p:sp>
        <p:nvSpPr>
          <p:cNvPr id="2" name="Content Placeholder 1"/>
          <p:cNvSpPr>
            <a:spLocks noGrp="1"/>
          </p:cNvSpPr>
          <p:nvPr>
            <p:ph idx="1"/>
          </p:nvPr>
        </p:nvSpPr>
        <p:spPr/>
        <p:txBody>
          <a:bodyPr/>
          <a:lstStyle/>
          <a:p>
            <a:pPr lvl="0"/>
            <a:r>
              <a:rPr lang="en-US" b="1" dirty="0" smtClean="0">
                <a:solidFill>
                  <a:schemeClr val="tx1"/>
                </a:solidFill>
              </a:rPr>
              <a:t>Gameplay objective</a:t>
            </a:r>
            <a:endParaRPr lang="en-US" b="1" dirty="0">
              <a:solidFill>
                <a:schemeClr val="tx1"/>
              </a:solidFill>
            </a:endParaRPr>
          </a:p>
        </p:txBody>
      </p:sp>
      <p:sp>
        <p:nvSpPr>
          <p:cNvPr id="5" name="Content Placeholder 4"/>
          <p:cNvSpPr>
            <a:spLocks noGrp="1"/>
          </p:cNvSpPr>
          <p:nvPr>
            <p:ph idx="10"/>
          </p:nvPr>
        </p:nvSpPr>
        <p:spPr>
          <a:xfrm>
            <a:off x="1990056" y="1664245"/>
            <a:ext cx="6912768" cy="1195537"/>
          </a:xfrm>
        </p:spPr>
        <p:txBody>
          <a:bodyPr/>
          <a:lstStyle/>
          <a:p>
            <a:pPr marL="285750" indent="-285750">
              <a:buFont typeface="Arial" panose="020B0604020202020204" pitchFamily="34" charset="0"/>
              <a:buChar char="•"/>
            </a:pPr>
            <a:r>
              <a:rPr lang="en-US" altLang="ko-KR" dirty="0" smtClean="0">
                <a:solidFill>
                  <a:schemeClr val="tx1"/>
                </a:solidFill>
              </a:rPr>
              <a:t>General: The </a:t>
            </a:r>
            <a:r>
              <a:rPr lang="en-US" altLang="ko-KR" dirty="0">
                <a:solidFill>
                  <a:schemeClr val="tx1"/>
                </a:solidFill>
              </a:rPr>
              <a:t>objective of the game is to clear all the </a:t>
            </a:r>
            <a:r>
              <a:rPr lang="en-US" altLang="ko-KR" dirty="0" smtClean="0">
                <a:solidFill>
                  <a:schemeClr val="tx1"/>
                </a:solidFill>
              </a:rPr>
              <a:t>eggs </a:t>
            </a:r>
            <a:r>
              <a:rPr lang="en-US" altLang="ko-KR" dirty="0">
                <a:solidFill>
                  <a:schemeClr val="tx1"/>
                </a:solidFill>
              </a:rPr>
              <a:t>from the </a:t>
            </a:r>
            <a:r>
              <a:rPr lang="en-US" altLang="ko-KR" dirty="0" smtClean="0">
                <a:solidFill>
                  <a:schemeClr val="tx1"/>
                </a:solidFill>
              </a:rPr>
              <a:t>field </a:t>
            </a:r>
            <a:r>
              <a:rPr lang="en-US" altLang="ko-KR" dirty="0">
                <a:solidFill>
                  <a:schemeClr val="tx1"/>
                </a:solidFill>
              </a:rPr>
              <a:t>without any </a:t>
            </a:r>
            <a:r>
              <a:rPr lang="en-US" altLang="ko-KR" dirty="0" smtClean="0">
                <a:solidFill>
                  <a:schemeClr val="tx1"/>
                </a:solidFill>
              </a:rPr>
              <a:t>egg </a:t>
            </a:r>
            <a:r>
              <a:rPr lang="en-US" altLang="ko-KR" dirty="0">
                <a:solidFill>
                  <a:schemeClr val="tx1"/>
                </a:solidFill>
              </a:rPr>
              <a:t>crossing the bottom </a:t>
            </a:r>
            <a:r>
              <a:rPr lang="en-US" altLang="ko-KR" dirty="0" smtClean="0">
                <a:solidFill>
                  <a:schemeClr val="tx1"/>
                </a:solidFill>
              </a:rPr>
              <a:t>line.</a:t>
            </a:r>
          </a:p>
          <a:p>
            <a:pPr marL="285750" indent="-285750">
              <a:buFont typeface="Arial" panose="020B0604020202020204" pitchFamily="34" charset="0"/>
              <a:buChar char="•"/>
            </a:pPr>
            <a:r>
              <a:rPr lang="en-US" altLang="ko-KR" dirty="0" smtClean="0">
                <a:solidFill>
                  <a:schemeClr val="tx1"/>
                </a:solidFill>
              </a:rPr>
              <a:t>Single: Keep clearing the eggs to gain the highest eggs broken count in endless mode.</a:t>
            </a:r>
          </a:p>
          <a:p>
            <a:pPr marL="285750" indent="-285750">
              <a:buFont typeface="Arial" panose="020B0604020202020204" pitchFamily="34" charset="0"/>
              <a:buChar char="•"/>
            </a:pPr>
            <a:r>
              <a:rPr lang="en-US" altLang="ko-KR" dirty="0" smtClean="0">
                <a:solidFill>
                  <a:schemeClr val="tx1"/>
                </a:solidFill>
              </a:rPr>
              <a:t>Multiplayer: By clearing the eggs, player will delay their inevitable defeat and make other player reach their deadline faster.</a:t>
            </a:r>
          </a:p>
        </p:txBody>
      </p:sp>
      <p:sp>
        <p:nvSpPr>
          <p:cNvPr id="6" name="Content Placeholder 1"/>
          <p:cNvSpPr txBox="1">
            <a:spLocks/>
          </p:cNvSpPr>
          <p:nvPr/>
        </p:nvSpPr>
        <p:spPr>
          <a:xfrm>
            <a:off x="1948808" y="3178913"/>
            <a:ext cx="6912768" cy="460648"/>
          </a:xfrm>
          <a:prstGeom prst="rect">
            <a:avLst/>
          </a:prstGeom>
        </p:spPr>
        <p:txBody>
          <a:bodyPr anchor="ctr"/>
          <a:lstStyle>
            <a:lvl1pPr marL="0" indent="0" algn="l" defTabSz="914400" rtl="0" eaLnBrk="1" latinLnBrk="1" hangingPunct="1">
              <a:spcBef>
                <a:spcPct val="20000"/>
              </a:spcBef>
              <a:buFont typeface="Arial" pitchFamily="34" charset="0"/>
              <a:buNone/>
              <a:defRPr sz="2000" kern="1200">
                <a:solidFill>
                  <a:schemeClr val="tx1">
                    <a:lumMod val="75000"/>
                    <a:lumOff val="25000"/>
                  </a:schemeClr>
                </a:solidFill>
                <a:latin typeface="Arial" pitchFamily="34" charset="0"/>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smtClean="0">
                <a:solidFill>
                  <a:schemeClr val="tx1"/>
                </a:solidFill>
              </a:rPr>
              <a:t>Game mode</a:t>
            </a:r>
            <a:endParaRPr lang="en-US" b="1" dirty="0">
              <a:solidFill>
                <a:schemeClr val="tx1"/>
              </a:solidFill>
            </a:endParaRPr>
          </a:p>
        </p:txBody>
      </p:sp>
      <p:sp>
        <p:nvSpPr>
          <p:cNvPr id="7" name="Content Placeholder 4"/>
          <p:cNvSpPr txBox="1">
            <a:spLocks/>
          </p:cNvSpPr>
          <p:nvPr/>
        </p:nvSpPr>
        <p:spPr>
          <a:xfrm>
            <a:off x="1959152" y="3855584"/>
            <a:ext cx="6912768" cy="403449"/>
          </a:xfrm>
          <a:prstGeom prst="rect">
            <a:avLst/>
          </a:prstGeom>
        </p:spPr>
        <p:txBody>
          <a:bodyPr lIns="396000" anchor="t"/>
          <a:lstStyle>
            <a:lvl1pPr marL="0" indent="0" algn="l" defTabSz="914400" rtl="0" eaLnBrk="1" latinLnBrk="1" hangingPunct="1">
              <a:spcBef>
                <a:spcPct val="20000"/>
              </a:spcBef>
              <a:buFont typeface="Arial" pitchFamily="34" charset="0"/>
              <a:buNone/>
              <a:defRPr sz="1400" kern="1200">
                <a:solidFill>
                  <a:schemeClr val="tx1">
                    <a:lumMod val="75000"/>
                    <a:lumOff val="25000"/>
                  </a:schemeClr>
                </a:solidFill>
                <a:latin typeface="Arial" pitchFamily="34" charset="0"/>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buFont typeface="Arial" pitchFamily="34" charset="0"/>
              <a:buChar char="•"/>
            </a:pPr>
            <a:r>
              <a:rPr lang="en-US" altLang="ko-KR" dirty="0" smtClean="0">
                <a:solidFill>
                  <a:schemeClr val="tx1"/>
                </a:solidFill>
              </a:rPr>
              <a:t>Single: Break eggs to accumulate </a:t>
            </a:r>
            <a:r>
              <a:rPr lang="en-US" altLang="ko-KR" dirty="0">
                <a:solidFill>
                  <a:schemeClr val="tx1"/>
                </a:solidFill>
              </a:rPr>
              <a:t>the highest eggs broken count </a:t>
            </a:r>
            <a:r>
              <a:rPr lang="en-US" altLang="ko-KR" dirty="0" smtClean="0">
                <a:solidFill>
                  <a:schemeClr val="tx1"/>
                </a:solidFill>
              </a:rPr>
              <a:t>in an </a:t>
            </a:r>
            <a:r>
              <a:rPr lang="en-US" altLang="ko-KR" dirty="0">
                <a:solidFill>
                  <a:schemeClr val="tx1"/>
                </a:solidFill>
              </a:rPr>
              <a:t>endless mode. </a:t>
            </a:r>
            <a:endParaRPr lang="en-US" altLang="ko-KR" dirty="0" smtClean="0">
              <a:solidFill>
                <a:schemeClr val="tx1"/>
              </a:solidFill>
            </a:endParaRPr>
          </a:p>
          <a:p>
            <a:pPr marL="285750" indent="-285750">
              <a:buFont typeface="Arial" pitchFamily="34" charset="0"/>
              <a:buChar char="•"/>
            </a:pPr>
            <a:r>
              <a:rPr lang="en-US" altLang="ko-KR" dirty="0" smtClean="0">
                <a:solidFill>
                  <a:schemeClr val="tx1"/>
                </a:solidFill>
              </a:rPr>
              <a:t>Multiplayer Classic: Break eggs </a:t>
            </a:r>
            <a:r>
              <a:rPr lang="en-US" altLang="ko-KR" dirty="0">
                <a:solidFill>
                  <a:schemeClr val="tx1"/>
                </a:solidFill>
              </a:rPr>
              <a:t>to send trash attack to enemy field</a:t>
            </a:r>
            <a:r>
              <a:rPr lang="en-US" altLang="ko-KR" dirty="0" smtClean="0">
                <a:solidFill>
                  <a:schemeClr val="tx1"/>
                </a:solidFill>
              </a:rPr>
              <a:t>.</a:t>
            </a:r>
            <a:endParaRPr lang="en-US" altLang="ko-KR" dirty="0">
              <a:solidFill>
                <a:schemeClr val="tx1"/>
              </a:solidFill>
            </a:endParaRPr>
          </a:p>
        </p:txBody>
      </p:sp>
    </p:spTree>
    <p:extLst>
      <p:ext uri="{BB962C8B-B14F-4D97-AF65-F5344CB8AC3E}">
        <p14:creationId xmlns:p14="http://schemas.microsoft.com/office/powerpoint/2010/main" val="16572896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ko-KR" dirty="0" smtClean="0"/>
              <a:t>GAMEPLAY</a:t>
            </a:r>
            <a:endParaRPr lang="ko-KR" altLang="en-US" dirty="0"/>
          </a:p>
        </p:txBody>
      </p:sp>
      <p:sp>
        <p:nvSpPr>
          <p:cNvPr id="2" name="Content Placeholder 1"/>
          <p:cNvSpPr>
            <a:spLocks noGrp="1"/>
          </p:cNvSpPr>
          <p:nvPr>
            <p:ph idx="1"/>
          </p:nvPr>
        </p:nvSpPr>
        <p:spPr/>
        <p:txBody>
          <a:bodyPr/>
          <a:lstStyle/>
          <a:p>
            <a:pPr lvl="0"/>
            <a:r>
              <a:rPr lang="en-US" altLang="ko-KR" b="1" smtClean="0">
                <a:solidFill>
                  <a:schemeClr val="tx1"/>
                </a:solidFill>
              </a:rPr>
              <a:t>Game subject</a:t>
            </a:r>
          </a:p>
          <a:p>
            <a:pPr lvl="0"/>
            <a:r>
              <a:rPr lang="en-US" altLang="ko-KR" b="1" smtClean="0">
                <a:solidFill>
                  <a:schemeClr val="tx1"/>
                </a:solidFill>
              </a:rPr>
              <a:t>(Ballista)</a:t>
            </a:r>
            <a:endParaRPr lang="en-US" b="1" dirty="0">
              <a:solidFill>
                <a:schemeClr val="tx1"/>
              </a:solidFill>
            </a:endParaRPr>
          </a:p>
        </p:txBody>
      </p:sp>
      <p:sp>
        <p:nvSpPr>
          <p:cNvPr id="5" name="Content Placeholder 4"/>
          <p:cNvSpPr>
            <a:spLocks noGrp="1"/>
          </p:cNvSpPr>
          <p:nvPr>
            <p:ph idx="10"/>
          </p:nvPr>
        </p:nvSpPr>
        <p:spPr>
          <a:xfrm>
            <a:off x="1990056" y="1664245"/>
            <a:ext cx="2725960" cy="2591479"/>
          </a:xfrm>
        </p:spPr>
        <p:txBody>
          <a:bodyPr wrap="square">
            <a:noAutofit/>
          </a:bodyPr>
          <a:lstStyle/>
          <a:p>
            <a:pPr marL="285750" indent="-285750">
              <a:buFont typeface="Arial" panose="020B0604020202020204" pitchFamily="34" charset="0"/>
              <a:buChar char="•"/>
            </a:pPr>
            <a:r>
              <a:rPr lang="en-US" altLang="ko-KR" dirty="0" smtClean="0">
                <a:solidFill>
                  <a:schemeClr val="tx1"/>
                </a:solidFill>
              </a:rPr>
              <a:t>The ballista rotate left or right on x axis based on player input</a:t>
            </a:r>
          </a:p>
          <a:p>
            <a:pPr marL="285750" indent="-285750">
              <a:buFont typeface="Arial" panose="020B0604020202020204" pitchFamily="34" charset="0"/>
              <a:buChar char="•"/>
            </a:pPr>
            <a:r>
              <a:rPr lang="en-US" altLang="ko-KR" dirty="0" smtClean="0">
                <a:solidFill>
                  <a:schemeClr val="tx1"/>
                </a:solidFill>
              </a:rPr>
              <a:t>The max angle is </a:t>
            </a:r>
            <a:r>
              <a:rPr lang="en-US" dirty="0" smtClean="0">
                <a:solidFill>
                  <a:schemeClr val="tx1"/>
                </a:solidFill>
              </a:rPr>
              <a:t>-X</a:t>
            </a:r>
            <a:r>
              <a:rPr lang="en-US" b="1" dirty="0" smtClean="0">
                <a:solidFill>
                  <a:schemeClr val="tx1"/>
                </a:solidFill>
              </a:rPr>
              <a:t>°</a:t>
            </a:r>
            <a:r>
              <a:rPr lang="en-US" dirty="0" smtClean="0">
                <a:solidFill>
                  <a:schemeClr val="tx1"/>
                </a:solidFill>
              </a:rPr>
              <a:t>/X</a:t>
            </a:r>
            <a:r>
              <a:rPr lang="en-US" b="1" dirty="0" smtClean="0">
                <a:solidFill>
                  <a:schemeClr val="tx1"/>
                </a:solidFill>
              </a:rPr>
              <a:t>° </a:t>
            </a:r>
            <a:r>
              <a:rPr lang="en-US" dirty="0" smtClean="0">
                <a:solidFill>
                  <a:schemeClr val="tx1"/>
                </a:solidFill>
              </a:rPr>
              <a:t>(should be between -170/170)</a:t>
            </a:r>
          </a:p>
          <a:p>
            <a:pPr marL="285750" indent="-285750">
              <a:buFont typeface="Arial" panose="020B0604020202020204" pitchFamily="34" charset="0"/>
              <a:buChar char="•"/>
            </a:pPr>
            <a:r>
              <a:rPr lang="en-US" dirty="0" smtClean="0">
                <a:solidFill>
                  <a:schemeClr val="tx1"/>
                </a:solidFill>
              </a:rPr>
              <a:t>The ballista can’t rotate backward.</a:t>
            </a:r>
            <a:endParaRPr lang="en-US" altLang="ko-KR" dirty="0" smtClean="0">
              <a:solidFill>
                <a:schemeClr val="tx1"/>
              </a:solidFill>
            </a:endParaRPr>
          </a:p>
          <a:p>
            <a:pPr marL="285750" indent="-285750">
              <a:buFont typeface="Arial" panose="020B0604020202020204" pitchFamily="34" charset="0"/>
              <a:buChar char="•"/>
            </a:pPr>
            <a:r>
              <a:rPr lang="en-US" altLang="ko-KR" dirty="0" smtClean="0">
                <a:solidFill>
                  <a:schemeClr val="tx1"/>
                </a:solidFill>
              </a:rPr>
              <a:t>Eggs will fire automatically if the player remains idle.</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84" y="884466"/>
            <a:ext cx="3564396" cy="3564396"/>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6196" y="884466"/>
            <a:ext cx="3564396" cy="3564396"/>
          </a:xfrm>
          <a:prstGeom prst="rect">
            <a:avLst/>
          </a:prstGeom>
        </p:spPr>
      </p:pic>
    </p:spTree>
    <p:extLst>
      <p:ext uri="{BB962C8B-B14F-4D97-AF65-F5344CB8AC3E}">
        <p14:creationId xmlns:p14="http://schemas.microsoft.com/office/powerpoint/2010/main" val="29912050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ko-KR" dirty="0"/>
              <a:t>GAMEPLAY</a:t>
            </a:r>
            <a:endParaRPr lang="ko-KR" altLang="en-US" dirty="0"/>
          </a:p>
        </p:txBody>
      </p:sp>
      <p:sp>
        <p:nvSpPr>
          <p:cNvPr id="2" name="Content Placeholder 1"/>
          <p:cNvSpPr>
            <a:spLocks noGrp="1"/>
          </p:cNvSpPr>
          <p:nvPr>
            <p:ph idx="1"/>
          </p:nvPr>
        </p:nvSpPr>
        <p:spPr/>
        <p:txBody>
          <a:bodyPr/>
          <a:lstStyle/>
          <a:p>
            <a:pPr lvl="0"/>
            <a:r>
              <a:rPr lang="en-US" altLang="ko-KR" b="1" dirty="0" smtClean="0">
                <a:solidFill>
                  <a:schemeClr val="tx1"/>
                </a:solidFill>
              </a:rPr>
              <a:t>Game subject (Egg)</a:t>
            </a:r>
            <a:endParaRPr lang="en-US" b="1" dirty="0">
              <a:solidFill>
                <a:schemeClr val="tx1"/>
              </a:solidFill>
            </a:endParaRPr>
          </a:p>
        </p:txBody>
      </p:sp>
      <p:sp>
        <p:nvSpPr>
          <p:cNvPr id="5" name="Content Placeholder 4"/>
          <p:cNvSpPr>
            <a:spLocks noGrp="1"/>
          </p:cNvSpPr>
          <p:nvPr>
            <p:ph idx="10"/>
          </p:nvPr>
        </p:nvSpPr>
        <p:spPr>
          <a:xfrm>
            <a:off x="1990056" y="1664245"/>
            <a:ext cx="6912768" cy="3139753"/>
          </a:xfrm>
        </p:spPr>
        <p:txBody>
          <a:bodyPr/>
          <a:lstStyle/>
          <a:p>
            <a:pPr marL="285750" indent="-285750">
              <a:buFont typeface="Arial" panose="020B0604020202020204" pitchFamily="34" charset="0"/>
              <a:buChar char="•"/>
            </a:pPr>
            <a:r>
              <a:rPr lang="en-US" altLang="ko-KR" dirty="0" smtClean="0">
                <a:solidFill>
                  <a:schemeClr val="tx1"/>
                </a:solidFill>
              </a:rPr>
              <a:t>The </a:t>
            </a:r>
            <a:r>
              <a:rPr lang="en-US" altLang="ko-KR" dirty="0">
                <a:solidFill>
                  <a:schemeClr val="tx1"/>
                </a:solidFill>
              </a:rPr>
              <a:t>fired </a:t>
            </a:r>
            <a:r>
              <a:rPr lang="en-US" altLang="ko-KR" dirty="0" smtClean="0">
                <a:solidFill>
                  <a:schemeClr val="tx1"/>
                </a:solidFill>
              </a:rPr>
              <a:t>eggs </a:t>
            </a:r>
            <a:r>
              <a:rPr lang="en-US" altLang="ko-KR" dirty="0">
                <a:solidFill>
                  <a:schemeClr val="tx1"/>
                </a:solidFill>
              </a:rPr>
              <a:t>travel in straight </a:t>
            </a:r>
            <a:r>
              <a:rPr lang="en-US" altLang="ko-KR" dirty="0" smtClean="0">
                <a:solidFill>
                  <a:schemeClr val="tx1"/>
                </a:solidFill>
              </a:rPr>
              <a:t>line </a:t>
            </a:r>
            <a:r>
              <a:rPr lang="en-US" altLang="ko-KR" dirty="0">
                <a:solidFill>
                  <a:schemeClr val="tx1"/>
                </a:solidFill>
              </a:rPr>
              <a:t>(possibly bouncing off the sidewalls of the </a:t>
            </a:r>
            <a:r>
              <a:rPr lang="en-US" altLang="ko-KR" dirty="0" smtClean="0">
                <a:solidFill>
                  <a:schemeClr val="tx1"/>
                </a:solidFill>
              </a:rPr>
              <a:t>field), </a:t>
            </a:r>
            <a:r>
              <a:rPr lang="en-US" altLang="ko-KR" dirty="0">
                <a:solidFill>
                  <a:schemeClr val="tx1"/>
                </a:solidFill>
              </a:rPr>
              <a:t>stopping when they touch other </a:t>
            </a:r>
            <a:r>
              <a:rPr lang="en-US" altLang="ko-KR" dirty="0" smtClean="0">
                <a:solidFill>
                  <a:schemeClr val="tx1"/>
                </a:solidFill>
              </a:rPr>
              <a:t>eggs </a:t>
            </a:r>
            <a:r>
              <a:rPr lang="en-US" altLang="ko-KR" dirty="0">
                <a:solidFill>
                  <a:schemeClr val="tx1"/>
                </a:solidFill>
              </a:rPr>
              <a:t>or reach the top of the </a:t>
            </a:r>
            <a:r>
              <a:rPr lang="en-US" altLang="ko-KR" dirty="0" smtClean="0">
                <a:solidFill>
                  <a:schemeClr val="tx1"/>
                </a:solidFill>
              </a:rPr>
              <a:t>arena.</a:t>
            </a:r>
          </a:p>
          <a:p>
            <a:pPr marL="285750" indent="-285750">
              <a:buFont typeface="Arial" panose="020B0604020202020204" pitchFamily="34" charset="0"/>
              <a:buChar char="•"/>
            </a:pPr>
            <a:r>
              <a:rPr lang="en-US" altLang="ko-KR" dirty="0">
                <a:solidFill>
                  <a:schemeClr val="tx1"/>
                </a:solidFill>
              </a:rPr>
              <a:t>If an egg touches identically-colored eggs, forming a group of three or more, those eggs—as well as any eggs hanging from them—are removed from the field of play</a:t>
            </a:r>
            <a:r>
              <a:rPr lang="en-US" altLang="ko-KR" dirty="0" smtClean="0">
                <a:solidFill>
                  <a:schemeClr val="tx1"/>
                </a:solidFill>
              </a:rPr>
              <a:t>.</a:t>
            </a:r>
          </a:p>
          <a:p>
            <a:pPr marL="285750" indent="-285750">
              <a:buFont typeface="Arial" panose="020B0604020202020204" pitchFamily="34" charset="0"/>
              <a:buChar char="•"/>
            </a:pPr>
            <a:r>
              <a:rPr lang="en-US" altLang="ko-KR" dirty="0" smtClean="0">
                <a:solidFill>
                  <a:schemeClr val="tx1"/>
                </a:solidFill>
              </a:rPr>
              <a:t>Special eggs:</a:t>
            </a:r>
          </a:p>
          <a:p>
            <a:pPr marL="1028700" lvl="1">
              <a:buFont typeface="Arial" panose="020B0604020202020204" pitchFamily="34" charset="0"/>
              <a:buChar char="•"/>
            </a:pPr>
            <a:r>
              <a:rPr lang="en-US" altLang="ko-KR" sz="1400" dirty="0" smtClean="0">
                <a:latin typeface="Arial" panose="020B0604020202020204" pitchFamily="34" charset="0"/>
                <a:cs typeface="Arial" panose="020B0604020202020204" pitchFamily="34" charset="0"/>
              </a:rPr>
              <a:t>Power eggs: break all the eggs same color with the one it hit, if hit between 2 eggs, it will choose the right egg color for its effect.</a:t>
            </a:r>
          </a:p>
          <a:p>
            <a:pPr marL="1028700" lvl="1">
              <a:buFont typeface="Arial" panose="020B0604020202020204" pitchFamily="34" charset="0"/>
              <a:buChar char="•"/>
            </a:pPr>
            <a:r>
              <a:rPr lang="en-US" altLang="ko-KR" sz="1400" dirty="0" smtClean="0">
                <a:latin typeface="Arial" panose="020B0604020202020204" pitchFamily="34" charset="0"/>
                <a:cs typeface="Arial" panose="020B0604020202020204" pitchFamily="34" charset="0"/>
              </a:rPr>
              <a:t>Rainbow eggs: count as any bubble color when firing.</a:t>
            </a:r>
            <a:endParaRPr lang="en-US" altLang="ko-KR" sz="1400" dirty="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ltLang="ko-KR" dirty="0" smtClean="0">
                <a:solidFill>
                  <a:schemeClr val="tx1"/>
                </a:solidFill>
              </a:rPr>
              <a:t>Multiplayer: The </a:t>
            </a:r>
            <a:r>
              <a:rPr lang="en-US" altLang="ko-KR" dirty="0">
                <a:solidFill>
                  <a:schemeClr val="tx1"/>
                </a:solidFill>
              </a:rPr>
              <a:t>more eggs removed in by one shot, the more “energy” added to the power bar. Fill in the power bar is required to send “trash eggs” attack to the other players</a:t>
            </a:r>
            <a:r>
              <a:rPr lang="en-US" altLang="ko-KR" dirty="0" smtClean="0">
                <a:solidFill>
                  <a:schemeClr val="tx1"/>
                </a:solidFill>
              </a:rPr>
              <a:t>.</a:t>
            </a:r>
            <a:endParaRPr lang="en-US" altLang="ko-KR" dirty="0">
              <a:solidFill>
                <a:schemeClr val="tx1"/>
              </a:solidFill>
            </a:endParaRPr>
          </a:p>
        </p:txBody>
      </p:sp>
    </p:spTree>
    <p:extLst>
      <p:ext uri="{BB962C8B-B14F-4D97-AF65-F5344CB8AC3E}">
        <p14:creationId xmlns:p14="http://schemas.microsoft.com/office/powerpoint/2010/main" val="14651810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ko-KR" dirty="0"/>
              <a:t>GAMEPLAY</a:t>
            </a:r>
            <a:endParaRPr lang="ko-KR" altLang="en-US" dirty="0"/>
          </a:p>
        </p:txBody>
      </p:sp>
      <p:sp>
        <p:nvSpPr>
          <p:cNvPr id="2" name="Content Placeholder 1"/>
          <p:cNvSpPr>
            <a:spLocks noGrp="1"/>
          </p:cNvSpPr>
          <p:nvPr>
            <p:ph idx="1"/>
          </p:nvPr>
        </p:nvSpPr>
        <p:spPr/>
        <p:txBody>
          <a:bodyPr/>
          <a:lstStyle/>
          <a:p>
            <a:pPr lvl="0"/>
            <a:r>
              <a:rPr lang="en-US" altLang="ko-KR" b="1" dirty="0" smtClean="0">
                <a:solidFill>
                  <a:schemeClr val="tx1"/>
                </a:solidFill>
              </a:rPr>
              <a:t>Game subject (Field)</a:t>
            </a:r>
            <a:endParaRPr lang="en-US" b="1" dirty="0">
              <a:solidFill>
                <a:schemeClr val="tx1"/>
              </a:solidFill>
            </a:endParaRPr>
          </a:p>
        </p:txBody>
      </p:sp>
      <p:sp>
        <p:nvSpPr>
          <p:cNvPr id="5" name="Content Placeholder 4"/>
          <p:cNvSpPr>
            <a:spLocks noGrp="1"/>
          </p:cNvSpPr>
          <p:nvPr>
            <p:ph idx="10"/>
          </p:nvPr>
        </p:nvSpPr>
        <p:spPr>
          <a:xfrm>
            <a:off x="1990056" y="1664245"/>
            <a:ext cx="6912768" cy="3067745"/>
          </a:xfrm>
        </p:spPr>
        <p:txBody>
          <a:bodyPr/>
          <a:lstStyle/>
          <a:p>
            <a:pPr marL="285750" indent="-285750">
              <a:buFont typeface="Arial" panose="020B0604020202020204" pitchFamily="34" charset="0"/>
              <a:buChar char="•"/>
            </a:pPr>
            <a:r>
              <a:rPr lang="en-US" altLang="ko-KR" dirty="0">
                <a:solidFill>
                  <a:schemeClr val="tx1"/>
                </a:solidFill>
              </a:rPr>
              <a:t>Round begins with a new pattern of eggs to clear</a:t>
            </a:r>
            <a:r>
              <a:rPr lang="en-US" altLang="ko-KR" dirty="0" smtClean="0">
                <a:solidFill>
                  <a:schemeClr val="tx1"/>
                </a:solidFill>
              </a:rPr>
              <a:t>. The pattern is randomize.</a:t>
            </a:r>
          </a:p>
          <a:p>
            <a:pPr marL="285750" indent="-285750">
              <a:buFont typeface="Arial" panose="020B0604020202020204" pitchFamily="34" charset="0"/>
              <a:buChar char="•"/>
            </a:pPr>
            <a:r>
              <a:rPr lang="en-US" altLang="ko-KR" dirty="0" smtClean="0">
                <a:solidFill>
                  <a:schemeClr val="tx1"/>
                </a:solidFill>
              </a:rPr>
              <a:t>One row will consists of x eggs (x = 8 in the initial design).</a:t>
            </a:r>
          </a:p>
          <a:p>
            <a:pPr marL="285750" indent="-285750">
              <a:buFont typeface="Arial" panose="020B0604020202020204" pitchFamily="34" charset="0"/>
              <a:buChar char="•"/>
            </a:pPr>
            <a:r>
              <a:rPr lang="en-US" altLang="ko-KR" dirty="0" smtClean="0">
                <a:solidFill>
                  <a:schemeClr val="tx1"/>
                </a:solidFill>
              </a:rPr>
              <a:t>Rows will </a:t>
            </a:r>
          </a:p>
          <a:p>
            <a:pPr marL="285750" indent="-285750">
              <a:buFont typeface="Arial" panose="020B0604020202020204" pitchFamily="34" charset="0"/>
              <a:buChar char="•"/>
            </a:pPr>
            <a:r>
              <a:rPr lang="en-US" altLang="ko-KR" dirty="0" smtClean="0">
                <a:solidFill>
                  <a:schemeClr val="tx1"/>
                </a:solidFill>
              </a:rPr>
              <a:t>There will be 3 rows of eggs spawning in the beginning.</a:t>
            </a:r>
          </a:p>
          <a:p>
            <a:pPr marL="285750" indent="-285750">
              <a:buFont typeface="Arial" panose="020B0604020202020204" pitchFamily="34" charset="0"/>
              <a:buChar char="•"/>
            </a:pPr>
            <a:r>
              <a:rPr lang="en-US" altLang="ko-KR" dirty="0">
                <a:solidFill>
                  <a:schemeClr val="tx1"/>
                </a:solidFill>
              </a:rPr>
              <a:t>After every few second, the "ceiling" of the playing </a:t>
            </a:r>
            <a:r>
              <a:rPr lang="en-US" altLang="ko-KR" dirty="0" smtClean="0">
                <a:solidFill>
                  <a:schemeClr val="tx1"/>
                </a:solidFill>
              </a:rPr>
              <a:t>field </a:t>
            </a:r>
            <a:r>
              <a:rPr lang="en-US" altLang="ko-KR" dirty="0">
                <a:solidFill>
                  <a:schemeClr val="tx1"/>
                </a:solidFill>
              </a:rPr>
              <a:t>drops downwards slightly, along with all the eggs stuck to it</a:t>
            </a:r>
            <a:r>
              <a:rPr lang="en-US" altLang="ko-KR" dirty="0" smtClean="0">
                <a:solidFill>
                  <a:schemeClr val="tx1"/>
                </a:solidFill>
              </a:rPr>
              <a:t>.</a:t>
            </a:r>
          </a:p>
          <a:p>
            <a:pPr marL="285750" indent="-285750">
              <a:buFont typeface="Arial" panose="020B0604020202020204" pitchFamily="34" charset="0"/>
              <a:buChar char="•"/>
            </a:pPr>
            <a:r>
              <a:rPr lang="en-US" altLang="ko-KR" dirty="0" smtClean="0">
                <a:solidFill>
                  <a:schemeClr val="tx1"/>
                </a:solidFill>
              </a:rPr>
              <a:t>Every time the field drop, it adds 1 row of eggs. The row has maximum 5 eggs placing at random position in that row.</a:t>
            </a:r>
          </a:p>
          <a:p>
            <a:pPr marL="285750" indent="-285750">
              <a:buFont typeface="Arial" panose="020B0604020202020204" pitchFamily="34" charset="0"/>
              <a:buChar char="•"/>
            </a:pPr>
            <a:r>
              <a:rPr lang="en-US" altLang="ko-KR" dirty="0">
                <a:solidFill>
                  <a:schemeClr val="tx1"/>
                </a:solidFill>
              </a:rPr>
              <a:t>The closer the bubbles get to the bottom of the screen, the faster the music plays and if they cross the line at the bottom then the game is over. </a:t>
            </a:r>
            <a:endParaRPr lang="en-US" altLang="ko-KR" dirty="0" smtClean="0">
              <a:solidFill>
                <a:schemeClr val="tx1"/>
              </a:solidFill>
            </a:endParaRPr>
          </a:p>
          <a:p>
            <a:pPr marL="285750" indent="-285750">
              <a:buFont typeface="Arial" panose="020B0604020202020204" pitchFamily="34" charset="0"/>
              <a:buChar char="•"/>
            </a:pPr>
            <a:r>
              <a:rPr lang="en-US" altLang="ko-KR" dirty="0" smtClean="0">
                <a:solidFill>
                  <a:schemeClr val="tx1"/>
                </a:solidFill>
              </a:rPr>
              <a:t>Egg field will get faster as time goes by (minus xx second every </a:t>
            </a:r>
            <a:r>
              <a:rPr lang="en-US" altLang="ko-KR" dirty="0" err="1" smtClean="0">
                <a:solidFill>
                  <a:schemeClr val="tx1"/>
                </a:solidFill>
              </a:rPr>
              <a:t>yy</a:t>
            </a:r>
            <a:r>
              <a:rPr lang="en-US" altLang="ko-KR" dirty="0" smtClean="0">
                <a:solidFill>
                  <a:schemeClr val="tx1"/>
                </a:solidFill>
              </a:rPr>
              <a:t> minute)</a:t>
            </a:r>
            <a:endParaRPr lang="en-US" altLang="ko-KR" dirty="0">
              <a:solidFill>
                <a:schemeClr val="tx1"/>
              </a:solidFill>
            </a:endParaRPr>
          </a:p>
          <a:p>
            <a:endParaRPr lang="en-US" altLang="ko-KR" dirty="0">
              <a:solidFill>
                <a:schemeClr val="tx1"/>
              </a:solidFill>
            </a:endParaRPr>
          </a:p>
          <a:p>
            <a:pPr marL="285750" indent="-285750">
              <a:buFont typeface="Arial" panose="020B0604020202020204" pitchFamily="34" charset="0"/>
              <a:buChar char="•"/>
            </a:pPr>
            <a:endParaRPr lang="en-US" altLang="ko-KR" dirty="0">
              <a:solidFill>
                <a:schemeClr val="tx1"/>
              </a:solidFill>
            </a:endParaRPr>
          </a:p>
        </p:txBody>
      </p:sp>
    </p:spTree>
    <p:extLst>
      <p:ext uri="{BB962C8B-B14F-4D97-AF65-F5344CB8AC3E}">
        <p14:creationId xmlns:p14="http://schemas.microsoft.com/office/powerpoint/2010/main" val="3071685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4997</TotalTime>
  <Words>1300</Words>
  <Application>Microsoft Office PowerPoint</Application>
  <PresentationFormat>On-screen Show (16:9)</PresentationFormat>
  <Paragraphs>306</Paragraphs>
  <Slides>24</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24</vt:i4>
      </vt:variant>
    </vt:vector>
  </HeadingPairs>
  <TitlesOfParts>
    <vt:vector size="29" baseType="lpstr">
      <vt:lpstr>맑은 고딕</vt:lpstr>
      <vt:lpstr>Arial</vt:lpstr>
      <vt:lpstr>Calibri</vt:lpstr>
      <vt:lpstr>Office Theme</vt:lpstr>
      <vt:lpstr>Custom Design</vt:lpstr>
      <vt:lpstr>PowerPoint Presentation</vt:lpstr>
      <vt:lpstr>OVERVIEW</vt:lpstr>
      <vt:lpstr>OVERVIEW</vt:lpstr>
      <vt:lpstr>OVERVIEW</vt:lpstr>
      <vt:lpstr>OVERVIEW</vt:lpstr>
      <vt:lpstr>GAMEPLAY</vt:lpstr>
      <vt:lpstr>GAMEPLAY</vt:lpstr>
      <vt:lpstr>GAMEPLAY</vt:lpstr>
      <vt:lpstr>GAMEPLAY</vt:lpstr>
      <vt:lpstr>GAMEPLAY</vt:lpstr>
      <vt:lpstr>GAMEPLAY</vt:lpstr>
      <vt:lpstr>GAMEPLAY</vt:lpstr>
      <vt:lpstr>Gameplay loop</vt:lpstr>
      <vt:lpstr>ONLINE FEATURE</vt:lpstr>
      <vt:lpstr>FLOW</vt:lpstr>
      <vt:lpstr>ONLINE FLOW</vt:lpstr>
      <vt:lpstr>ADS FLOW</vt:lpstr>
      <vt:lpstr>SHOP</vt:lpstr>
      <vt:lpstr>COMBO METER</vt:lpstr>
      <vt:lpstr>COMBO METER VISUAL</vt:lpstr>
      <vt:lpstr>DIFFICULTY PROGRESION</vt:lpstr>
      <vt:lpstr>REWARD SINGLEPLAYER</vt:lpstr>
      <vt:lpstr>REWARD MULTIPLAYER</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Ngo Tien Thanh</cp:lastModifiedBy>
  <cp:revision>165</cp:revision>
  <dcterms:created xsi:type="dcterms:W3CDTF">2014-04-01T16:27:38Z</dcterms:created>
  <dcterms:modified xsi:type="dcterms:W3CDTF">2021-03-11T05:19:04Z</dcterms:modified>
</cp:coreProperties>
</file>