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73" r:id="rId3"/>
    <p:sldId id="403" r:id="rId4"/>
    <p:sldId id="444" r:id="rId5"/>
    <p:sldId id="406" r:id="rId6"/>
    <p:sldId id="407" r:id="rId7"/>
    <p:sldId id="432" r:id="rId8"/>
    <p:sldId id="408" r:id="rId9"/>
    <p:sldId id="409" r:id="rId10"/>
    <p:sldId id="423" r:id="rId11"/>
    <p:sldId id="424" r:id="rId12"/>
    <p:sldId id="425" r:id="rId13"/>
    <p:sldId id="426" r:id="rId14"/>
    <p:sldId id="427" r:id="rId15"/>
    <p:sldId id="428" r:id="rId16"/>
    <p:sldId id="429" r:id="rId17"/>
    <p:sldId id="430" r:id="rId18"/>
    <p:sldId id="431" r:id="rId1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0066FF"/>
    <a:srgbClr val="57B582"/>
    <a:srgbClr val="31916C"/>
    <a:srgbClr val="56B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782" y="-91"/>
      </p:cViewPr>
      <p:guideLst>
        <p:guide orient="horz" pos="2169"/>
        <p:guide pos="38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panose="020B0604020202020204" pitchFamily="34" charset="0"/>
                <a:ea typeface="宋体" panose="02010600030101010101" pitchFamily="2" charset="-122"/>
              </a:defRPr>
            </a:lvl1pPr>
          </a:lstStyle>
          <a:p>
            <a:pPr>
              <a:defRPr/>
            </a:pPr>
            <a:fld id="{C01B353D-FBC0-4A1F-A2CF-FB6151382D88}"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Arial" panose="020B0604020202020204" pitchFamily="34" charset="0"/>
                <a:ea typeface="宋体" panose="02010600030101010101" pitchFamily="2" charset="-122"/>
              </a:defRPr>
            </a:lvl1pPr>
          </a:lstStyle>
          <a:p>
            <a:pPr>
              <a:defRPr/>
            </a:pPr>
            <a:fld id="{01F88926-C285-4B54-BE5C-27EBA3C49D7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6" descr="canva2s.png"/>
          <p:cNvPicPr>
            <a:picLocks noChangeAspect="1"/>
          </p:cNvPicPr>
          <p:nvPr/>
        </p:nvPicPr>
        <p:blipFill>
          <a:blip r:embed="rId2"/>
          <a:srcRect/>
          <a:stretch>
            <a:fillRect/>
          </a:stretch>
        </p:blipFill>
        <p:spPr bwMode="auto">
          <a:xfrm>
            <a:off x="0" y="0"/>
            <a:ext cx="1906270" cy="475615"/>
          </a:xfrm>
          <a:prstGeom prst="rect">
            <a:avLst/>
          </a:prstGeom>
          <a:noFill/>
          <a:ln w="9525">
            <a:noFill/>
            <a:miter lim="800000"/>
            <a:headEnd/>
            <a:tailEnd/>
          </a:ln>
        </p:spPr>
      </p:pic>
      <p:sp>
        <p:nvSpPr>
          <p:cNvPr id="6" name="矩形 5"/>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sp>
        <p:nvSpPr>
          <p:cNvPr id="7" name="矩形 6"/>
          <p:cNvSpPr/>
          <p:nvPr/>
        </p:nvSpPr>
        <p:spPr>
          <a:xfrm>
            <a:off x="0" y="6215082"/>
            <a:ext cx="12192000" cy="142876"/>
          </a:xfrm>
          <a:prstGeom prst="rect">
            <a:avLst/>
          </a:prstGeom>
          <a:solidFill>
            <a:srgbClr val="56B678"/>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ctrTitle"/>
          </p:nvPr>
        </p:nvSpPr>
        <p:spPr>
          <a:xfrm>
            <a:off x="1047715" y="928670"/>
            <a:ext cx="103632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714469" y="4000504"/>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9" name="日期占位符 3"/>
          <p:cNvSpPr>
            <a:spLocks noGrp="1"/>
          </p:cNvSpPr>
          <p:nvPr>
            <p:ph type="dt" sz="half" idx="10"/>
          </p:nvPr>
        </p:nvSpPr>
        <p:spPr/>
        <p:txBody>
          <a:bodyPr/>
          <a:lstStyle>
            <a:lvl1pPr>
              <a:defRPr smtClean="0"/>
            </a:lvl1pPr>
          </a:lstStyle>
          <a:p>
            <a:pPr>
              <a:defRPr/>
            </a:pPr>
            <a:fld id="{B4106D9F-606B-46BD-AC16-F9444CFC0E59}" type="datetime1">
              <a:rPr lang="zh-CN" altLang="en-US"/>
            </a:fld>
            <a:endParaRPr lang="zh-CN" altLang="en-US"/>
          </a:p>
        </p:txBody>
      </p:sp>
      <p:sp>
        <p:nvSpPr>
          <p:cNvPr id="10" name="页脚占位符 4"/>
          <p:cNvSpPr>
            <a:spLocks noGrp="1"/>
          </p:cNvSpPr>
          <p:nvPr>
            <p:ph type="ftr" sz="quarter" idx="11"/>
          </p:nvPr>
        </p:nvSpPr>
        <p:spPr>
          <a:xfrm>
            <a:off x="3619483" y="6356350"/>
            <a:ext cx="5048285" cy="365125"/>
          </a:xfrm>
        </p:spPr>
        <p:txBody>
          <a:bodyPr/>
          <a:lstStyle>
            <a:lvl1pPr>
              <a:defRPr sz="1600">
                <a:solidFill>
                  <a:schemeClr val="accent1">
                    <a:lumMod val="20000"/>
                    <a:lumOff val="80000"/>
                  </a:schemeClr>
                </a:solidFill>
                <a:latin typeface="迷你简启体" panose="03000509000000000000" charset="-122"/>
                <a:ea typeface="迷你简启体" panose="03000509000000000000" charset="-122"/>
                <a:cs typeface="迷你简启体" panose="03000509000000000000" charset="-122"/>
              </a:defRPr>
            </a:lvl1pPr>
          </a:lstStyle>
          <a:p>
            <a:pPr>
              <a:defRPr/>
            </a:pPr>
            <a:r>
              <a:rPr lang="en-US" altLang="zh-CN" dirty="0" smtClean="0"/>
              <a:t>2019</a:t>
            </a:r>
            <a:r>
              <a:rPr lang="zh-CN" altLang="en-US" dirty="0" smtClean="0"/>
              <a:t>级高一历史备课组</a:t>
            </a:r>
            <a:endParaRPr lang="zh-CN" altLang="en-US" dirty="0"/>
          </a:p>
        </p:txBody>
      </p:sp>
      <p:sp>
        <p:nvSpPr>
          <p:cNvPr id="11" name="灯片编号占位符 5"/>
          <p:cNvSpPr>
            <a:spLocks noGrp="1"/>
          </p:cNvSpPr>
          <p:nvPr>
            <p:ph type="sldNum" sz="quarter" idx="12"/>
          </p:nvPr>
        </p:nvSpPr>
        <p:spPr/>
        <p:txBody>
          <a:bodyPr/>
          <a:lstStyle>
            <a:lvl1pPr>
              <a:defRPr/>
            </a:lvl1pPr>
          </a:lstStyle>
          <a:p>
            <a:pPr>
              <a:defRPr/>
            </a:pPr>
            <a:fld id="{60614C37-CD2F-47F4-BB62-504F1E6BC2E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sp>
        <p:nvSpPr>
          <p:cNvPr id="5" name="矩形 4"/>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6" name="图片 8"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pic>
        <p:nvPicPr>
          <p:cNvPr id="7"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10"/>
          </p:nvPr>
        </p:nvSpPr>
        <p:spPr/>
        <p:txBody>
          <a:bodyPr/>
          <a:lstStyle>
            <a:lvl1pPr>
              <a:defRPr smtClean="0"/>
            </a:lvl1pPr>
          </a:lstStyle>
          <a:p>
            <a:pPr>
              <a:defRPr/>
            </a:pPr>
            <a:fld id="{B3A9005F-74D8-471E-A498-BDFACD16F93B}" type="datetime1">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47624F58-3778-48A4-AAAE-07E88DE02258}" type="slidenum">
              <a:rPr lang="zh-CN" altLang="en-US"/>
            </a:fld>
            <a:endParaRPr lang="zh-CN" altLang="en-US"/>
          </a:p>
        </p:txBody>
      </p:sp>
      <p:sp>
        <p:nvSpPr>
          <p:cNvPr id="11"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sp>
        <p:nvSpPr>
          <p:cNvPr id="5" name="矩形 4"/>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6" name="图片 8"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pic>
        <p:nvPicPr>
          <p:cNvPr id="7"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10"/>
          </p:nvPr>
        </p:nvSpPr>
        <p:spPr/>
        <p:txBody>
          <a:bodyPr/>
          <a:lstStyle>
            <a:lvl1pPr>
              <a:defRPr smtClean="0"/>
            </a:lvl1pPr>
          </a:lstStyle>
          <a:p>
            <a:pPr>
              <a:defRPr/>
            </a:pPr>
            <a:fld id="{DF9E641E-3B7C-46F1-9D5C-4AA5F87F0843}" type="datetime1">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E750267F-1036-40E2-93AB-16F3DCD08ECF}" type="slidenum">
              <a:rPr lang="zh-CN" altLang="en-US"/>
            </a:fld>
            <a:endParaRPr lang="zh-CN" altLang="en-US"/>
          </a:p>
        </p:txBody>
      </p:sp>
      <p:sp>
        <p:nvSpPr>
          <p:cNvPr id="11"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canvas9.png"/>
          <p:cNvPicPr>
            <a:picLocks noChangeAspect="1"/>
          </p:cNvPicPr>
          <p:nvPr/>
        </p:nvPicPr>
        <p:blipFill>
          <a:blip r:embed="rId2"/>
          <a:srcRect/>
          <a:stretch>
            <a:fillRect/>
          </a:stretch>
        </p:blipFill>
        <p:spPr bwMode="auto">
          <a:xfrm>
            <a:off x="0" y="0"/>
            <a:ext cx="12192000" cy="626745"/>
          </a:xfrm>
          <a:prstGeom prst="rect">
            <a:avLst/>
          </a:prstGeom>
          <a:noFill/>
          <a:ln w="9525">
            <a:noFill/>
            <a:miter lim="800000"/>
            <a:headEnd/>
            <a:tailEnd/>
          </a:ln>
        </p:spPr>
      </p:pic>
      <p:sp>
        <p:nvSpPr>
          <p:cNvPr id="6" name="矩形 5"/>
          <p:cNvSpPr/>
          <p:nvPr/>
        </p:nvSpPr>
        <p:spPr>
          <a:xfrm>
            <a:off x="2000250" y="398780"/>
            <a:ext cx="10191750" cy="76200"/>
          </a:xfrm>
          <a:prstGeom prst="rect">
            <a:avLst/>
          </a:prstGeom>
          <a:solidFill>
            <a:schemeClr val="bg1">
              <a:lumMod val="8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7"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a:xfrm>
            <a:off x="678815" y="398463"/>
            <a:ext cx="10972800" cy="1143000"/>
          </a:xfrm>
        </p:spPr>
        <p:txBody>
          <a:bodyPr/>
          <a:lstStyle>
            <a:lvl1pPr>
              <a:defRPr>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8" name="日期占位符 3"/>
          <p:cNvSpPr>
            <a:spLocks noGrp="1"/>
          </p:cNvSpPr>
          <p:nvPr>
            <p:ph type="dt" sz="half" idx="10"/>
          </p:nvPr>
        </p:nvSpPr>
        <p:spPr>
          <a:xfrm>
            <a:off x="609600" y="6278880"/>
            <a:ext cx="2844800" cy="365125"/>
          </a:xfrm>
        </p:spPr>
        <p:txBody>
          <a:bodyPr/>
          <a:lstStyle>
            <a:lvl1pPr>
              <a:defRPr b="1" smtClean="0">
                <a:solidFill>
                  <a:schemeClr val="bg1">
                    <a:lumMod val="50000"/>
                  </a:schemeClr>
                </a:solidFill>
                <a:latin typeface="微软雅黑" panose="020B0503020204020204" charset="-122"/>
                <a:ea typeface="微软雅黑" panose="020B0503020204020204" charset="-122"/>
              </a:defRPr>
            </a:lvl1pPr>
          </a:lstStyle>
          <a:p>
            <a:pPr>
              <a:defRPr/>
            </a:pPr>
            <a:fld id="{F940280D-71FC-49C3-B91B-7215B8B00F04}" type="datetime1">
              <a:rPr lang="zh-CN" altLang="en-US"/>
            </a:fld>
            <a:endParaRPr lang="zh-CN" altLang="en-US"/>
          </a:p>
        </p:txBody>
      </p:sp>
      <p:sp>
        <p:nvSpPr>
          <p:cNvPr id="9" name="页脚占位符 4"/>
          <p:cNvSpPr>
            <a:spLocks noGrp="1"/>
          </p:cNvSpPr>
          <p:nvPr>
            <p:ph type="ftr" sz="quarter" idx="11"/>
          </p:nvPr>
        </p:nvSpPr>
        <p:spPr>
          <a:xfrm>
            <a:off x="3967480" y="6278880"/>
            <a:ext cx="4605020" cy="365125"/>
          </a:xfrm>
        </p:spPr>
        <p:txBody>
          <a:bodyPr/>
          <a:lstStyle>
            <a:lvl1pPr>
              <a:defRPr sz="2800">
                <a:solidFill>
                  <a:schemeClr val="tx2">
                    <a:lumMod val="40000"/>
                    <a:lumOff val="60000"/>
                  </a:schemeClr>
                </a:solidFill>
                <a:latin typeface="迷你简启体" panose="03000509000000000000" charset="-122"/>
                <a:ea typeface="迷你简启体" panose="03000509000000000000" charset="-122"/>
                <a:cs typeface="迷你简启体" panose="03000509000000000000" charset="-122"/>
              </a:defRPr>
            </a:lvl1pPr>
          </a:lstStyle>
          <a:p>
            <a:pPr>
              <a:defRPr/>
            </a:pPr>
            <a:r>
              <a:rPr lang="en-US" altLang="zh-CN" dirty="0" smtClean="0"/>
              <a:t>2019</a:t>
            </a:r>
            <a:r>
              <a:rPr lang="zh-CN" altLang="en-US" dirty="0" smtClean="0"/>
              <a:t>级高一历史备课组</a:t>
            </a:r>
            <a:endParaRPr lang="zh-CN" altLang="en-US" dirty="0"/>
          </a:p>
        </p:txBody>
      </p:sp>
      <p:sp>
        <p:nvSpPr>
          <p:cNvPr id="10" name="灯片编号占位符 5"/>
          <p:cNvSpPr>
            <a:spLocks noGrp="1"/>
          </p:cNvSpPr>
          <p:nvPr>
            <p:ph type="sldNum" sz="quarter" idx="12"/>
          </p:nvPr>
        </p:nvSpPr>
        <p:spPr/>
        <p:txBody>
          <a:bodyPr/>
          <a:lstStyle>
            <a:lvl1pPr>
              <a:defRPr b="1">
                <a:solidFill>
                  <a:schemeClr val="bg1">
                    <a:lumMod val="50000"/>
                  </a:schemeClr>
                </a:solidFill>
                <a:latin typeface="微软雅黑" panose="020B0503020204020204" charset="-122"/>
                <a:ea typeface="微软雅黑" panose="020B0503020204020204" charset="-122"/>
              </a:defRPr>
            </a:lvl1pPr>
          </a:lstStyle>
          <a:p>
            <a:pPr>
              <a:defRPr/>
            </a:pPr>
            <a:fld id="{68144364-6BCC-431E-803A-EDBE933429F3}" type="slidenum">
              <a:rPr lang="zh-CN" altLang="en-US"/>
            </a:fld>
            <a:endParaRPr lang="zh-CN" altLang="en-US"/>
          </a:p>
        </p:txBody>
      </p:sp>
      <p:pic>
        <p:nvPicPr>
          <p:cNvPr id="5" name="图片 7" descr="canva2s.png"/>
          <p:cNvPicPr>
            <a:picLocks noChangeAspect="1"/>
          </p:cNvPicPr>
          <p:nvPr/>
        </p:nvPicPr>
        <p:blipFill>
          <a:blip r:embed="rId3"/>
          <a:srcRect/>
          <a:stretch>
            <a:fillRect/>
          </a:stretch>
        </p:blipFill>
        <p:spPr bwMode="auto">
          <a:xfrm>
            <a:off x="0" y="0"/>
            <a:ext cx="2308225" cy="62674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5" name="图片 7"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sp>
        <p:nvSpPr>
          <p:cNvPr id="6" name="矩形 5"/>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7"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8" name="日期占位符 3"/>
          <p:cNvSpPr>
            <a:spLocks noGrp="1"/>
          </p:cNvSpPr>
          <p:nvPr>
            <p:ph type="dt" sz="half" idx="10"/>
          </p:nvPr>
        </p:nvSpPr>
        <p:spPr/>
        <p:txBody>
          <a:bodyPr/>
          <a:lstStyle>
            <a:lvl1pPr>
              <a:defRPr smtClean="0"/>
            </a:lvl1pPr>
          </a:lstStyle>
          <a:p>
            <a:pPr>
              <a:defRPr/>
            </a:pPr>
            <a:fld id="{DD9D28ED-86B2-444D-B844-9E3648E1FE8C}" type="datetime1">
              <a:rPr lang="zh-CN" altLang="en-US"/>
            </a:fld>
            <a:endParaRPr lang="zh-CN" altLang="en-US"/>
          </a:p>
        </p:txBody>
      </p:sp>
      <p:sp>
        <p:nvSpPr>
          <p:cNvPr id="9" name="页脚占位符 4"/>
          <p:cNvSpPr>
            <a:spLocks noGrp="1"/>
          </p:cNvSpPr>
          <p:nvPr>
            <p:ph type="ftr" sz="quarter" idx="11"/>
          </p:nvPr>
        </p:nvSpPr>
        <p:spPr>
          <a:xfrm>
            <a:off x="3809984" y="6356350"/>
            <a:ext cx="4953035" cy="365125"/>
          </a:xfrm>
        </p:spPr>
        <p:txBody>
          <a:bodyPr/>
          <a:lstStyle>
            <a:lvl1pPr>
              <a:defRPr sz="2800">
                <a:solidFill>
                  <a:srgbClr val="002060"/>
                </a:solidFill>
                <a:latin typeface="华文行楷" panose="02010800040101010101" pitchFamily="2" charset="-122"/>
                <a:ea typeface="华文行楷" panose="02010800040101010101" pitchFamily="2" charset="-122"/>
              </a:defRPr>
            </a:lvl1pPr>
          </a:lstStyle>
          <a:p>
            <a:pPr>
              <a:defRPr/>
            </a:pPr>
            <a:r>
              <a:rPr lang="en-US" altLang="zh-CN" dirty="0" smtClean="0"/>
              <a:t>2019</a:t>
            </a:r>
            <a:r>
              <a:rPr lang="zh-CN" altLang="en-US" dirty="0" smtClean="0"/>
              <a:t>级高一历史备课组</a:t>
            </a:r>
            <a:endParaRPr lang="zh-CN" altLang="en-US" dirty="0"/>
          </a:p>
        </p:txBody>
      </p:sp>
      <p:sp>
        <p:nvSpPr>
          <p:cNvPr id="10" name="灯片编号占位符 5"/>
          <p:cNvSpPr>
            <a:spLocks noGrp="1"/>
          </p:cNvSpPr>
          <p:nvPr>
            <p:ph type="sldNum" sz="quarter" idx="12"/>
          </p:nvPr>
        </p:nvSpPr>
        <p:spPr/>
        <p:txBody>
          <a:bodyPr/>
          <a:lstStyle>
            <a:lvl1pPr>
              <a:defRPr/>
            </a:lvl1pPr>
          </a:lstStyle>
          <a:p>
            <a:pPr>
              <a:defRPr/>
            </a:pPr>
            <a:fld id="{53BB2036-183D-4FC9-A769-D3F4DB02381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6" name="图片 7"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sp>
        <p:nvSpPr>
          <p:cNvPr id="7" name="矩形 6"/>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8"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日期占位符 4"/>
          <p:cNvSpPr>
            <a:spLocks noGrp="1"/>
          </p:cNvSpPr>
          <p:nvPr>
            <p:ph type="dt" sz="half" idx="10"/>
          </p:nvPr>
        </p:nvSpPr>
        <p:spPr/>
        <p:txBody>
          <a:bodyPr/>
          <a:lstStyle>
            <a:lvl1pPr>
              <a:defRPr smtClean="0"/>
            </a:lvl1pPr>
          </a:lstStyle>
          <a:p>
            <a:pPr>
              <a:defRPr/>
            </a:pPr>
            <a:fld id="{76A7C5BC-5569-4724-91BE-058F40A8DA7D}" type="datetime1">
              <a:rPr lang="zh-CN" altLang="en-US"/>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pPr>
              <a:defRPr/>
            </a:pPr>
            <a:fld id="{34ACB4D8-71AA-4ABD-8BF9-F9F811FBDF2F}" type="slidenum">
              <a:rPr lang="zh-CN" altLang="en-US"/>
            </a:fld>
            <a:endParaRPr lang="zh-CN" altLang="en-US"/>
          </a:p>
        </p:txBody>
      </p:sp>
      <p:sp>
        <p:nvSpPr>
          <p:cNvPr id="12"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8" name="图片 7"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sp>
        <p:nvSpPr>
          <p:cNvPr id="9" name="矩形 8"/>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10"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1" name="日期占位符 6"/>
          <p:cNvSpPr>
            <a:spLocks noGrp="1"/>
          </p:cNvSpPr>
          <p:nvPr>
            <p:ph type="dt" sz="half" idx="10"/>
          </p:nvPr>
        </p:nvSpPr>
        <p:spPr/>
        <p:txBody>
          <a:bodyPr/>
          <a:lstStyle>
            <a:lvl1pPr>
              <a:defRPr smtClean="0"/>
            </a:lvl1pPr>
          </a:lstStyle>
          <a:p>
            <a:pPr>
              <a:defRPr/>
            </a:pPr>
            <a:fld id="{FEF6FCBA-A37A-4286-82C0-7CE72E07E742}" type="datetime1">
              <a:rPr lang="zh-CN" altLang="en-US"/>
            </a:fld>
            <a:endParaRPr lang="zh-CN" altLang="en-US"/>
          </a:p>
        </p:txBody>
      </p:sp>
      <p:sp>
        <p:nvSpPr>
          <p:cNvPr id="12" name="页脚占位符 7"/>
          <p:cNvSpPr>
            <a:spLocks noGrp="1"/>
          </p:cNvSpPr>
          <p:nvPr>
            <p:ph type="ftr" sz="quarter" idx="11"/>
          </p:nvPr>
        </p:nvSpPr>
        <p:spPr/>
        <p:txBody>
          <a:bodyPr/>
          <a:lstStyle>
            <a:lvl1pPr>
              <a:defRPr/>
            </a:lvl1pPr>
          </a:lstStyle>
          <a:p>
            <a:pPr>
              <a:defRPr/>
            </a:pPr>
            <a:endParaRPr lang="zh-CN" altLang="en-US"/>
          </a:p>
        </p:txBody>
      </p:sp>
      <p:sp>
        <p:nvSpPr>
          <p:cNvPr id="13" name="灯片编号占位符 8"/>
          <p:cNvSpPr>
            <a:spLocks noGrp="1"/>
          </p:cNvSpPr>
          <p:nvPr>
            <p:ph type="sldNum" sz="quarter" idx="12"/>
          </p:nvPr>
        </p:nvSpPr>
        <p:spPr/>
        <p:txBody>
          <a:bodyPr/>
          <a:lstStyle>
            <a:lvl1pPr>
              <a:defRPr/>
            </a:lvl1pPr>
          </a:lstStyle>
          <a:p>
            <a:pPr>
              <a:defRPr/>
            </a:pPr>
            <a:fld id="{2D431CC2-AAB5-4C6E-86BE-D23863A915F6}" type="slidenum">
              <a:rPr lang="zh-CN" altLang="en-US"/>
            </a:fld>
            <a:endParaRPr lang="zh-CN" altLang="en-US"/>
          </a:p>
        </p:txBody>
      </p:sp>
      <p:sp>
        <p:nvSpPr>
          <p:cNvPr id="14"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4" name="图片 7"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sp>
        <p:nvSpPr>
          <p:cNvPr id="5" name="矩形 4"/>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6"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2"/>
          <p:cNvSpPr>
            <a:spLocks noGrp="1"/>
          </p:cNvSpPr>
          <p:nvPr>
            <p:ph type="dt" sz="half" idx="10"/>
          </p:nvPr>
        </p:nvSpPr>
        <p:spPr/>
        <p:txBody>
          <a:bodyPr/>
          <a:lstStyle>
            <a:lvl1pPr>
              <a:defRPr smtClean="0"/>
            </a:lvl1pPr>
          </a:lstStyle>
          <a:p>
            <a:pPr>
              <a:defRPr/>
            </a:pPr>
            <a:fld id="{11C04F34-DB50-4221-9E07-AD4140EA3AA4}" type="datetime1">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46431A4B-C046-4E67-9C55-564591482914}" type="slidenum">
              <a:rPr lang="zh-CN" altLang="en-US"/>
            </a:fld>
            <a:endParaRPr lang="zh-CN" altLang="en-US"/>
          </a:p>
        </p:txBody>
      </p:sp>
      <p:sp>
        <p:nvSpPr>
          <p:cNvPr id="10"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3" name="图片 7" descr="canva2s.png"/>
          <p:cNvPicPr>
            <a:picLocks noChangeAspect="1"/>
          </p:cNvPicPr>
          <p:nvPr/>
        </p:nvPicPr>
        <p:blipFill>
          <a:blip r:embed="rId3"/>
          <a:srcRect/>
          <a:stretch>
            <a:fillRect/>
          </a:stretch>
        </p:blipFill>
        <p:spPr bwMode="auto">
          <a:xfrm>
            <a:off x="0" y="0"/>
            <a:ext cx="1850390" cy="447040"/>
          </a:xfrm>
          <a:prstGeom prst="rect">
            <a:avLst/>
          </a:prstGeom>
          <a:noFill/>
          <a:ln w="9525">
            <a:noFill/>
            <a:miter lim="800000"/>
            <a:headEnd/>
            <a:tailEnd/>
          </a:ln>
        </p:spPr>
      </p:pic>
      <p:sp>
        <p:nvSpPr>
          <p:cNvPr id="4" name="矩形 3"/>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5"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6" name="日期占位符 1"/>
          <p:cNvSpPr>
            <a:spLocks noGrp="1"/>
          </p:cNvSpPr>
          <p:nvPr>
            <p:ph type="dt" sz="half" idx="10"/>
          </p:nvPr>
        </p:nvSpPr>
        <p:spPr/>
        <p:txBody>
          <a:bodyPr/>
          <a:lstStyle>
            <a:lvl1pPr>
              <a:defRPr u="sng" smtClean="0">
                <a:latin typeface="微软雅黑" panose="020B0503020204020204" charset="-122"/>
                <a:ea typeface="微软雅黑" panose="020B0503020204020204" charset="-122"/>
              </a:defRPr>
            </a:lvl1pPr>
          </a:lstStyle>
          <a:p>
            <a:pPr>
              <a:defRPr/>
            </a:pPr>
            <a:fld id="{54CCF039-39A2-4A2C-AB69-8822D9899981}" type="datetime1">
              <a:rPr lang="zh-CN" altLang="en-US"/>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B9418B18-FFDE-4C7A-94C8-18511BE34171}" type="slidenum">
              <a:rPr lang="zh-CN" altLang="en-US"/>
            </a:fld>
            <a:endParaRPr lang="zh-CN" altLang="en-US"/>
          </a:p>
        </p:txBody>
      </p:sp>
      <p:sp>
        <p:nvSpPr>
          <p:cNvPr id="9"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smtClean="0">
                <a:ln>
                  <a:noFill/>
                </a:ln>
                <a:solidFill>
                  <a:schemeClr val="accent1">
                    <a:lumMod val="20000"/>
                    <a:lumOff val="80000"/>
                  </a:schemeClr>
                </a:solidFill>
                <a:effectLst/>
                <a:uLnTx/>
                <a:uFillTx/>
                <a:latin typeface="迷你简启体" panose="03000509000000000000" charset="-122"/>
                <a:ea typeface="迷你简启体" panose="03000509000000000000" charset="-122"/>
                <a:cs typeface="迷你简启体" panose="03000509000000000000" charset="-122"/>
              </a:rPr>
              <a:t>2019</a:t>
            </a:r>
            <a:r>
              <a:rPr kumimoji="0" lang="zh-CN" altLang="en-US" sz="2000" b="0" i="0" u="none" strike="noStrike" kern="1200" cap="none" spc="0" normalizeH="0" baseline="0" noProof="0" smtClean="0">
                <a:ln>
                  <a:noFill/>
                </a:ln>
                <a:solidFill>
                  <a:schemeClr val="accent1">
                    <a:lumMod val="20000"/>
                    <a:lumOff val="80000"/>
                  </a:schemeClr>
                </a:solidFill>
                <a:effectLst/>
                <a:uLnTx/>
                <a:uFillTx/>
                <a:latin typeface="迷你简启体" panose="03000509000000000000" charset="-122"/>
                <a:ea typeface="迷你简启体" panose="03000509000000000000" charset="-122"/>
                <a:cs typeface="迷你简启体" panose="03000509000000000000" charset="-122"/>
              </a:rPr>
              <a:t>级高一历史备课组</a:t>
            </a:r>
            <a:endParaRPr kumimoji="0" lang="zh-CN" altLang="en-US" sz="2000" b="0" i="0" u="none" strike="noStrike" kern="1200" cap="none" spc="0" normalizeH="0" baseline="0" noProof="0" dirty="0" smtClean="0">
              <a:ln>
                <a:noFill/>
              </a:ln>
              <a:solidFill>
                <a:schemeClr val="accent1">
                  <a:lumMod val="20000"/>
                  <a:lumOff val="80000"/>
                </a:schemeClr>
              </a:solidFill>
              <a:effectLst/>
              <a:uLnTx/>
              <a:uFillTx/>
              <a:latin typeface="迷你简启体" panose="03000509000000000000" charset="-122"/>
              <a:ea typeface="迷你简启体" panose="03000509000000000000" charset="-122"/>
              <a:cs typeface="迷你简启体" panose="03000509000000000000"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sp>
        <p:nvSpPr>
          <p:cNvPr id="6" name="矩形 5"/>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7" name="图片 8"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pic>
        <p:nvPicPr>
          <p:cNvPr id="8"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9" name="日期占位符 4"/>
          <p:cNvSpPr>
            <a:spLocks noGrp="1"/>
          </p:cNvSpPr>
          <p:nvPr>
            <p:ph type="dt" sz="half" idx="10"/>
          </p:nvPr>
        </p:nvSpPr>
        <p:spPr/>
        <p:txBody>
          <a:bodyPr/>
          <a:lstStyle>
            <a:lvl1pPr>
              <a:defRPr smtClean="0"/>
            </a:lvl1pPr>
          </a:lstStyle>
          <a:p>
            <a:pPr>
              <a:defRPr/>
            </a:pPr>
            <a:fld id="{FCCEB112-441F-43C1-B77E-297B2F529DAD}" type="datetime1">
              <a:rPr lang="zh-CN" altLang="en-US"/>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pPr>
              <a:defRPr/>
            </a:pPr>
            <a:fld id="{3326A454-1900-4437-B7BD-F8E390231651}" type="slidenum">
              <a:rPr lang="zh-CN" altLang="en-US"/>
            </a:fld>
            <a:endParaRPr lang="zh-CN" altLang="en-US"/>
          </a:p>
        </p:txBody>
      </p:sp>
      <p:sp>
        <p:nvSpPr>
          <p:cNvPr id="12"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sp>
        <p:nvSpPr>
          <p:cNvPr id="6" name="矩形 5"/>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7" name="图片 8"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pic>
        <p:nvPicPr>
          <p:cNvPr id="8"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9" name="日期占位符 4"/>
          <p:cNvSpPr>
            <a:spLocks noGrp="1"/>
          </p:cNvSpPr>
          <p:nvPr>
            <p:ph type="dt" sz="half" idx="10"/>
          </p:nvPr>
        </p:nvSpPr>
        <p:spPr/>
        <p:txBody>
          <a:bodyPr/>
          <a:lstStyle>
            <a:lvl1pPr>
              <a:defRPr smtClean="0"/>
            </a:lvl1pPr>
          </a:lstStyle>
          <a:p>
            <a:pPr>
              <a:defRPr/>
            </a:pPr>
            <a:fld id="{3425580C-B965-4A5D-AA42-3EB0382AC152}" type="datetime1">
              <a:rPr lang="zh-CN" altLang="en-US"/>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pPr>
              <a:defRPr/>
            </a:pPr>
            <a:fld id="{ED38F728-3915-4215-9418-B77C3BB4F2BE}" type="slidenum">
              <a:rPr lang="zh-CN" altLang="en-US"/>
            </a:fld>
            <a:endParaRPr lang="zh-CN" altLang="en-US"/>
          </a:p>
        </p:txBody>
      </p:sp>
      <p:sp>
        <p:nvSpPr>
          <p:cNvPr id="12"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7B3FA708-B0FA-43B0-9423-E5072FF983AF}" type="datetime1">
              <a:rPr lang="zh-CN" altLang="en-US"/>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A43BE3A3-DD41-40FF-B951-133B4869CCB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 Target="slide1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slide" Target="slide2.xml"/><Relationship Id="rId2" Type="http://schemas.openxmlformats.org/officeDocument/2006/relationships/slide" Target="slide14.xml"/><Relationship Id="rId1"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slide" Target="slide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2469"/>
          <p:cNvSpPr/>
          <p:nvPr/>
        </p:nvSpPr>
        <p:spPr>
          <a:xfrm>
            <a:off x="1992313" y="1341438"/>
            <a:ext cx="8135937" cy="2447925"/>
          </a:xfrm>
          <a:prstGeom prst="rect">
            <a:avLst/>
          </a:prstGeom>
        </p:spPr>
        <p:txBody>
          <a:bodyPr wrap="none" fromWordArt="1">
            <a:prstTxWarp prst="textPlain">
              <a:avLst>
                <a:gd name="adj" fmla="val 50000"/>
              </a:avLst>
            </a:prstTxWarp>
            <a:normAutofit/>
          </a:bodyPr>
          <a:p>
            <a:pPr algn="ctr" fontAlgn="base"/>
            <a:r>
              <a:rPr lang="zh-CN" altLang="en-US" sz="4800" b="1" strike="noStrike" noProof="1">
                <a:ln w="9525" cap="flat" cmpd="sng">
                  <a:solidFill>
                    <a:srgbClr val="000000"/>
                  </a:solidFill>
                  <a:prstDash val="solid"/>
                  <a:headEnd type="none" w="med" len="med"/>
                  <a:tailEnd type="none" w="med" len="med"/>
                </a:ln>
                <a:solidFill>
                  <a:srgbClr val="FF0000"/>
                </a:solidFill>
                <a:latin typeface="华文行楷" panose="02010800040101010101" pitchFamily="2" charset="-122"/>
                <a:ea typeface="华文行楷" panose="02010800040101010101" pitchFamily="2" charset="-122"/>
                <a:cs typeface="+mn-cs"/>
              </a:rPr>
              <a:t>第八单元 </a:t>
            </a:r>
            <a:endParaRPr lang="zh-CN" altLang="en-US" sz="4800" b="1" strike="noStrike" noProof="1">
              <a:ln w="9525" cap="flat" cmpd="sng">
                <a:solidFill>
                  <a:srgbClr val="000000"/>
                </a:solidFill>
                <a:prstDash val="solid"/>
                <a:headEnd type="none" w="med" len="med"/>
                <a:tailEnd type="none" w="med" len="med"/>
              </a:ln>
              <a:solidFill>
                <a:srgbClr val="FF0000"/>
              </a:solidFill>
              <a:latin typeface="华文行楷" panose="02010800040101010101" pitchFamily="2" charset="-122"/>
              <a:ea typeface="华文行楷" panose="02010800040101010101" pitchFamily="2" charset="-122"/>
            </a:endParaRPr>
          </a:p>
          <a:p>
            <a:pPr algn="ctr" fontAlgn="base"/>
            <a:r>
              <a:rPr lang="zh-CN" altLang="en-US" sz="4800" b="1" strike="noStrike" noProof="1">
                <a:ln w="9525" cap="flat" cmpd="sng">
                  <a:solidFill>
                    <a:srgbClr val="000000"/>
                  </a:solidFill>
                  <a:prstDash val="solid"/>
                  <a:headEnd type="none" w="med" len="med"/>
                  <a:tailEnd type="none" w="med" len="med"/>
                </a:ln>
                <a:solidFill>
                  <a:srgbClr val="FF0000"/>
                </a:solidFill>
                <a:latin typeface="华文行楷" panose="02010800040101010101" pitchFamily="2" charset="-122"/>
                <a:ea typeface="华文行楷" panose="02010800040101010101" pitchFamily="2" charset="-122"/>
                <a:cs typeface="+mn-cs"/>
              </a:rPr>
              <a:t>当今世界政治格局的多极化趋势</a:t>
            </a:r>
            <a:endParaRPr lang="zh-CN" altLang="en-US" sz="4800" b="1" strike="noStrike" noProof="1">
              <a:ln w="9525" cap="flat" cmpd="sng">
                <a:solidFill>
                  <a:srgbClr val="000000"/>
                </a:solidFill>
                <a:prstDash val="solid"/>
                <a:headEnd type="none" w="med" len="med"/>
                <a:tailEnd type="none" w="med" len="med"/>
              </a:ln>
              <a:solidFill>
                <a:srgbClr val="FF0000"/>
              </a:solidFill>
              <a:latin typeface="华文行楷" panose="02010800040101010101" pitchFamily="2" charset="-122"/>
              <a:ea typeface="华文行楷" panose="02010800040101010101" pitchFamily="2" charset="-122"/>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169985"/>
          <p:cNvSpPr txBox="1"/>
          <p:nvPr/>
        </p:nvSpPr>
        <p:spPr>
          <a:xfrm>
            <a:off x="1081405" y="1198880"/>
            <a:ext cx="10029190" cy="5015865"/>
          </a:xfrm>
          <a:prstGeom prst="rect">
            <a:avLst/>
          </a:prstGeom>
          <a:solidFill>
            <a:srgbClr val="336600"/>
          </a:solidFill>
          <a:ln w="9525">
            <a:noFill/>
          </a:ln>
        </p:spPr>
        <p:txBody>
          <a:bodyPr wrap="square" anchor="t">
            <a:spAutoFit/>
          </a:bodyPr>
          <a:p>
            <a:pPr>
              <a:spcBef>
                <a:spcPct val="0"/>
              </a:spcBef>
            </a:pPr>
            <a:r>
              <a:rPr lang="en-US" altLang="zh-CN" sz="3200" u="none" dirty="0">
                <a:solidFill>
                  <a:srgbClr val="FFFF00"/>
                </a:solidFill>
                <a:latin typeface="黑体" panose="02010609060101010101" pitchFamily="49" charset="-122"/>
                <a:ea typeface="黑体" panose="02010609060101010101" pitchFamily="49" charset="-122"/>
              </a:rPr>
              <a:t>    </a:t>
            </a:r>
            <a:r>
              <a:rPr lang="zh-CN" altLang="en-US" sz="3200" u="none" dirty="0">
                <a:solidFill>
                  <a:srgbClr val="FFFF00"/>
                </a:solidFill>
                <a:latin typeface="黑体" panose="02010609060101010101" pitchFamily="49" charset="-122"/>
                <a:ea typeface="黑体" panose="02010609060101010101" pitchFamily="49" charset="-122"/>
              </a:rPr>
              <a:t>材料一：</a:t>
            </a:r>
            <a:r>
              <a:rPr lang="en-US" altLang="zh-CN" sz="3200" u="none" dirty="0">
                <a:solidFill>
                  <a:schemeClr val="bg1"/>
                </a:solidFill>
                <a:latin typeface="黑体" panose="02010609060101010101" pitchFamily="49" charset="-122"/>
                <a:ea typeface="黑体" panose="02010609060101010101" pitchFamily="49" charset="-122"/>
              </a:rPr>
              <a:t>1973</a:t>
            </a:r>
            <a:r>
              <a:rPr lang="zh-CN" altLang="en-US" sz="3200" u="none" dirty="0">
                <a:solidFill>
                  <a:schemeClr val="bg1"/>
                </a:solidFill>
                <a:latin typeface="黑体" panose="02010609060101010101" pitchFamily="49" charset="-122"/>
                <a:ea typeface="黑体" panose="02010609060101010101" pitchFamily="49" charset="-122"/>
              </a:rPr>
              <a:t>年，欧共体</a:t>
            </a:r>
            <a:r>
              <a:rPr lang="en-US" altLang="zh-CN" sz="3200" u="none" dirty="0">
                <a:solidFill>
                  <a:schemeClr val="bg1"/>
                </a:solidFill>
                <a:latin typeface="黑体" panose="02010609060101010101" pitchFamily="49" charset="-122"/>
                <a:ea typeface="黑体" panose="02010609060101010101" pitchFamily="49" charset="-122"/>
              </a:rPr>
              <a:t>9</a:t>
            </a:r>
            <a:r>
              <a:rPr lang="zh-CN" altLang="en-US" sz="3200" u="none" dirty="0">
                <a:solidFill>
                  <a:schemeClr val="bg1"/>
                </a:solidFill>
                <a:latin typeface="黑体" panose="02010609060101010101" pitchFamily="49" charset="-122"/>
                <a:ea typeface="黑体" panose="02010609060101010101" pitchFamily="49" charset="-122"/>
              </a:rPr>
              <a:t>国人口</a:t>
            </a:r>
            <a:r>
              <a:rPr lang="en-US" altLang="zh-CN" sz="3200" u="none" dirty="0">
                <a:solidFill>
                  <a:schemeClr val="bg1"/>
                </a:solidFill>
                <a:latin typeface="黑体" panose="02010609060101010101" pitchFamily="49" charset="-122"/>
                <a:ea typeface="黑体" panose="02010609060101010101" pitchFamily="49" charset="-122"/>
              </a:rPr>
              <a:t>2.56</a:t>
            </a:r>
            <a:r>
              <a:rPr lang="zh-CN" altLang="en-US" sz="3200" u="none" dirty="0">
                <a:solidFill>
                  <a:schemeClr val="bg1"/>
                </a:solidFill>
                <a:latin typeface="黑体" panose="02010609060101010101" pitchFamily="49" charset="-122"/>
                <a:ea typeface="黑体" panose="02010609060101010101" pitchFamily="49" charset="-122"/>
              </a:rPr>
              <a:t>亿，出口贸易额为</a:t>
            </a:r>
            <a:r>
              <a:rPr lang="en-US" altLang="zh-CN" sz="3200" u="none" dirty="0">
                <a:solidFill>
                  <a:schemeClr val="bg1"/>
                </a:solidFill>
                <a:latin typeface="黑体" panose="02010609060101010101" pitchFamily="49" charset="-122"/>
                <a:ea typeface="黑体" panose="02010609060101010101" pitchFamily="49" charset="-122"/>
              </a:rPr>
              <a:t>2100</a:t>
            </a:r>
            <a:r>
              <a:rPr lang="zh-CN" altLang="en-US" sz="3200" u="none" dirty="0">
                <a:solidFill>
                  <a:schemeClr val="bg1"/>
                </a:solidFill>
                <a:latin typeface="黑体" panose="02010609060101010101" pitchFamily="49" charset="-122"/>
                <a:ea typeface="黑体" panose="02010609060101010101" pitchFamily="49" charset="-122"/>
              </a:rPr>
              <a:t>亿美元，超过了美国和苏联；国民生产总值</a:t>
            </a:r>
            <a:r>
              <a:rPr lang="en-US" altLang="zh-CN" sz="3200" u="none" dirty="0">
                <a:solidFill>
                  <a:schemeClr val="bg1"/>
                </a:solidFill>
                <a:latin typeface="黑体" panose="02010609060101010101" pitchFamily="49" charset="-122"/>
                <a:ea typeface="黑体" panose="02010609060101010101" pitchFamily="49" charset="-122"/>
              </a:rPr>
              <a:t>10650</a:t>
            </a:r>
            <a:r>
              <a:rPr lang="zh-CN" altLang="en-US" sz="3200" u="none" dirty="0">
                <a:solidFill>
                  <a:schemeClr val="bg1"/>
                </a:solidFill>
                <a:latin typeface="黑体" panose="02010609060101010101" pitchFamily="49" charset="-122"/>
                <a:ea typeface="黑体" panose="02010609060101010101" pitchFamily="49" charset="-122"/>
              </a:rPr>
              <a:t>亿美元，远远超过苏联，为美国的</a:t>
            </a:r>
            <a:r>
              <a:rPr lang="en-US" altLang="zh-CN" sz="3200" u="none" dirty="0">
                <a:solidFill>
                  <a:schemeClr val="bg1"/>
                </a:solidFill>
                <a:latin typeface="黑体" panose="02010609060101010101" pitchFamily="49" charset="-122"/>
                <a:ea typeface="黑体" panose="02010609060101010101" pitchFamily="49" charset="-122"/>
              </a:rPr>
              <a:t>77.7%</a:t>
            </a:r>
            <a:r>
              <a:rPr lang="zh-CN" altLang="en-US" sz="3200" u="none" dirty="0">
                <a:solidFill>
                  <a:schemeClr val="bg1"/>
                </a:solidFill>
                <a:latin typeface="黑体" panose="02010609060101010101" pitchFamily="49" charset="-122"/>
                <a:ea typeface="黑体" panose="02010609060101010101" pitchFamily="49" charset="-122"/>
              </a:rPr>
              <a:t>。</a:t>
            </a:r>
            <a:endParaRPr lang="zh-CN" altLang="en-US" sz="3200" u="none" dirty="0">
              <a:solidFill>
                <a:schemeClr val="bg1"/>
              </a:solidFill>
              <a:latin typeface="黑体" panose="02010609060101010101" pitchFamily="49" charset="-122"/>
              <a:ea typeface="黑体" panose="02010609060101010101" pitchFamily="49" charset="-122"/>
            </a:endParaRPr>
          </a:p>
          <a:p>
            <a:pPr>
              <a:spcBef>
                <a:spcPct val="0"/>
              </a:spcBef>
            </a:pPr>
            <a:r>
              <a:rPr lang="zh-CN" altLang="en-US" sz="3200" u="none" dirty="0">
                <a:solidFill>
                  <a:schemeClr val="bg1"/>
                </a:solidFill>
                <a:latin typeface="黑体" panose="02010609060101010101" pitchFamily="49" charset="-122"/>
                <a:ea typeface="黑体" panose="02010609060101010101" pitchFamily="49" charset="-122"/>
              </a:rPr>
              <a:t>    </a:t>
            </a:r>
            <a:r>
              <a:rPr lang="zh-CN" altLang="en-US" sz="3200" u="none" dirty="0">
                <a:solidFill>
                  <a:srgbClr val="FFFF00"/>
                </a:solidFill>
                <a:latin typeface="黑体" panose="02010609060101010101" pitchFamily="49" charset="-122"/>
                <a:ea typeface="黑体" panose="02010609060101010101" pitchFamily="49" charset="-122"/>
              </a:rPr>
              <a:t>材料二：</a:t>
            </a:r>
            <a:r>
              <a:rPr lang="zh-CN" altLang="en-US" sz="3200" u="none" dirty="0">
                <a:solidFill>
                  <a:schemeClr val="bg1"/>
                </a:solidFill>
                <a:latin typeface="黑体" panose="02010609060101010101" pitchFamily="49" charset="-122"/>
                <a:ea typeface="黑体" panose="02010609060101010101" pitchFamily="49" charset="-122"/>
              </a:rPr>
              <a:t>法国总统戴高乐主张欧洲应是“欧洲人的欧洲”。</a:t>
            </a:r>
            <a:r>
              <a:rPr lang="en-US" altLang="zh-CN" sz="3200" u="none" dirty="0">
                <a:solidFill>
                  <a:schemeClr val="bg1"/>
                </a:solidFill>
                <a:latin typeface="黑体" panose="02010609060101010101" pitchFamily="49" charset="-122"/>
                <a:ea typeface="黑体" panose="02010609060101010101" pitchFamily="49" charset="-122"/>
              </a:rPr>
              <a:t>1964</a:t>
            </a:r>
            <a:r>
              <a:rPr lang="zh-CN" altLang="en-US" sz="3200" u="none" dirty="0">
                <a:solidFill>
                  <a:schemeClr val="bg1"/>
                </a:solidFill>
                <a:latin typeface="黑体" panose="02010609060101010101" pitchFamily="49" charset="-122"/>
                <a:ea typeface="黑体" panose="02010609060101010101" pitchFamily="49" charset="-122"/>
              </a:rPr>
              <a:t>年法国冲破美国设置的反华阵线与中国建交；</a:t>
            </a:r>
            <a:r>
              <a:rPr lang="en-US" altLang="zh-CN" sz="3200" u="none" dirty="0">
                <a:solidFill>
                  <a:schemeClr val="bg1"/>
                </a:solidFill>
                <a:latin typeface="黑体" panose="02010609060101010101" pitchFamily="49" charset="-122"/>
                <a:ea typeface="黑体" panose="02010609060101010101" pitchFamily="49" charset="-122"/>
              </a:rPr>
              <a:t>1966</a:t>
            </a:r>
            <a:r>
              <a:rPr lang="zh-CN" altLang="en-US" sz="3200" u="none" dirty="0">
                <a:solidFill>
                  <a:schemeClr val="bg1"/>
                </a:solidFill>
                <a:latin typeface="黑体" panose="02010609060101010101" pitchFamily="49" charset="-122"/>
                <a:ea typeface="黑体" panose="02010609060101010101" pitchFamily="49" charset="-122"/>
              </a:rPr>
              <a:t>年法国正式退出北约“军事一体化”机构。</a:t>
            </a:r>
            <a:endParaRPr lang="zh-CN" altLang="en-US" sz="3200" u="none" dirty="0">
              <a:solidFill>
                <a:schemeClr val="bg1"/>
              </a:solidFill>
              <a:latin typeface="黑体" panose="02010609060101010101" pitchFamily="49" charset="-122"/>
              <a:ea typeface="黑体" panose="02010609060101010101" pitchFamily="49" charset="-122"/>
            </a:endParaRPr>
          </a:p>
          <a:p>
            <a:pPr>
              <a:spcBef>
                <a:spcPct val="0"/>
              </a:spcBef>
            </a:pPr>
            <a:r>
              <a:rPr lang="zh-CN" altLang="en-US" sz="3200" u="none" dirty="0">
                <a:solidFill>
                  <a:schemeClr val="bg1"/>
                </a:solidFill>
                <a:latin typeface="黑体" panose="02010609060101010101" pitchFamily="49" charset="-122"/>
                <a:ea typeface="黑体" panose="02010609060101010101" pitchFamily="49" charset="-122"/>
              </a:rPr>
              <a:t>    </a:t>
            </a:r>
            <a:r>
              <a:rPr lang="zh-CN" altLang="en-US" sz="3200" u="none" dirty="0">
                <a:solidFill>
                  <a:srgbClr val="FFFF00"/>
                </a:solidFill>
                <a:latin typeface="黑体" panose="02010609060101010101" pitchFamily="49" charset="-122"/>
                <a:ea typeface="黑体" panose="02010609060101010101" pitchFamily="49" charset="-122"/>
              </a:rPr>
              <a:t>材料三：</a:t>
            </a:r>
            <a:r>
              <a:rPr lang="en-US" altLang="zh-CN" sz="3200" u="none" dirty="0">
                <a:solidFill>
                  <a:schemeClr val="bg1"/>
                </a:solidFill>
                <a:latin typeface="黑体" panose="02010609060101010101" pitchFamily="49" charset="-122"/>
                <a:ea typeface="黑体" panose="02010609060101010101" pitchFamily="49" charset="-122"/>
              </a:rPr>
              <a:t>20</a:t>
            </a:r>
            <a:r>
              <a:rPr lang="zh-CN" altLang="en-US" sz="3200" u="none" dirty="0">
                <a:solidFill>
                  <a:schemeClr val="bg1"/>
                </a:solidFill>
                <a:latin typeface="黑体" panose="02010609060101010101" pitchFamily="49" charset="-122"/>
                <a:ea typeface="黑体" panose="02010609060101010101" pitchFamily="49" charset="-122"/>
              </a:rPr>
              <a:t>世纪</a:t>
            </a:r>
            <a:r>
              <a:rPr lang="en-US" altLang="zh-CN" sz="3200" u="none" dirty="0">
                <a:solidFill>
                  <a:schemeClr val="bg1"/>
                </a:solidFill>
                <a:latin typeface="黑体" panose="02010609060101010101" pitchFamily="49" charset="-122"/>
                <a:ea typeface="黑体" panose="02010609060101010101" pitchFamily="49" charset="-122"/>
              </a:rPr>
              <a:t>70</a:t>
            </a:r>
            <a:r>
              <a:rPr lang="zh-CN" altLang="en-US" sz="3200" u="none" dirty="0">
                <a:solidFill>
                  <a:schemeClr val="bg1"/>
                </a:solidFill>
                <a:latin typeface="黑体" panose="02010609060101010101" pitchFamily="49" charset="-122"/>
                <a:ea typeface="黑体" panose="02010609060101010101" pitchFamily="49" charset="-122"/>
              </a:rPr>
              <a:t>年代初，美国不得不承认西欧的伙伴地位，表示“决心用一种新的彬彬有礼的态度来很好地倾听北约伙伴的意见”，并把</a:t>
            </a:r>
            <a:r>
              <a:rPr lang="en-US" altLang="zh-CN" sz="3200" u="none" dirty="0">
                <a:solidFill>
                  <a:schemeClr val="bg1"/>
                </a:solidFill>
                <a:latin typeface="黑体" panose="02010609060101010101" pitchFamily="49" charset="-122"/>
                <a:ea typeface="黑体" panose="02010609060101010101" pitchFamily="49" charset="-122"/>
              </a:rPr>
              <a:t>1973</a:t>
            </a:r>
            <a:r>
              <a:rPr lang="zh-CN" altLang="en-US" sz="3200" u="none" dirty="0">
                <a:solidFill>
                  <a:schemeClr val="bg1"/>
                </a:solidFill>
                <a:latin typeface="黑体" panose="02010609060101010101" pitchFamily="49" charset="-122"/>
                <a:ea typeface="黑体" panose="02010609060101010101" pitchFamily="49" charset="-122"/>
              </a:rPr>
              <a:t>年定为“欧洲年”，以示对西欧的重视。</a:t>
            </a:r>
            <a:endParaRPr lang="zh-CN" altLang="en-US" sz="3200" u="none" dirty="0">
              <a:solidFill>
                <a:schemeClr val="bg1"/>
              </a:solidFill>
              <a:latin typeface="黑体" panose="02010609060101010101" pitchFamily="49" charset="-122"/>
              <a:ea typeface="黑体" panose="02010609060101010101" pitchFamily="49" charset="-122"/>
            </a:endParaRPr>
          </a:p>
        </p:txBody>
      </p:sp>
      <p:sp>
        <p:nvSpPr>
          <p:cNvPr id="26626" name="矩形 169986">
            <a:hlinkClick r:id="rId1" action="ppaction://hlinksldjump"/>
          </p:cNvPr>
          <p:cNvSpPr/>
          <p:nvPr/>
        </p:nvSpPr>
        <p:spPr>
          <a:xfrm>
            <a:off x="1081405" y="614998"/>
            <a:ext cx="9144000" cy="645160"/>
          </a:xfrm>
          <a:prstGeom prst="rect">
            <a:avLst/>
          </a:prstGeom>
          <a:noFill/>
          <a:ln w="9525">
            <a:noFill/>
          </a:ln>
        </p:spPr>
        <p:txBody>
          <a:bodyPr anchor="t">
            <a:spAutoFit/>
            <a:scene3d>
              <a:camera prst="orthographicFront"/>
              <a:lightRig rig="threePt" dir="t"/>
            </a:scene3d>
          </a:bodyPr>
          <a:p>
            <a:pPr>
              <a:spcBef>
                <a:spcPct val="0"/>
              </a:spcBef>
            </a:pPr>
            <a:r>
              <a:rPr lang="en-US" altLang="zh-CN"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3</a:t>
            </a: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、欧洲走向联合的影响：</a:t>
            </a:r>
            <a:endPar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171009"/>
          <p:cNvSpPr txBox="1"/>
          <p:nvPr/>
        </p:nvSpPr>
        <p:spPr>
          <a:xfrm>
            <a:off x="2763838" y="4010025"/>
            <a:ext cx="309880" cy="645160"/>
          </a:xfrm>
          <a:prstGeom prst="rect">
            <a:avLst/>
          </a:prstGeom>
          <a:noFill/>
          <a:ln w="9525">
            <a:noFill/>
          </a:ln>
        </p:spPr>
        <p:txBody>
          <a:bodyPr wrap="none" anchor="t">
            <a:spAutoFit/>
          </a:bodyPr>
          <a:p>
            <a:pPr>
              <a:spcBef>
                <a:spcPct val="0"/>
              </a:spcBef>
            </a:pPr>
            <a:endParaRPr lang="en-US" altLang="zh-CN" sz="1800" b="0" u="none" dirty="0">
              <a:solidFill>
                <a:schemeClr val="tx2"/>
              </a:solidFill>
              <a:latin typeface="Times New Roman" panose="02020603050405020304" pitchFamily="18" charset="0"/>
              <a:ea typeface="宋体" panose="02010600030101010101" pitchFamily="2" charset="-122"/>
            </a:endParaRPr>
          </a:p>
          <a:p>
            <a:pPr>
              <a:spcBef>
                <a:spcPct val="0"/>
              </a:spcBef>
            </a:pPr>
            <a:endParaRPr lang="en-US" altLang="zh-CN" sz="1800" b="0" u="none" dirty="0">
              <a:solidFill>
                <a:schemeClr val="tx2"/>
              </a:solidFill>
              <a:latin typeface="Times New Roman" panose="02020603050405020304" pitchFamily="18" charset="0"/>
              <a:ea typeface="宋体" panose="02010600030101010101" pitchFamily="2" charset="-122"/>
            </a:endParaRPr>
          </a:p>
        </p:txBody>
      </p:sp>
      <p:sp>
        <p:nvSpPr>
          <p:cNvPr id="171011" name="矩形 171010"/>
          <p:cNvSpPr/>
          <p:nvPr/>
        </p:nvSpPr>
        <p:spPr>
          <a:xfrm>
            <a:off x="1655445" y="601980"/>
            <a:ext cx="9144000" cy="4847590"/>
          </a:xfrm>
          <a:prstGeom prst="rect">
            <a:avLst/>
          </a:prstGeom>
          <a:noFill/>
          <a:ln w="9525">
            <a:noFill/>
          </a:ln>
        </p:spPr>
        <p:txBody>
          <a:bodyPr wrap="square" anchor="t">
            <a:spAutoFit/>
          </a:bodyPr>
          <a:p>
            <a:pPr>
              <a:spcBef>
                <a:spcPct val="10000"/>
              </a:spcBef>
            </a:pPr>
            <a:r>
              <a:rPr lang="en-US" altLang="zh-CN" sz="3600" u="none">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3</a:t>
            </a: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hlinkClick r:id="rId1" action="ppaction://hlinksldjump"/>
              </a:rPr>
              <a:t>、</a:t>
            </a: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欧洲走向联合的影响：</a:t>
            </a:r>
            <a:endPar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a:p>
            <a:pPr>
              <a:spcBef>
                <a:spcPct val="10000"/>
              </a:spcBef>
            </a:pPr>
            <a:r>
              <a:rPr lang="zh-CN" altLang="en-US" sz="3600" u="none" dirty="0">
                <a:solidFill>
                  <a:srgbClr val="000000"/>
                </a:solidFill>
                <a:latin typeface="黑体" panose="02010609060101010101" pitchFamily="49" charset="-122"/>
                <a:ea typeface="黑体" panose="02010609060101010101" pitchFamily="49" charset="-122"/>
              </a:rPr>
              <a:t>  </a:t>
            </a:r>
            <a:r>
              <a:rPr lang="en-US" altLang="zh-CN" sz="3200" u="none" dirty="0">
                <a:solidFill>
                  <a:srgbClr val="000000"/>
                </a:solidFill>
                <a:latin typeface="黑体" panose="02010609060101010101" pitchFamily="49" charset="-122"/>
                <a:ea typeface="黑体" panose="02010609060101010101" pitchFamily="49" charset="-122"/>
              </a:rPr>
              <a:t>①</a:t>
            </a:r>
            <a:r>
              <a:rPr lang="zh-CN" altLang="en-US" sz="3200" u="none" dirty="0">
                <a:solidFill>
                  <a:srgbClr val="800000"/>
                </a:solidFill>
                <a:latin typeface="黑体" panose="02010609060101010101" pitchFamily="49" charset="-122"/>
                <a:ea typeface="黑体" panose="02010609060101010101" pitchFamily="49" charset="-122"/>
              </a:rPr>
              <a:t>经济上</a:t>
            </a:r>
            <a:r>
              <a:rPr lang="zh-CN" altLang="en-US" sz="3200" u="none" dirty="0">
                <a:solidFill>
                  <a:srgbClr val="000000"/>
                </a:solidFill>
                <a:latin typeface="黑体" panose="02010609060101010101" pitchFamily="49" charset="-122"/>
                <a:ea typeface="黑体" panose="02010609060101010101" pitchFamily="49" charset="-122"/>
              </a:rPr>
              <a:t>：促进了西欧国家经济的发展和实力的增强</a:t>
            </a:r>
            <a:endParaRPr lang="zh-CN" altLang="en-US" sz="3200" u="none" dirty="0">
              <a:solidFill>
                <a:srgbClr val="000000"/>
              </a:solidFill>
              <a:latin typeface="黑体" panose="02010609060101010101" pitchFamily="49" charset="-122"/>
              <a:ea typeface="黑体" panose="02010609060101010101" pitchFamily="49" charset="-122"/>
            </a:endParaRPr>
          </a:p>
          <a:p>
            <a:pPr>
              <a:spcBef>
                <a:spcPct val="10000"/>
              </a:spcBef>
            </a:pPr>
            <a:r>
              <a:rPr lang="zh-CN" altLang="en-US" sz="3200" u="none" dirty="0">
                <a:solidFill>
                  <a:srgbClr val="000000"/>
                </a:solidFill>
                <a:latin typeface="黑体" panose="02010609060101010101" pitchFamily="49" charset="-122"/>
                <a:ea typeface="黑体" panose="02010609060101010101" pitchFamily="49" charset="-122"/>
              </a:rPr>
              <a:t>  </a:t>
            </a:r>
            <a:r>
              <a:rPr lang="en-US" altLang="zh-CN" sz="3200" u="none" dirty="0">
                <a:solidFill>
                  <a:srgbClr val="000000"/>
                </a:solidFill>
                <a:latin typeface="黑体" panose="02010609060101010101" pitchFamily="49" charset="-122"/>
                <a:ea typeface="黑体" panose="02010609060101010101" pitchFamily="49" charset="-122"/>
              </a:rPr>
              <a:t>②</a:t>
            </a:r>
            <a:r>
              <a:rPr lang="zh-CN" altLang="en-US" sz="3200" u="none" dirty="0">
                <a:solidFill>
                  <a:srgbClr val="800000"/>
                </a:solidFill>
                <a:latin typeface="黑体" panose="02010609060101010101" pitchFamily="49" charset="-122"/>
                <a:ea typeface="黑体" panose="02010609060101010101" pitchFamily="49" charset="-122"/>
              </a:rPr>
              <a:t>政治上</a:t>
            </a:r>
            <a:r>
              <a:rPr lang="zh-CN" altLang="en-US" sz="3200" u="none" dirty="0">
                <a:solidFill>
                  <a:srgbClr val="000000"/>
                </a:solidFill>
                <a:latin typeface="黑体" panose="02010609060101010101" pitchFamily="49" charset="-122"/>
                <a:ea typeface="黑体" panose="02010609060101010101" pitchFamily="49" charset="-122"/>
              </a:rPr>
              <a:t>：西欧国家开始摆脱美国的控制，推行独立自主的外交政策。</a:t>
            </a:r>
            <a:endParaRPr lang="zh-CN" altLang="en-US" sz="3200" u="none" dirty="0">
              <a:solidFill>
                <a:srgbClr val="000000"/>
              </a:solidFill>
              <a:latin typeface="黑体" panose="02010609060101010101" pitchFamily="49" charset="-122"/>
              <a:ea typeface="黑体" panose="02010609060101010101" pitchFamily="49" charset="-122"/>
            </a:endParaRPr>
          </a:p>
          <a:p>
            <a:pPr>
              <a:spcBef>
                <a:spcPct val="10000"/>
              </a:spcBef>
            </a:pPr>
            <a:r>
              <a:rPr lang="zh-CN" altLang="en-US" sz="3200" u="none" dirty="0">
                <a:solidFill>
                  <a:srgbClr val="000000"/>
                </a:solidFill>
                <a:latin typeface="黑体" panose="02010609060101010101" pitchFamily="49" charset="-122"/>
                <a:ea typeface="黑体" panose="02010609060101010101" pitchFamily="49" charset="-122"/>
              </a:rPr>
              <a:t>  </a:t>
            </a:r>
            <a:r>
              <a:rPr lang="en-US" altLang="zh-CN" sz="3200" u="none" dirty="0">
                <a:solidFill>
                  <a:srgbClr val="000000"/>
                </a:solidFill>
                <a:latin typeface="黑体" panose="02010609060101010101" pitchFamily="49" charset="-122"/>
                <a:ea typeface="黑体" panose="02010609060101010101" pitchFamily="49" charset="-122"/>
              </a:rPr>
              <a:t>③</a:t>
            </a:r>
            <a:r>
              <a:rPr lang="zh-CN" altLang="en-US" sz="3200" u="none" dirty="0">
                <a:solidFill>
                  <a:srgbClr val="800000"/>
                </a:solidFill>
                <a:latin typeface="黑体" panose="02010609060101010101" pitchFamily="49" charset="-122"/>
                <a:ea typeface="黑体" panose="02010609060101010101" pitchFamily="49" charset="-122"/>
              </a:rPr>
              <a:t>资本主义世界</a:t>
            </a:r>
            <a:r>
              <a:rPr lang="zh-CN" altLang="en-US" sz="3200" u="none" dirty="0">
                <a:solidFill>
                  <a:srgbClr val="000000"/>
                </a:solidFill>
                <a:latin typeface="黑体" panose="02010609060101010101" pitchFamily="49" charset="-122"/>
                <a:ea typeface="黑体" panose="02010609060101010101" pitchFamily="49" charset="-122"/>
              </a:rPr>
              <a:t>美、日、西欧三足鼎立的局面形成，冲击了美国的霸权地位</a:t>
            </a:r>
            <a:endParaRPr lang="zh-CN" altLang="en-US" sz="3200" u="none" dirty="0">
              <a:solidFill>
                <a:srgbClr val="000000"/>
              </a:solidFill>
              <a:latin typeface="黑体" panose="02010609060101010101" pitchFamily="49" charset="-122"/>
              <a:ea typeface="黑体" panose="02010609060101010101" pitchFamily="49" charset="-122"/>
            </a:endParaRPr>
          </a:p>
          <a:p>
            <a:pPr>
              <a:spcBef>
                <a:spcPct val="10000"/>
              </a:spcBef>
            </a:pPr>
            <a:r>
              <a:rPr lang="zh-CN" altLang="en-US" sz="3200" u="none" dirty="0">
                <a:solidFill>
                  <a:srgbClr val="000000"/>
                </a:solidFill>
                <a:latin typeface="黑体" panose="02010609060101010101" pitchFamily="49" charset="-122"/>
                <a:ea typeface="黑体" panose="02010609060101010101" pitchFamily="49" charset="-122"/>
              </a:rPr>
              <a:t>  </a:t>
            </a:r>
            <a:r>
              <a:rPr lang="en-US" altLang="zh-CN" sz="3200" u="none" dirty="0">
                <a:solidFill>
                  <a:srgbClr val="000000"/>
                </a:solidFill>
                <a:latin typeface="黑体" panose="02010609060101010101" pitchFamily="49" charset="-122"/>
                <a:ea typeface="黑体" panose="02010609060101010101" pitchFamily="49" charset="-122"/>
              </a:rPr>
              <a:t>④</a:t>
            </a:r>
            <a:r>
              <a:rPr lang="zh-CN" altLang="en-US" sz="3200" u="none" dirty="0">
                <a:solidFill>
                  <a:srgbClr val="000000"/>
                </a:solidFill>
                <a:latin typeface="黑体" panose="02010609060101010101" pitchFamily="49" charset="-122"/>
                <a:ea typeface="黑体" panose="02010609060101010101" pitchFamily="49" charset="-122"/>
              </a:rPr>
              <a:t>增强与美苏抗衡的实力，冲击了两极格局，使</a:t>
            </a:r>
            <a:r>
              <a:rPr lang="zh-CN" altLang="en-US" sz="3200" u="none" dirty="0">
                <a:solidFill>
                  <a:srgbClr val="800000"/>
                </a:solidFill>
                <a:latin typeface="黑体" panose="02010609060101010101" pitchFamily="49" charset="-122"/>
                <a:ea typeface="黑体" panose="02010609060101010101" pitchFamily="49" charset="-122"/>
              </a:rPr>
              <a:t>世界</a:t>
            </a:r>
            <a:r>
              <a:rPr lang="zh-CN" altLang="en-US" sz="3200" u="none" dirty="0">
                <a:solidFill>
                  <a:srgbClr val="000000"/>
                </a:solidFill>
                <a:latin typeface="黑体" panose="02010609060101010101" pitchFamily="49" charset="-122"/>
                <a:ea typeface="黑体" panose="02010609060101010101" pitchFamily="49" charset="-122"/>
              </a:rPr>
              <a:t>朝</a:t>
            </a:r>
            <a:r>
              <a:rPr lang="zh-CN" altLang="en-US" sz="3200" u="none" dirty="0">
                <a:solidFill>
                  <a:srgbClr val="800000"/>
                </a:solidFill>
                <a:latin typeface="黑体" panose="02010609060101010101" pitchFamily="49" charset="-122"/>
                <a:ea typeface="黑体" panose="02010609060101010101" pitchFamily="49" charset="-122"/>
              </a:rPr>
              <a:t>多极化方向</a:t>
            </a:r>
            <a:r>
              <a:rPr lang="zh-CN" altLang="en-US" sz="3200" u="none" dirty="0">
                <a:solidFill>
                  <a:srgbClr val="000000"/>
                </a:solidFill>
                <a:latin typeface="黑体" panose="02010609060101010101" pitchFamily="49" charset="-122"/>
                <a:ea typeface="黑体" panose="02010609060101010101" pitchFamily="49" charset="-122"/>
              </a:rPr>
              <a:t>发展。</a:t>
            </a:r>
            <a:endParaRPr lang="zh-CN" altLang="en-US" sz="3200" u="none" dirty="0">
              <a:solidFill>
                <a:srgbClr val="000000"/>
              </a:solidFill>
              <a:latin typeface="黑体" panose="02010609060101010101" pitchFamily="49" charset="-122"/>
              <a:ea typeface="黑体" panose="02010609060101010101" pitchFamily="49" charset="-122"/>
            </a:endParaRPr>
          </a:p>
        </p:txBody>
      </p:sp>
      <p:pic>
        <p:nvPicPr>
          <p:cNvPr id="171013" name="图片 171012" descr="back-y[2]">
            <a:hlinkClick r:id="rId2" action="ppaction://hlinksldjump"/>
          </p:cNvPr>
          <p:cNvPicPr>
            <a:picLocks noChangeAspect="1"/>
          </p:cNvPicPr>
          <p:nvPr/>
        </p:nvPicPr>
        <p:blipFill>
          <a:blip r:embed="rId3"/>
          <a:stretch>
            <a:fillRect/>
          </a:stretch>
        </p:blipFill>
        <p:spPr>
          <a:xfrm>
            <a:off x="9875838" y="6226175"/>
            <a:ext cx="792162" cy="631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1011">
                                            <p:txEl>
                                              <p:charRg st="13" end="39"/>
                                            </p:txEl>
                                          </p:spTgt>
                                        </p:tgtEl>
                                        <p:attrNameLst>
                                          <p:attrName>style.visibility</p:attrName>
                                        </p:attrNameLst>
                                      </p:cBhvr>
                                      <p:to>
                                        <p:strVal val="visible"/>
                                      </p:to>
                                    </p:set>
                                    <p:animEffect transition="in" filter="blinds(horizontal)">
                                      <p:cBhvr>
                                        <p:cTn id="7" dur="500"/>
                                        <p:tgtEl>
                                          <p:spTgt spid="171011">
                                            <p:txEl>
                                              <p:charRg st="13"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1011">
                                            <p:txEl>
                                              <p:charRg st="39" end="73"/>
                                            </p:txEl>
                                          </p:spTgt>
                                        </p:tgtEl>
                                        <p:attrNameLst>
                                          <p:attrName>style.visibility</p:attrName>
                                        </p:attrNameLst>
                                      </p:cBhvr>
                                      <p:to>
                                        <p:strVal val="visible"/>
                                      </p:to>
                                    </p:set>
                                    <p:animEffect transition="in" filter="blinds(horizontal)">
                                      <p:cBhvr>
                                        <p:cTn id="12" dur="500"/>
                                        <p:tgtEl>
                                          <p:spTgt spid="171011">
                                            <p:txEl>
                                              <p:charRg st="39"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1011">
                                            <p:txEl>
                                              <p:charRg st="73" end="109"/>
                                            </p:txEl>
                                          </p:spTgt>
                                        </p:tgtEl>
                                        <p:attrNameLst>
                                          <p:attrName>style.visibility</p:attrName>
                                        </p:attrNameLst>
                                      </p:cBhvr>
                                      <p:to>
                                        <p:strVal val="visible"/>
                                      </p:to>
                                    </p:set>
                                    <p:animEffect transition="in" filter="blinds(horizontal)">
                                      <p:cBhvr>
                                        <p:cTn id="17" dur="500"/>
                                        <p:tgtEl>
                                          <p:spTgt spid="171011">
                                            <p:txEl>
                                              <p:charRg st="73" end="1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1011">
                                            <p:txEl>
                                              <p:charRg st="109" end="144"/>
                                            </p:txEl>
                                          </p:spTgt>
                                        </p:tgtEl>
                                        <p:attrNameLst>
                                          <p:attrName>style.visibility</p:attrName>
                                        </p:attrNameLst>
                                      </p:cBhvr>
                                      <p:to>
                                        <p:strVal val="visible"/>
                                      </p:to>
                                    </p:set>
                                    <p:animEffect transition="in" filter="blinds(horizontal)">
                                      <p:cBhvr>
                                        <p:cTn id="22" dur="500"/>
                                        <p:tgtEl>
                                          <p:spTgt spid="171011">
                                            <p:txEl>
                                              <p:charRg st="109" end="144"/>
                                            </p:txEl>
                                          </p:spTgt>
                                        </p:tgtEl>
                                      </p:cBhvr>
                                    </p:animEffect>
                                  </p:childTnLst>
                                </p:cTn>
                              </p:par>
                            </p:childTnLst>
                          </p:cTn>
                        </p:par>
                        <p:par>
                          <p:cTn id="23" fill="hold">
                            <p:stCondLst>
                              <p:cond delay="500"/>
                            </p:stCondLst>
                            <p:childTnLst>
                              <p:par>
                                <p:cTn id="24" presetID="4" presetClass="entr" presetSubtype="16" fill="hold" nodeType="afterEffect">
                                  <p:stCondLst>
                                    <p:cond delay="0"/>
                                  </p:stCondLst>
                                  <p:childTnLst>
                                    <p:set>
                                      <p:cBhvr>
                                        <p:cTn id="25" dur="1" fill="hold">
                                          <p:stCondLst>
                                            <p:cond delay="0"/>
                                          </p:stCondLst>
                                        </p:cTn>
                                        <p:tgtEl>
                                          <p:spTgt spid="171013"/>
                                        </p:tgtEl>
                                        <p:attrNameLst>
                                          <p:attrName>style.visibility</p:attrName>
                                        </p:attrNameLst>
                                      </p:cBhvr>
                                      <p:to>
                                        <p:strVal val="visible"/>
                                      </p:to>
                                    </p:set>
                                    <p:animEffect transition="in" filter="box(in)">
                                      <p:cBhvr>
                                        <p:cTn id="26" dur="500"/>
                                        <p:tgtEl>
                                          <p:spTgt spid="17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矩形 172033"/>
          <p:cNvSpPr/>
          <p:nvPr/>
        </p:nvSpPr>
        <p:spPr>
          <a:xfrm>
            <a:off x="1627188" y="347980"/>
            <a:ext cx="8277225" cy="645160"/>
          </a:xfrm>
          <a:prstGeom prst="rect">
            <a:avLst/>
          </a:prstGeom>
          <a:noFill/>
          <a:ln w="9525">
            <a:noFill/>
          </a:ln>
        </p:spPr>
        <p:txBody>
          <a:bodyPr anchor="t">
            <a:spAutoFit/>
          </a:bodyPr>
          <a:p>
            <a:pPr>
              <a:spcBef>
                <a:spcPct val="0"/>
              </a:spcBef>
            </a:pPr>
            <a:r>
              <a:rPr lang="zh-CN" altLang="en-US" sz="3600" u="none"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二、迅速崛起的经济大国日本</a:t>
            </a:r>
            <a:endParaRPr lang="zh-CN" altLang="en-US" sz="3600" u="none"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172035" name="矩形 172034"/>
          <p:cNvSpPr/>
          <p:nvPr/>
        </p:nvSpPr>
        <p:spPr>
          <a:xfrm>
            <a:off x="1494155" y="993140"/>
            <a:ext cx="9709785" cy="5233035"/>
          </a:xfrm>
          <a:prstGeom prst="rect">
            <a:avLst/>
          </a:prstGeom>
          <a:noFill/>
          <a:ln w="9525">
            <a:noFill/>
          </a:ln>
        </p:spPr>
        <p:txBody>
          <a:bodyPr wrap="square" anchor="t">
            <a:spAutoFit/>
          </a:bodyPr>
          <a:p>
            <a:pPr>
              <a:lnSpc>
                <a:spcPct val="95000"/>
              </a:lnSpc>
              <a:spcBef>
                <a:spcPct val="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1</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、崛起原因：</a:t>
            </a:r>
            <a:endParaRPr lang="zh-CN" altLang="en-US" sz="3200" u="none" dirty="0">
              <a:solidFill>
                <a:srgbClr val="0000FF"/>
              </a:solidFill>
              <a:latin typeface="黑体" panose="02010609060101010101" pitchFamily="49" charset="-122"/>
              <a:ea typeface="黑体" panose="02010609060101010101" pitchFamily="49" charset="-122"/>
            </a:endParaRPr>
          </a:p>
          <a:p>
            <a:pPr>
              <a:lnSpc>
                <a:spcPct val="95000"/>
              </a:lnSpc>
              <a:spcBef>
                <a:spcPct val="0"/>
              </a:spcBef>
            </a:pPr>
            <a:r>
              <a:rPr lang="zh-CN" altLang="en-US" sz="3200" u="none" dirty="0">
                <a:solidFill>
                  <a:schemeClr val="tx2"/>
                </a:solidFill>
                <a:latin typeface="黑体" panose="02010609060101010101" pitchFamily="49" charset="-122"/>
                <a:ea typeface="黑体" panose="02010609060101010101" pitchFamily="49" charset="-122"/>
              </a:rPr>
              <a:t>  </a:t>
            </a:r>
            <a:r>
              <a:rPr lang="en-US" altLang="zh-CN" sz="3200" u="none" dirty="0">
                <a:solidFill>
                  <a:schemeClr val="tx2"/>
                </a:solidFill>
                <a:latin typeface="黑体" panose="02010609060101010101" pitchFamily="49" charset="-122"/>
                <a:ea typeface="黑体" panose="02010609060101010101" pitchFamily="49" charset="-122"/>
              </a:rPr>
              <a:t>①</a:t>
            </a:r>
            <a:r>
              <a:rPr lang="zh-CN" altLang="en-US" sz="3200" u="none" dirty="0">
                <a:solidFill>
                  <a:schemeClr val="tx2"/>
                </a:solidFill>
                <a:latin typeface="黑体" panose="02010609060101010101" pitchFamily="49" charset="-122"/>
                <a:ea typeface="黑体" panose="02010609060101010101" pitchFamily="49" charset="-122"/>
              </a:rPr>
              <a:t>强制推行民主化改革，消除封建因素：</a:t>
            </a:r>
            <a:endParaRPr lang="zh-CN" altLang="en-US" sz="3200" u="none" dirty="0">
              <a:solidFill>
                <a:schemeClr val="tx2"/>
              </a:solidFill>
              <a:latin typeface="黑体" panose="02010609060101010101" pitchFamily="49" charset="-122"/>
              <a:ea typeface="黑体" panose="02010609060101010101" pitchFamily="49" charset="-122"/>
            </a:endParaRPr>
          </a:p>
          <a:p>
            <a:pPr>
              <a:lnSpc>
                <a:spcPct val="95000"/>
              </a:lnSpc>
              <a:spcBef>
                <a:spcPct val="0"/>
              </a:spcBef>
            </a:pPr>
            <a:r>
              <a:rPr lang="zh-CN" altLang="en-US" sz="3200" u="none" dirty="0">
                <a:solidFill>
                  <a:schemeClr val="tx2"/>
                </a:solidFill>
                <a:latin typeface="黑体" panose="02010609060101010101" pitchFamily="49" charset="-122"/>
                <a:ea typeface="黑体" panose="02010609060101010101" pitchFamily="49" charset="-122"/>
              </a:rPr>
              <a:t>  </a:t>
            </a:r>
            <a:r>
              <a:rPr lang="en-US" altLang="zh-CN" sz="3200" u="none" dirty="0">
                <a:solidFill>
                  <a:schemeClr val="tx2"/>
                </a:solidFill>
                <a:latin typeface="黑体" panose="02010609060101010101" pitchFamily="49" charset="-122"/>
                <a:ea typeface="黑体" panose="02010609060101010101" pitchFamily="49" charset="-122"/>
              </a:rPr>
              <a:t>②</a:t>
            </a:r>
            <a:r>
              <a:rPr lang="zh-CN" altLang="en-US" sz="3200" u="none" dirty="0">
                <a:solidFill>
                  <a:schemeClr val="tx2"/>
                </a:solidFill>
                <a:latin typeface="黑体" panose="02010609060101010101" pitchFamily="49" charset="-122"/>
                <a:ea typeface="黑体" panose="02010609060101010101" pitchFamily="49" charset="-122"/>
              </a:rPr>
              <a:t>美国的大力扶持：</a:t>
            </a:r>
            <a:endParaRPr lang="zh-CN" altLang="en-US" sz="3200" u="none" dirty="0">
              <a:solidFill>
                <a:schemeClr val="tx2"/>
              </a:solidFill>
              <a:latin typeface="黑体" panose="02010609060101010101" pitchFamily="49" charset="-122"/>
              <a:ea typeface="黑体" panose="02010609060101010101" pitchFamily="49" charset="-122"/>
            </a:endParaRPr>
          </a:p>
          <a:p>
            <a:pPr>
              <a:lnSpc>
                <a:spcPct val="95000"/>
              </a:lnSpc>
              <a:spcBef>
                <a:spcPct val="0"/>
              </a:spcBef>
            </a:pPr>
            <a:r>
              <a:rPr lang="zh-CN" altLang="en-US" sz="3200" u="none" dirty="0">
                <a:solidFill>
                  <a:schemeClr val="tx2"/>
                </a:solidFill>
                <a:latin typeface="黑体" panose="02010609060101010101" pitchFamily="49" charset="-122"/>
                <a:ea typeface="黑体" panose="02010609060101010101" pitchFamily="49" charset="-122"/>
              </a:rPr>
              <a:t>  </a:t>
            </a:r>
            <a:r>
              <a:rPr lang="en-US" altLang="zh-CN" sz="3200" u="none" dirty="0">
                <a:solidFill>
                  <a:schemeClr val="tx2"/>
                </a:solidFill>
                <a:latin typeface="黑体" panose="02010609060101010101" pitchFamily="49" charset="-122"/>
                <a:ea typeface="黑体" panose="02010609060101010101" pitchFamily="49" charset="-122"/>
              </a:rPr>
              <a:t>③</a:t>
            </a:r>
            <a:r>
              <a:rPr lang="zh-CN" altLang="en-US" sz="3200" u="none" dirty="0">
                <a:solidFill>
                  <a:schemeClr val="tx2"/>
                </a:solidFill>
                <a:latin typeface="黑体" panose="02010609060101010101" pitchFamily="49" charset="-122"/>
                <a:ea typeface="黑体" panose="02010609060101010101" pitchFamily="49" charset="-122"/>
              </a:rPr>
              <a:t>朝鲜战争和越南战争提供机遇：</a:t>
            </a:r>
            <a:endParaRPr lang="zh-CN" altLang="en-US" sz="3200" u="none" dirty="0">
              <a:solidFill>
                <a:schemeClr val="tx2"/>
              </a:solidFill>
              <a:latin typeface="黑体" panose="02010609060101010101" pitchFamily="49" charset="-122"/>
              <a:ea typeface="黑体" panose="02010609060101010101" pitchFamily="49" charset="-122"/>
            </a:endParaRPr>
          </a:p>
          <a:p>
            <a:pPr>
              <a:lnSpc>
                <a:spcPct val="95000"/>
              </a:lnSpc>
              <a:spcBef>
                <a:spcPct val="0"/>
              </a:spcBef>
            </a:pPr>
            <a:r>
              <a:rPr lang="zh-CN" altLang="en-US" sz="3200" u="none" dirty="0">
                <a:solidFill>
                  <a:schemeClr val="tx2"/>
                </a:solidFill>
                <a:latin typeface="黑体" panose="02010609060101010101" pitchFamily="49" charset="-122"/>
                <a:ea typeface="黑体" panose="02010609060101010101" pitchFamily="49" charset="-122"/>
              </a:rPr>
              <a:t>  </a:t>
            </a:r>
            <a:r>
              <a:rPr lang="en-US" altLang="zh-CN" sz="3200" u="none" dirty="0">
                <a:solidFill>
                  <a:schemeClr val="tx2"/>
                </a:solidFill>
                <a:latin typeface="黑体" panose="02010609060101010101" pitchFamily="49" charset="-122"/>
                <a:ea typeface="黑体" panose="02010609060101010101" pitchFamily="49" charset="-122"/>
              </a:rPr>
              <a:t>④</a:t>
            </a:r>
            <a:r>
              <a:rPr lang="zh-CN" altLang="en-US" sz="3200" u="none" dirty="0">
                <a:solidFill>
                  <a:schemeClr val="tx2"/>
                </a:solidFill>
                <a:latin typeface="黑体" panose="02010609060101010101" pitchFamily="49" charset="-122"/>
                <a:ea typeface="黑体" panose="02010609060101010101" pitchFamily="49" charset="-122"/>
              </a:rPr>
              <a:t>日本政府采取的一系列措施：</a:t>
            </a:r>
            <a:endParaRPr lang="zh-CN" altLang="en-US" sz="3200" u="none" dirty="0">
              <a:solidFill>
                <a:schemeClr val="tx2"/>
              </a:solidFill>
              <a:latin typeface="黑体" panose="02010609060101010101" pitchFamily="49" charset="-122"/>
              <a:ea typeface="黑体" panose="02010609060101010101" pitchFamily="49" charset="-122"/>
            </a:endParaRPr>
          </a:p>
          <a:p>
            <a:pPr>
              <a:lnSpc>
                <a:spcPct val="95000"/>
              </a:lnSpc>
              <a:spcBef>
                <a:spcPct val="0"/>
              </a:spcBef>
            </a:pPr>
            <a:r>
              <a:rPr lang="zh-CN" altLang="en-US" sz="3200" u="none" dirty="0">
                <a:solidFill>
                  <a:schemeClr val="tx2"/>
                </a:solidFill>
                <a:latin typeface="黑体" panose="02010609060101010101" pitchFamily="49" charset="-122"/>
                <a:ea typeface="黑体" panose="02010609060101010101" pitchFamily="49" charset="-122"/>
              </a:rPr>
              <a:t>    </a:t>
            </a:r>
            <a:r>
              <a:rPr lang="zh-CN" altLang="en-US" sz="3200" u="none" dirty="0">
                <a:solidFill>
                  <a:schemeClr val="tx2"/>
                </a:solidFill>
                <a:latin typeface="隶书" panose="02010509060101010101" pitchFamily="49" charset="-122"/>
                <a:ea typeface="隶书" panose="02010509060101010101" pitchFamily="49" charset="-122"/>
              </a:rPr>
              <a:t>制定合乎国情的经济发展战略；</a:t>
            </a:r>
            <a:endParaRPr lang="zh-CN" altLang="en-US" sz="3200" u="none" dirty="0">
              <a:solidFill>
                <a:schemeClr val="tx2"/>
              </a:solidFill>
              <a:latin typeface="隶书" panose="02010509060101010101" pitchFamily="49" charset="-122"/>
              <a:ea typeface="隶书" panose="02010509060101010101" pitchFamily="49" charset="-122"/>
            </a:endParaRPr>
          </a:p>
          <a:p>
            <a:pPr>
              <a:lnSpc>
                <a:spcPct val="95000"/>
              </a:lnSpc>
              <a:spcBef>
                <a:spcPct val="0"/>
              </a:spcBef>
            </a:pPr>
            <a:r>
              <a:rPr lang="zh-CN" altLang="en-US" sz="3200" u="none" dirty="0">
                <a:solidFill>
                  <a:schemeClr val="tx2"/>
                </a:solidFill>
                <a:latin typeface="隶书" panose="02010509060101010101" pitchFamily="49" charset="-122"/>
                <a:ea typeface="隶书" panose="02010509060101010101" pitchFamily="49" charset="-122"/>
              </a:rPr>
              <a:t>    重视教育与科技；</a:t>
            </a:r>
            <a:endParaRPr lang="zh-CN" altLang="en-US" sz="3200" u="none" dirty="0">
              <a:solidFill>
                <a:schemeClr val="tx2"/>
              </a:solidFill>
              <a:latin typeface="隶书" panose="02010509060101010101" pitchFamily="49" charset="-122"/>
              <a:ea typeface="隶书" panose="02010509060101010101" pitchFamily="49" charset="-122"/>
            </a:endParaRPr>
          </a:p>
          <a:p>
            <a:pPr>
              <a:lnSpc>
                <a:spcPct val="95000"/>
              </a:lnSpc>
              <a:spcBef>
                <a:spcPct val="0"/>
              </a:spcBef>
            </a:pPr>
            <a:r>
              <a:rPr lang="zh-CN" altLang="en-US" sz="3200" u="none" dirty="0">
                <a:solidFill>
                  <a:schemeClr val="tx2"/>
                </a:solidFill>
                <a:latin typeface="隶书" panose="02010509060101010101" pitchFamily="49" charset="-122"/>
                <a:ea typeface="隶书" panose="02010509060101010101" pitchFamily="49" charset="-122"/>
              </a:rPr>
              <a:t>    提出“贸易立国”“出口第一”的口号</a:t>
            </a:r>
            <a:endParaRPr lang="zh-CN" altLang="en-US" sz="3200" u="none" dirty="0">
              <a:solidFill>
                <a:schemeClr val="tx2"/>
              </a:solidFill>
              <a:latin typeface="隶书" panose="02010509060101010101" pitchFamily="49" charset="-122"/>
              <a:ea typeface="隶书" panose="02010509060101010101" pitchFamily="49" charset="-122"/>
            </a:endParaRPr>
          </a:p>
          <a:p>
            <a:pPr>
              <a:lnSpc>
                <a:spcPct val="95000"/>
              </a:lnSpc>
              <a:spcBef>
                <a:spcPct val="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2</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、崛起表现：</a:t>
            </a:r>
            <a:endParaRPr lang="zh-CN" altLang="en-US" sz="3200" u="none" dirty="0">
              <a:solidFill>
                <a:srgbClr val="0000FF"/>
              </a:solidFill>
              <a:latin typeface="黑体" panose="02010609060101010101" pitchFamily="49" charset="-122"/>
              <a:ea typeface="黑体" panose="02010609060101010101" pitchFamily="49" charset="-122"/>
            </a:endParaRPr>
          </a:p>
          <a:p>
            <a:pPr>
              <a:lnSpc>
                <a:spcPct val="95000"/>
              </a:lnSpc>
              <a:spcBef>
                <a:spcPct val="0"/>
              </a:spcBef>
            </a:pPr>
            <a:r>
              <a:rPr lang="zh-CN" altLang="en-US" sz="3200" u="none" dirty="0">
                <a:solidFill>
                  <a:schemeClr val="tx2"/>
                </a:solidFill>
                <a:latin typeface="黑体" panose="02010609060101010101" pitchFamily="49" charset="-122"/>
                <a:ea typeface="黑体" panose="02010609060101010101" pitchFamily="49" charset="-122"/>
              </a:rPr>
              <a:t>   </a:t>
            </a:r>
            <a:r>
              <a:rPr lang="en-US" altLang="zh-CN" sz="3200" u="none" dirty="0">
                <a:solidFill>
                  <a:schemeClr val="tx2"/>
                </a:solidFill>
                <a:latin typeface="黑体" panose="02010609060101010101" pitchFamily="49" charset="-122"/>
                <a:ea typeface="黑体" panose="02010609060101010101" pitchFamily="49" charset="-122"/>
              </a:rPr>
              <a:t>80</a:t>
            </a:r>
            <a:r>
              <a:rPr lang="zh-CN" altLang="en-US" sz="3200" u="none" dirty="0">
                <a:solidFill>
                  <a:schemeClr val="tx2"/>
                </a:solidFill>
                <a:latin typeface="黑体" panose="02010609060101010101" pitchFamily="49" charset="-122"/>
                <a:ea typeface="黑体" panose="02010609060101010101" pitchFamily="49" charset="-122"/>
              </a:rPr>
              <a:t>年代日本成为世界第二大</a:t>
            </a:r>
            <a:r>
              <a:rPr lang="zh-CN" altLang="en-US" sz="3200" u="none" dirty="0">
                <a:solidFill>
                  <a:schemeClr val="tx2"/>
                </a:solidFill>
                <a:latin typeface="黑体" panose="02010609060101010101" pitchFamily="49" charset="-122"/>
                <a:ea typeface="黑体" panose="02010609060101010101" pitchFamily="49" charset="-122"/>
                <a:hlinkClick r:id="rId1" action="ppaction://hlinksldjump"/>
              </a:rPr>
              <a:t>经济大国 </a:t>
            </a:r>
            <a:endParaRPr lang="zh-CN" altLang="en-US" sz="3200" u="none" dirty="0">
              <a:solidFill>
                <a:schemeClr val="tx2"/>
              </a:solidFill>
              <a:latin typeface="黑体" panose="02010609060101010101" pitchFamily="49" charset="-122"/>
              <a:ea typeface="黑体" panose="02010609060101010101" pitchFamily="49" charset="-122"/>
              <a:hlinkClick r:id="rId1" action="ppaction://hlinksldjump"/>
            </a:endParaRPr>
          </a:p>
          <a:p>
            <a:pPr>
              <a:lnSpc>
                <a:spcPct val="95000"/>
              </a:lnSpc>
              <a:spcBef>
                <a:spcPct val="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3</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、影响：</a:t>
            </a:r>
            <a:r>
              <a:rPr lang="zh-CN" altLang="en-US" sz="3200" u="none" dirty="0">
                <a:solidFill>
                  <a:schemeClr val="tx2"/>
                </a:solidFill>
                <a:latin typeface="黑体" panose="02010609060101010101" pitchFamily="49" charset="-122"/>
                <a:ea typeface="黑体" panose="02010609060101010101" pitchFamily="49" charset="-122"/>
                <a:hlinkClick r:id="rId2" action="ppaction://hlinksldjump"/>
              </a:rPr>
              <a:t>日本谋求政治大国地位</a:t>
            </a:r>
            <a:endParaRPr lang="zh-CN" altLang="en-US" sz="3200" u="none" dirty="0">
              <a:solidFill>
                <a:schemeClr val="tx2"/>
              </a:solidFill>
              <a:latin typeface="黑体" panose="02010609060101010101" pitchFamily="49" charset="-122"/>
              <a:ea typeface="黑体" panose="02010609060101010101" pitchFamily="49" charset="-122"/>
              <a:hlinkClick r:id="rId2" action="ppaction://hlinksldjump"/>
            </a:endParaRPr>
          </a:p>
        </p:txBody>
      </p:sp>
      <p:pic>
        <p:nvPicPr>
          <p:cNvPr id="172036" name="图片 172035" descr="back-y[2]">
            <a:hlinkClick r:id="rId3" action="ppaction://hlinksldjump"/>
          </p:cNvPr>
          <p:cNvPicPr>
            <a:picLocks noChangeAspect="1"/>
          </p:cNvPicPr>
          <p:nvPr/>
        </p:nvPicPr>
        <p:blipFill>
          <a:blip r:embed="rId4"/>
          <a:stretch>
            <a:fillRect/>
          </a:stretch>
        </p:blipFill>
        <p:spPr>
          <a:xfrm>
            <a:off x="9588500" y="6226175"/>
            <a:ext cx="792163" cy="631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2035">
                                            <p:txEl>
                                              <p:charRg st="0" end="8"/>
                                            </p:txEl>
                                          </p:spTgt>
                                        </p:tgtEl>
                                        <p:attrNameLst>
                                          <p:attrName>style.visibility</p:attrName>
                                        </p:attrNameLst>
                                      </p:cBhvr>
                                      <p:to>
                                        <p:strVal val="visible"/>
                                      </p:to>
                                    </p:set>
                                    <p:anim calcmode="lin" valueType="num">
                                      <p:cBhvr>
                                        <p:cTn id="7" dur="500" fill="hold"/>
                                        <p:tgtEl>
                                          <p:spTgt spid="172035">
                                            <p:txEl>
                                              <p:charRg st="0" end="8"/>
                                            </p:txEl>
                                          </p:spTgt>
                                        </p:tgtEl>
                                        <p:attrNameLst>
                                          <p:attrName>ppt_w</p:attrName>
                                        </p:attrNameLst>
                                      </p:cBhvr>
                                      <p:tavLst>
                                        <p:tav tm="0">
                                          <p:val>
                                            <p:fltVal val="0.000000"/>
                                          </p:val>
                                        </p:tav>
                                        <p:tav tm="100000">
                                          <p:val>
                                            <p:strVal val="#ppt_w"/>
                                          </p:val>
                                        </p:tav>
                                      </p:tavLst>
                                    </p:anim>
                                    <p:anim calcmode="lin" valueType="num">
                                      <p:cBhvr>
                                        <p:cTn id="8" dur="500" fill="hold"/>
                                        <p:tgtEl>
                                          <p:spTgt spid="172035">
                                            <p:txEl>
                                              <p:charRg st="0" end="8"/>
                                            </p:txEl>
                                          </p:spTgt>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2035">
                                            <p:txEl>
                                              <p:charRg st="8" end="29"/>
                                            </p:txEl>
                                          </p:spTgt>
                                        </p:tgtEl>
                                        <p:attrNameLst>
                                          <p:attrName>style.visibility</p:attrName>
                                        </p:attrNameLst>
                                      </p:cBhvr>
                                      <p:to>
                                        <p:strVal val="visible"/>
                                      </p:to>
                                    </p:set>
                                    <p:anim calcmode="lin" valueType="num">
                                      <p:cBhvr>
                                        <p:cTn id="13" dur="500" fill="hold"/>
                                        <p:tgtEl>
                                          <p:spTgt spid="172035">
                                            <p:txEl>
                                              <p:charRg st="8" end="29"/>
                                            </p:txEl>
                                          </p:spTgt>
                                        </p:tgtEl>
                                        <p:attrNameLst>
                                          <p:attrName>ppt_w</p:attrName>
                                        </p:attrNameLst>
                                      </p:cBhvr>
                                      <p:tavLst>
                                        <p:tav tm="0">
                                          <p:val>
                                            <p:fltVal val="0.000000"/>
                                          </p:val>
                                        </p:tav>
                                        <p:tav tm="100000">
                                          <p:val>
                                            <p:strVal val="#ppt_w"/>
                                          </p:val>
                                        </p:tav>
                                      </p:tavLst>
                                    </p:anim>
                                    <p:anim calcmode="lin" valueType="num">
                                      <p:cBhvr>
                                        <p:cTn id="14" dur="500" fill="hold"/>
                                        <p:tgtEl>
                                          <p:spTgt spid="172035">
                                            <p:txEl>
                                              <p:charRg st="8" end="29"/>
                                            </p:txEl>
                                          </p:spTgt>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72035">
                                            <p:txEl>
                                              <p:charRg st="29" end="41"/>
                                            </p:txEl>
                                          </p:spTgt>
                                        </p:tgtEl>
                                        <p:attrNameLst>
                                          <p:attrName>style.visibility</p:attrName>
                                        </p:attrNameLst>
                                      </p:cBhvr>
                                      <p:to>
                                        <p:strVal val="visible"/>
                                      </p:to>
                                    </p:set>
                                    <p:anim calcmode="lin" valueType="num">
                                      <p:cBhvr>
                                        <p:cTn id="19" dur="500" fill="hold"/>
                                        <p:tgtEl>
                                          <p:spTgt spid="172035">
                                            <p:txEl>
                                              <p:charRg st="29" end="41"/>
                                            </p:txEl>
                                          </p:spTgt>
                                        </p:tgtEl>
                                        <p:attrNameLst>
                                          <p:attrName>ppt_w</p:attrName>
                                        </p:attrNameLst>
                                      </p:cBhvr>
                                      <p:tavLst>
                                        <p:tav tm="0">
                                          <p:val>
                                            <p:fltVal val="0.000000"/>
                                          </p:val>
                                        </p:tav>
                                        <p:tav tm="100000">
                                          <p:val>
                                            <p:strVal val="#ppt_w"/>
                                          </p:val>
                                        </p:tav>
                                      </p:tavLst>
                                    </p:anim>
                                    <p:anim calcmode="lin" valueType="num">
                                      <p:cBhvr>
                                        <p:cTn id="20" dur="500" fill="hold"/>
                                        <p:tgtEl>
                                          <p:spTgt spid="172035">
                                            <p:txEl>
                                              <p:charRg st="29" end="41"/>
                                            </p:txEl>
                                          </p:spTgt>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72035">
                                            <p:txEl>
                                              <p:charRg st="41" end="59"/>
                                            </p:txEl>
                                          </p:spTgt>
                                        </p:tgtEl>
                                        <p:attrNameLst>
                                          <p:attrName>style.visibility</p:attrName>
                                        </p:attrNameLst>
                                      </p:cBhvr>
                                      <p:to>
                                        <p:strVal val="visible"/>
                                      </p:to>
                                    </p:set>
                                    <p:anim calcmode="lin" valueType="num">
                                      <p:cBhvr>
                                        <p:cTn id="25" dur="500" fill="hold"/>
                                        <p:tgtEl>
                                          <p:spTgt spid="172035">
                                            <p:txEl>
                                              <p:charRg st="41" end="59"/>
                                            </p:txEl>
                                          </p:spTgt>
                                        </p:tgtEl>
                                        <p:attrNameLst>
                                          <p:attrName>ppt_w</p:attrName>
                                        </p:attrNameLst>
                                      </p:cBhvr>
                                      <p:tavLst>
                                        <p:tav tm="0">
                                          <p:val>
                                            <p:fltVal val="0.000000"/>
                                          </p:val>
                                        </p:tav>
                                        <p:tav tm="100000">
                                          <p:val>
                                            <p:strVal val="#ppt_w"/>
                                          </p:val>
                                        </p:tav>
                                      </p:tavLst>
                                    </p:anim>
                                    <p:anim calcmode="lin" valueType="num">
                                      <p:cBhvr>
                                        <p:cTn id="26" dur="500" fill="hold"/>
                                        <p:tgtEl>
                                          <p:spTgt spid="172035">
                                            <p:txEl>
                                              <p:charRg st="41" end="59"/>
                                            </p:txEl>
                                          </p:spTgt>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72035">
                                            <p:txEl>
                                              <p:charRg st="59" end="76"/>
                                            </p:txEl>
                                          </p:spTgt>
                                        </p:tgtEl>
                                        <p:attrNameLst>
                                          <p:attrName>style.visibility</p:attrName>
                                        </p:attrNameLst>
                                      </p:cBhvr>
                                      <p:to>
                                        <p:strVal val="visible"/>
                                      </p:to>
                                    </p:set>
                                    <p:anim calcmode="lin" valueType="num">
                                      <p:cBhvr>
                                        <p:cTn id="31" dur="500" fill="hold"/>
                                        <p:tgtEl>
                                          <p:spTgt spid="172035">
                                            <p:txEl>
                                              <p:charRg st="59" end="76"/>
                                            </p:txEl>
                                          </p:spTgt>
                                        </p:tgtEl>
                                        <p:attrNameLst>
                                          <p:attrName>ppt_w</p:attrName>
                                        </p:attrNameLst>
                                      </p:cBhvr>
                                      <p:tavLst>
                                        <p:tav tm="0">
                                          <p:val>
                                            <p:fltVal val="0.000000"/>
                                          </p:val>
                                        </p:tav>
                                        <p:tav tm="100000">
                                          <p:val>
                                            <p:strVal val="#ppt_w"/>
                                          </p:val>
                                        </p:tav>
                                      </p:tavLst>
                                    </p:anim>
                                    <p:anim calcmode="lin" valueType="num">
                                      <p:cBhvr>
                                        <p:cTn id="32" dur="500" fill="hold"/>
                                        <p:tgtEl>
                                          <p:spTgt spid="172035">
                                            <p:txEl>
                                              <p:charRg st="59" end="76"/>
                                            </p:txEl>
                                          </p:spTgt>
                                        </p:tgtEl>
                                        <p:attrNameLst>
                                          <p:attrName>ppt_h</p:attrName>
                                        </p:attrNameLst>
                                      </p:cBhvr>
                                      <p:tavLst>
                                        <p:tav tm="0">
                                          <p:val>
                                            <p:fltVal val="0.00000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72035">
                                            <p:txEl>
                                              <p:charRg st="76" end="95"/>
                                            </p:txEl>
                                          </p:spTgt>
                                        </p:tgtEl>
                                        <p:attrNameLst>
                                          <p:attrName>style.visibility</p:attrName>
                                        </p:attrNameLst>
                                      </p:cBhvr>
                                      <p:to>
                                        <p:strVal val="visible"/>
                                      </p:to>
                                    </p:set>
                                    <p:anim calcmode="lin" valueType="num">
                                      <p:cBhvr>
                                        <p:cTn id="37" dur="500" fill="hold"/>
                                        <p:tgtEl>
                                          <p:spTgt spid="172035">
                                            <p:txEl>
                                              <p:charRg st="76" end="95"/>
                                            </p:txEl>
                                          </p:spTgt>
                                        </p:tgtEl>
                                        <p:attrNameLst>
                                          <p:attrName>ppt_w</p:attrName>
                                        </p:attrNameLst>
                                      </p:cBhvr>
                                      <p:tavLst>
                                        <p:tav tm="0">
                                          <p:val>
                                            <p:fltVal val="0.000000"/>
                                          </p:val>
                                        </p:tav>
                                        <p:tav tm="100000">
                                          <p:val>
                                            <p:strVal val="#ppt_w"/>
                                          </p:val>
                                        </p:tav>
                                      </p:tavLst>
                                    </p:anim>
                                    <p:anim calcmode="lin" valueType="num">
                                      <p:cBhvr>
                                        <p:cTn id="38" dur="500" fill="hold"/>
                                        <p:tgtEl>
                                          <p:spTgt spid="172035">
                                            <p:txEl>
                                              <p:charRg st="76" end="95"/>
                                            </p:txEl>
                                          </p:spTgt>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72035">
                                            <p:txEl>
                                              <p:charRg st="95" end="108"/>
                                            </p:txEl>
                                          </p:spTgt>
                                        </p:tgtEl>
                                        <p:attrNameLst>
                                          <p:attrName>style.visibility</p:attrName>
                                        </p:attrNameLst>
                                      </p:cBhvr>
                                      <p:to>
                                        <p:strVal val="visible"/>
                                      </p:to>
                                    </p:set>
                                    <p:anim calcmode="lin" valueType="num">
                                      <p:cBhvr>
                                        <p:cTn id="43" dur="500" fill="hold"/>
                                        <p:tgtEl>
                                          <p:spTgt spid="172035">
                                            <p:txEl>
                                              <p:charRg st="95" end="108"/>
                                            </p:txEl>
                                          </p:spTgt>
                                        </p:tgtEl>
                                        <p:attrNameLst>
                                          <p:attrName>ppt_w</p:attrName>
                                        </p:attrNameLst>
                                      </p:cBhvr>
                                      <p:tavLst>
                                        <p:tav tm="0">
                                          <p:val>
                                            <p:fltVal val="0.000000"/>
                                          </p:val>
                                        </p:tav>
                                        <p:tav tm="100000">
                                          <p:val>
                                            <p:strVal val="#ppt_w"/>
                                          </p:val>
                                        </p:tav>
                                      </p:tavLst>
                                    </p:anim>
                                    <p:anim calcmode="lin" valueType="num">
                                      <p:cBhvr>
                                        <p:cTn id="44" dur="500" fill="hold"/>
                                        <p:tgtEl>
                                          <p:spTgt spid="172035">
                                            <p:txEl>
                                              <p:charRg st="95" end="108"/>
                                            </p:txEl>
                                          </p:spTgt>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72035">
                                            <p:txEl>
                                              <p:charRg st="108" end="130"/>
                                            </p:txEl>
                                          </p:spTgt>
                                        </p:tgtEl>
                                        <p:attrNameLst>
                                          <p:attrName>style.visibility</p:attrName>
                                        </p:attrNameLst>
                                      </p:cBhvr>
                                      <p:to>
                                        <p:strVal val="visible"/>
                                      </p:to>
                                    </p:set>
                                    <p:anim calcmode="lin" valueType="num">
                                      <p:cBhvr>
                                        <p:cTn id="49" dur="500" fill="hold"/>
                                        <p:tgtEl>
                                          <p:spTgt spid="172035">
                                            <p:txEl>
                                              <p:charRg st="108" end="130"/>
                                            </p:txEl>
                                          </p:spTgt>
                                        </p:tgtEl>
                                        <p:attrNameLst>
                                          <p:attrName>ppt_w</p:attrName>
                                        </p:attrNameLst>
                                      </p:cBhvr>
                                      <p:tavLst>
                                        <p:tav tm="0">
                                          <p:val>
                                            <p:fltVal val="0.000000"/>
                                          </p:val>
                                        </p:tav>
                                        <p:tav tm="100000">
                                          <p:val>
                                            <p:strVal val="#ppt_w"/>
                                          </p:val>
                                        </p:tav>
                                      </p:tavLst>
                                    </p:anim>
                                    <p:anim calcmode="lin" valueType="num">
                                      <p:cBhvr>
                                        <p:cTn id="50" dur="500" fill="hold"/>
                                        <p:tgtEl>
                                          <p:spTgt spid="172035">
                                            <p:txEl>
                                              <p:charRg st="108" end="130"/>
                                            </p:txEl>
                                          </p:spTgt>
                                        </p:tgtEl>
                                        <p:attrNameLst>
                                          <p:attrName>ppt_h</p:attrName>
                                        </p:attrNameLst>
                                      </p:cBhvr>
                                      <p:tavLst>
                                        <p:tav tm="0">
                                          <p:val>
                                            <p:fltVal val="0.00000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72035">
                                            <p:txEl>
                                              <p:charRg st="130" end="138"/>
                                            </p:txEl>
                                          </p:spTgt>
                                        </p:tgtEl>
                                        <p:attrNameLst>
                                          <p:attrName>style.visibility</p:attrName>
                                        </p:attrNameLst>
                                      </p:cBhvr>
                                      <p:to>
                                        <p:strVal val="visible"/>
                                      </p:to>
                                    </p:set>
                                    <p:anim calcmode="lin" valueType="num">
                                      <p:cBhvr>
                                        <p:cTn id="55" dur="500" fill="hold"/>
                                        <p:tgtEl>
                                          <p:spTgt spid="172035">
                                            <p:txEl>
                                              <p:charRg st="130" end="138"/>
                                            </p:txEl>
                                          </p:spTgt>
                                        </p:tgtEl>
                                        <p:attrNameLst>
                                          <p:attrName>ppt_w</p:attrName>
                                        </p:attrNameLst>
                                      </p:cBhvr>
                                      <p:tavLst>
                                        <p:tav tm="0">
                                          <p:val>
                                            <p:fltVal val="0.000000"/>
                                          </p:val>
                                        </p:tav>
                                        <p:tav tm="100000">
                                          <p:val>
                                            <p:strVal val="#ppt_w"/>
                                          </p:val>
                                        </p:tav>
                                      </p:tavLst>
                                    </p:anim>
                                    <p:anim calcmode="lin" valueType="num">
                                      <p:cBhvr>
                                        <p:cTn id="56" dur="500" fill="hold"/>
                                        <p:tgtEl>
                                          <p:spTgt spid="172035">
                                            <p:txEl>
                                              <p:charRg st="130" end="138"/>
                                            </p:txEl>
                                          </p:spTgt>
                                        </p:tgtEl>
                                        <p:attrNameLst>
                                          <p:attrName>ppt_h</p:attrName>
                                        </p:attrNameLst>
                                      </p:cBhvr>
                                      <p:tavLst>
                                        <p:tav tm="0">
                                          <p:val>
                                            <p:fltVal val="0.00000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72035">
                                            <p:txEl>
                                              <p:charRg st="138" end="160"/>
                                            </p:txEl>
                                          </p:spTgt>
                                        </p:tgtEl>
                                        <p:attrNameLst>
                                          <p:attrName>style.visibility</p:attrName>
                                        </p:attrNameLst>
                                      </p:cBhvr>
                                      <p:to>
                                        <p:strVal val="visible"/>
                                      </p:to>
                                    </p:set>
                                    <p:anim calcmode="lin" valueType="num">
                                      <p:cBhvr>
                                        <p:cTn id="61" dur="500" fill="hold"/>
                                        <p:tgtEl>
                                          <p:spTgt spid="172035">
                                            <p:txEl>
                                              <p:charRg st="138" end="160"/>
                                            </p:txEl>
                                          </p:spTgt>
                                        </p:tgtEl>
                                        <p:attrNameLst>
                                          <p:attrName>ppt_w</p:attrName>
                                        </p:attrNameLst>
                                      </p:cBhvr>
                                      <p:tavLst>
                                        <p:tav tm="0">
                                          <p:val>
                                            <p:fltVal val="0.000000"/>
                                          </p:val>
                                        </p:tav>
                                        <p:tav tm="100000">
                                          <p:val>
                                            <p:strVal val="#ppt_w"/>
                                          </p:val>
                                        </p:tav>
                                      </p:tavLst>
                                    </p:anim>
                                    <p:anim calcmode="lin" valueType="num">
                                      <p:cBhvr>
                                        <p:cTn id="62" dur="500" fill="hold"/>
                                        <p:tgtEl>
                                          <p:spTgt spid="172035">
                                            <p:txEl>
                                              <p:charRg st="138" end="160"/>
                                            </p:txEl>
                                          </p:spTgt>
                                        </p:tgtEl>
                                        <p:attrNameLst>
                                          <p:attrName>ppt_h</p:attrName>
                                        </p:attrNameLst>
                                      </p:cBhvr>
                                      <p:tavLst>
                                        <p:tav tm="0">
                                          <p:val>
                                            <p:fltVal val="0.00000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72035">
                                            <p:txEl>
                                              <p:charRg st="160" end="176"/>
                                            </p:txEl>
                                          </p:spTgt>
                                        </p:tgtEl>
                                        <p:attrNameLst>
                                          <p:attrName>style.visibility</p:attrName>
                                        </p:attrNameLst>
                                      </p:cBhvr>
                                      <p:to>
                                        <p:strVal val="visible"/>
                                      </p:to>
                                    </p:set>
                                    <p:anim calcmode="lin" valueType="num">
                                      <p:cBhvr>
                                        <p:cTn id="67" dur="500" fill="hold"/>
                                        <p:tgtEl>
                                          <p:spTgt spid="172035">
                                            <p:txEl>
                                              <p:charRg st="160" end="176"/>
                                            </p:txEl>
                                          </p:spTgt>
                                        </p:tgtEl>
                                        <p:attrNameLst>
                                          <p:attrName>ppt_w</p:attrName>
                                        </p:attrNameLst>
                                      </p:cBhvr>
                                      <p:tavLst>
                                        <p:tav tm="0">
                                          <p:val>
                                            <p:fltVal val="0.000000"/>
                                          </p:val>
                                        </p:tav>
                                        <p:tav tm="100000">
                                          <p:val>
                                            <p:strVal val="#ppt_w"/>
                                          </p:val>
                                        </p:tav>
                                      </p:tavLst>
                                    </p:anim>
                                    <p:anim calcmode="lin" valueType="num">
                                      <p:cBhvr>
                                        <p:cTn id="68" dur="500" fill="hold"/>
                                        <p:tgtEl>
                                          <p:spTgt spid="172035">
                                            <p:txEl>
                                              <p:charRg st="160" end="176"/>
                                            </p:txEl>
                                          </p:spTgt>
                                        </p:tgtEl>
                                        <p:attrNameLst>
                                          <p:attrName>ppt_h</p:attrName>
                                        </p:attrNameLst>
                                      </p:cBhvr>
                                      <p:tavLst>
                                        <p:tav tm="0">
                                          <p:val>
                                            <p:fltVal val="0.00000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172036"/>
                                        </p:tgtEl>
                                        <p:attrNameLst>
                                          <p:attrName>style.visibility</p:attrName>
                                        </p:attrNameLst>
                                      </p:cBhvr>
                                      <p:to>
                                        <p:strVal val="visible"/>
                                      </p:to>
                                    </p:set>
                                    <p:animEffect transition="in" filter="box(in)">
                                      <p:cBhvr>
                                        <p:cTn id="73"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3058" name="表格 173057"/>
          <p:cNvGraphicFramePr/>
          <p:nvPr/>
        </p:nvGraphicFramePr>
        <p:xfrm>
          <a:off x="1524000" y="1465263"/>
          <a:ext cx="9144000" cy="3102610"/>
        </p:xfrm>
        <a:graphic>
          <a:graphicData uri="http://schemas.openxmlformats.org/drawingml/2006/table">
            <a:tbl>
              <a:tblPr/>
              <a:tblGrid>
                <a:gridCol w="1560830"/>
                <a:gridCol w="1052195"/>
                <a:gridCol w="1186180"/>
                <a:gridCol w="1219200"/>
                <a:gridCol w="1604645"/>
                <a:gridCol w="1214755"/>
                <a:gridCol w="1306195"/>
              </a:tblGrid>
              <a:tr h="96901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spcBef>
                          <a:spcPct val="0"/>
                        </a:spcBef>
                        <a:buNone/>
                      </a:pPr>
                      <a:r>
                        <a:rPr lang="zh-CN" altLang="en-US" sz="3200" b="1" dirty="0">
                          <a:latin typeface="黑体" panose="02010609060101010101" pitchFamily="49" charset="-122"/>
                          <a:ea typeface="黑体" panose="02010609060101010101" pitchFamily="49" charset="-122"/>
                        </a:rPr>
                        <a:t>时间</a:t>
                      </a:r>
                      <a:endParaRPr lang="zh-CN" altLang="en-US" sz="3200" b="1">
                        <a:latin typeface="黑体" panose="02010609060101010101" pitchFamily="49" charset="-122"/>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7D8BA"/>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spcBef>
                          <a:spcPct val="0"/>
                        </a:spcBef>
                        <a:buNone/>
                      </a:pPr>
                      <a:r>
                        <a:rPr lang="zh-CN" altLang="en-US" sz="3200" b="1" dirty="0">
                          <a:latin typeface="黑体" panose="02010609060101010101" pitchFamily="49" charset="-122"/>
                          <a:ea typeface="黑体" panose="02010609060101010101" pitchFamily="49" charset="-122"/>
                        </a:rPr>
                        <a:t>日本</a:t>
                      </a:r>
                      <a:endParaRPr lang="zh-CN" altLang="en-US"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7D8BA"/>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spcBef>
                          <a:spcPct val="0"/>
                        </a:spcBef>
                        <a:buNone/>
                      </a:pPr>
                      <a:r>
                        <a:rPr lang="zh-CN" altLang="en-US" sz="3200" b="1" dirty="0">
                          <a:latin typeface="黑体" panose="02010609060101010101" pitchFamily="49" charset="-122"/>
                          <a:ea typeface="黑体" panose="02010609060101010101" pitchFamily="49" charset="-122"/>
                        </a:rPr>
                        <a:t>美国</a:t>
                      </a:r>
                      <a:endParaRPr lang="zh-CN" altLang="en-US"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7D8BA"/>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spcBef>
                          <a:spcPct val="0"/>
                        </a:spcBef>
                        <a:buNone/>
                      </a:pPr>
                      <a:r>
                        <a:rPr lang="zh-CN" altLang="en-US" sz="3200" b="1" dirty="0">
                          <a:latin typeface="黑体" panose="02010609060101010101" pitchFamily="49" charset="-122"/>
                          <a:ea typeface="黑体" panose="02010609060101010101" pitchFamily="49" charset="-122"/>
                        </a:rPr>
                        <a:t>英国</a:t>
                      </a:r>
                      <a:endParaRPr lang="zh-CN" altLang="en-US"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7D8BA"/>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spcBef>
                          <a:spcPct val="0"/>
                        </a:spcBef>
                        <a:buNone/>
                      </a:pPr>
                      <a:r>
                        <a:rPr lang="zh-CN" altLang="en-US" sz="3200" b="1" dirty="0">
                          <a:latin typeface="黑体" panose="02010609060101010101" pitchFamily="49" charset="-122"/>
                          <a:ea typeface="黑体" panose="02010609060101010101" pitchFamily="49" charset="-122"/>
                        </a:rPr>
                        <a:t>联邦</a:t>
                      </a:r>
                      <a:endParaRPr lang="zh-CN" altLang="en-US" sz="3200" b="1" dirty="0">
                        <a:latin typeface="黑体" panose="02010609060101010101" pitchFamily="49" charset="-122"/>
                        <a:ea typeface="黑体" panose="02010609060101010101" pitchFamily="49" charset="-122"/>
                      </a:endParaRPr>
                    </a:p>
                    <a:p>
                      <a:pPr marL="0" lvl="0" indent="0" algn="ctr">
                        <a:lnSpc>
                          <a:spcPct val="90000"/>
                        </a:lnSpc>
                        <a:spcBef>
                          <a:spcPct val="0"/>
                        </a:spcBef>
                        <a:buNone/>
                      </a:pPr>
                      <a:r>
                        <a:rPr lang="zh-CN" altLang="en-US" sz="3200" b="1" dirty="0">
                          <a:latin typeface="黑体" panose="02010609060101010101" pitchFamily="49" charset="-122"/>
                          <a:ea typeface="黑体" panose="02010609060101010101" pitchFamily="49" charset="-122"/>
                        </a:rPr>
                        <a:t>德国</a:t>
                      </a:r>
                      <a:endParaRPr lang="zh-CN" altLang="en-US"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7D8BA"/>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spcBef>
                          <a:spcPct val="0"/>
                        </a:spcBef>
                        <a:buNone/>
                      </a:pPr>
                      <a:r>
                        <a:rPr lang="zh-CN" altLang="en-US" sz="3200" b="1" dirty="0">
                          <a:latin typeface="黑体" panose="02010609060101010101" pitchFamily="49" charset="-122"/>
                          <a:ea typeface="黑体" panose="02010609060101010101" pitchFamily="49" charset="-122"/>
                        </a:rPr>
                        <a:t>法国</a:t>
                      </a:r>
                      <a:endParaRPr lang="zh-CN" altLang="en-US"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7D8BA"/>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spcBef>
                          <a:spcPct val="0"/>
                        </a:spcBef>
                        <a:buNone/>
                      </a:pPr>
                      <a:r>
                        <a:rPr lang="zh-CN" altLang="en-US" sz="3200" b="1" dirty="0">
                          <a:latin typeface="黑体" panose="02010609060101010101" pitchFamily="49" charset="-122"/>
                          <a:ea typeface="黑体" panose="02010609060101010101" pitchFamily="49" charset="-122"/>
                        </a:rPr>
                        <a:t>意大利</a:t>
                      </a:r>
                      <a:endParaRPr lang="zh-CN" altLang="en-US"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7D8BA"/>
                    </a:solidFill>
                  </a:tcPr>
                </a:tc>
              </a:tr>
              <a:tr h="10668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dirty="0">
                          <a:latin typeface="黑体" panose="02010609060101010101" pitchFamily="49" charset="-122"/>
                          <a:ea typeface="黑体" panose="02010609060101010101" pitchFamily="49" charset="-122"/>
                        </a:rPr>
                        <a:t>1952-1960</a:t>
                      </a:r>
                      <a:r>
                        <a:rPr lang="zh-CN" altLang="en-US" sz="3200" b="1" dirty="0">
                          <a:latin typeface="黑体" panose="02010609060101010101" pitchFamily="49" charset="-122"/>
                          <a:ea typeface="黑体" panose="02010609060101010101" pitchFamily="49" charset="-122"/>
                        </a:rPr>
                        <a:t>年</a:t>
                      </a:r>
                      <a:endParaRPr lang="zh-CN" altLang="en-US" sz="3200" b="1">
                        <a:latin typeface="黑体" panose="02010609060101010101" pitchFamily="49" charset="-122"/>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7D8BA"/>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8.2</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2.8</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2.7</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7.5</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4.8</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5.8</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668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dirty="0">
                          <a:latin typeface="黑体" panose="02010609060101010101" pitchFamily="49" charset="-122"/>
                          <a:ea typeface="黑体" panose="02010609060101010101" pitchFamily="49" charset="-122"/>
                        </a:rPr>
                        <a:t>1961-1970</a:t>
                      </a:r>
                      <a:r>
                        <a:rPr lang="zh-CN" altLang="en-US" sz="3200" b="1" dirty="0">
                          <a:latin typeface="黑体" panose="02010609060101010101" pitchFamily="49" charset="-122"/>
                          <a:ea typeface="黑体" panose="02010609060101010101" pitchFamily="49" charset="-122"/>
                        </a:rPr>
                        <a:t>年</a:t>
                      </a:r>
                      <a:endParaRPr lang="zh-CN" altLang="en-US" sz="3200" b="1">
                        <a:latin typeface="黑体" panose="02010609060101010101" pitchFamily="49" charset="-122"/>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D7D8BA"/>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11.2</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4.1</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2.8</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4.8</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5.8</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latin typeface="黑体" panose="02010609060101010101" pitchFamily="49" charset="-122"/>
                          <a:ea typeface="黑体" panose="02010609060101010101" pitchFamily="49" charset="-122"/>
                        </a:rPr>
                        <a:t>5.6</a:t>
                      </a:r>
                      <a:endParaRPr lang="en-US" altLang="zh-CN" sz="3200" b="1">
                        <a:latin typeface="黑体" panose="02010609060101010101" pitchFamily="49" charset="-122"/>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9733" name="文本框 173093"/>
          <p:cNvSpPr txBox="1"/>
          <p:nvPr/>
        </p:nvSpPr>
        <p:spPr>
          <a:xfrm>
            <a:off x="3227388" y="612775"/>
            <a:ext cx="5708650" cy="645160"/>
          </a:xfrm>
          <a:prstGeom prst="rect">
            <a:avLst/>
          </a:prstGeom>
          <a:noFill/>
          <a:ln w="9525">
            <a:noFill/>
          </a:ln>
        </p:spPr>
        <p:txBody>
          <a:bodyPr anchor="t">
            <a:spAutoFit/>
          </a:bodyPr>
          <a:p>
            <a:pPr>
              <a:spcBef>
                <a:spcPct val="0"/>
              </a:spcBef>
            </a:pPr>
            <a:r>
              <a:rPr lang="zh-CN" altLang="en-US" sz="3600" u="none" dirty="0">
                <a:solidFill>
                  <a:srgbClr val="0000FF"/>
                </a:solidFill>
                <a:latin typeface="黑体" panose="02010609060101010101" pitchFamily="49" charset="-122"/>
                <a:ea typeface="黑体" panose="02010609060101010101" pitchFamily="49" charset="-122"/>
              </a:rPr>
              <a:t>各国经济增长率（</a:t>
            </a:r>
            <a:r>
              <a:rPr lang="en-US" altLang="zh-CN" sz="3600" u="none" dirty="0">
                <a:solidFill>
                  <a:srgbClr val="0000FF"/>
                </a:solidFill>
                <a:latin typeface="黑体" panose="02010609060101010101" pitchFamily="49" charset="-122"/>
                <a:ea typeface="黑体" panose="02010609060101010101" pitchFamily="49" charset="-122"/>
              </a:rPr>
              <a:t>%</a:t>
            </a:r>
            <a:r>
              <a:rPr lang="zh-CN" altLang="en-US" sz="3600" u="none" dirty="0">
                <a:solidFill>
                  <a:srgbClr val="0000FF"/>
                </a:solidFill>
                <a:latin typeface="黑体" panose="02010609060101010101" pitchFamily="49" charset="-122"/>
                <a:ea typeface="黑体" panose="02010609060101010101" pitchFamily="49" charset="-122"/>
              </a:rPr>
              <a:t>）比较</a:t>
            </a:r>
            <a:endParaRPr lang="zh-CN" altLang="en-US" sz="3600" u="none" dirty="0">
              <a:solidFill>
                <a:srgbClr val="0000FF"/>
              </a:solidFill>
              <a:latin typeface="黑体" panose="02010609060101010101" pitchFamily="49" charset="-122"/>
              <a:ea typeface="黑体" panose="02010609060101010101" pitchFamily="49" charset="-122"/>
            </a:endParaRPr>
          </a:p>
        </p:txBody>
      </p:sp>
      <p:sp>
        <p:nvSpPr>
          <p:cNvPr id="29734" name="矩形 173094"/>
          <p:cNvSpPr/>
          <p:nvPr/>
        </p:nvSpPr>
        <p:spPr>
          <a:xfrm>
            <a:off x="1524000" y="5078730"/>
            <a:ext cx="9144000" cy="1198880"/>
          </a:xfrm>
          <a:prstGeom prst="rect">
            <a:avLst/>
          </a:prstGeom>
          <a:noFill/>
          <a:ln w="9525">
            <a:noFill/>
          </a:ln>
        </p:spPr>
        <p:txBody>
          <a:bodyPr wrap="square" anchor="t">
            <a:spAutoFit/>
          </a:bodyPr>
          <a:p>
            <a:pPr>
              <a:spcBef>
                <a:spcPct val="0"/>
              </a:spcBef>
            </a:pPr>
            <a:r>
              <a:rPr lang="en-US" altLang="zh-CN" sz="3600" u="none" dirty="0">
                <a:solidFill>
                  <a:srgbClr val="0000FF"/>
                </a:solidFill>
                <a:latin typeface="黑体" panose="02010609060101010101" pitchFamily="49" charset="-122"/>
                <a:ea typeface="黑体" panose="02010609060101010101" pitchFamily="49" charset="-122"/>
              </a:rPr>
              <a:t>    20</a:t>
            </a:r>
            <a:r>
              <a:rPr lang="zh-CN" altLang="en-US" sz="3600" u="none" dirty="0">
                <a:solidFill>
                  <a:srgbClr val="0000FF"/>
                </a:solidFill>
                <a:latin typeface="黑体" panose="02010609060101010101" pitchFamily="49" charset="-122"/>
                <a:ea typeface="黑体" panose="02010609060101010101" pitchFamily="49" charset="-122"/>
              </a:rPr>
              <a:t>世纪</a:t>
            </a:r>
            <a:r>
              <a:rPr lang="en-US" altLang="zh-CN" sz="3600" u="none" dirty="0">
                <a:solidFill>
                  <a:srgbClr val="0000FF"/>
                </a:solidFill>
                <a:latin typeface="黑体" panose="02010609060101010101" pitchFamily="49" charset="-122"/>
                <a:ea typeface="黑体" panose="02010609060101010101" pitchFamily="49" charset="-122"/>
              </a:rPr>
              <a:t>80</a:t>
            </a:r>
            <a:r>
              <a:rPr lang="zh-CN" altLang="en-US" sz="3600" u="none" dirty="0">
                <a:solidFill>
                  <a:srgbClr val="0000FF"/>
                </a:solidFill>
                <a:latin typeface="黑体" panose="02010609060101010101" pitchFamily="49" charset="-122"/>
                <a:ea typeface="黑体" panose="02010609060101010101" pitchFamily="49" charset="-122"/>
              </a:rPr>
              <a:t>年代，日本成为仅次于美国的世界第二经济大国。</a:t>
            </a:r>
            <a:endParaRPr lang="zh-CN" altLang="en-US" sz="3600" u="none" dirty="0">
              <a:solidFill>
                <a:srgbClr val="0000FF"/>
              </a:solidFill>
              <a:latin typeface="黑体" panose="02010609060101010101" pitchFamily="49" charset="-122"/>
              <a:ea typeface="黑体" panose="02010609060101010101" pitchFamily="49" charset="-122"/>
            </a:endParaRPr>
          </a:p>
        </p:txBody>
      </p:sp>
      <p:pic>
        <p:nvPicPr>
          <p:cNvPr id="173096" name="图片 173095" descr="back-y[2]">
            <a:hlinkClick r:id="rId1" action="ppaction://hlinksldjump"/>
          </p:cNvPr>
          <p:cNvPicPr>
            <a:picLocks noChangeAspect="1"/>
          </p:cNvPicPr>
          <p:nvPr/>
        </p:nvPicPr>
        <p:blipFill>
          <a:blip r:embed="rId2"/>
          <a:stretch>
            <a:fillRect/>
          </a:stretch>
        </p:blipFill>
        <p:spPr>
          <a:xfrm>
            <a:off x="9475788" y="5832475"/>
            <a:ext cx="792162" cy="631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73096"/>
                                        </p:tgtEl>
                                        <p:attrNameLst>
                                          <p:attrName>style.visibility</p:attrName>
                                        </p:attrNameLst>
                                      </p:cBhvr>
                                      <p:to>
                                        <p:strVal val="visible"/>
                                      </p:to>
                                    </p:set>
                                    <p:animEffect transition="in" filter="box(in)">
                                      <p:cBhvr>
                                        <p:cTn id="7" dur="500"/>
                                        <p:tgtEl>
                                          <p:spTgt spid="173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矩形 174081"/>
          <p:cNvSpPr/>
          <p:nvPr/>
        </p:nvSpPr>
        <p:spPr>
          <a:xfrm>
            <a:off x="1334135" y="926465"/>
            <a:ext cx="10221595" cy="2903220"/>
          </a:xfrm>
          <a:prstGeom prst="rect">
            <a:avLst/>
          </a:prstGeom>
          <a:noFill/>
          <a:ln w="9525">
            <a:noFill/>
          </a:ln>
        </p:spPr>
        <p:txBody>
          <a:bodyPr wrap="square" anchor="ctr">
            <a:spAutoFit/>
          </a:bodyPr>
          <a:p>
            <a:pPr>
              <a:lnSpc>
                <a:spcPct val="90000"/>
              </a:lnSpc>
              <a:spcBef>
                <a:spcPct val="0"/>
              </a:spcBef>
            </a:pPr>
            <a:r>
              <a:rPr lang="en-US" altLang="zh-CN"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3.</a:t>
            </a: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日本经济崛起的影响</a:t>
            </a:r>
            <a:endPar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a:p>
            <a:pPr>
              <a:lnSpc>
                <a:spcPct val="90000"/>
              </a:lnSpc>
              <a:spcBef>
                <a:spcPct val="0"/>
              </a:spcBef>
            </a:pPr>
            <a:r>
              <a:rPr lang="en-US" altLang="zh-CN" sz="3200" dirty="0">
                <a:latin typeface="黑体" panose="02010609060101010101" pitchFamily="49" charset="-122"/>
                <a:ea typeface="黑体" panose="02010609060101010101" pitchFamily="49" charset="-122"/>
              </a:rPr>
              <a:t>⑴</a:t>
            </a:r>
            <a:r>
              <a:rPr lang="zh-CN" altLang="en-US" sz="3200" dirty="0">
                <a:latin typeface="黑体" panose="02010609060101010101" pitchFamily="49" charset="-122"/>
                <a:ea typeface="黑体" panose="02010609060101010101" pitchFamily="49" charset="-122"/>
              </a:rPr>
              <a:t>谋求</a:t>
            </a:r>
            <a:r>
              <a:rPr lang="zh-CN" altLang="en-US" sz="3200" dirty="0">
                <a:solidFill>
                  <a:srgbClr val="800000"/>
                </a:solidFill>
                <a:latin typeface="黑体" panose="02010609060101010101" pitchFamily="49" charset="-122"/>
                <a:ea typeface="黑体" panose="02010609060101010101" pitchFamily="49" charset="-122"/>
              </a:rPr>
              <a:t>政治大国</a:t>
            </a:r>
            <a:r>
              <a:rPr lang="zh-CN" altLang="en-US" sz="3200" dirty="0">
                <a:latin typeface="黑体" panose="02010609060101010101" pitchFamily="49" charset="-122"/>
                <a:ea typeface="黑体" panose="02010609060101010101" pitchFamily="49" charset="-122"/>
              </a:rPr>
              <a:t>地位（提出“政治大国”的目标）；</a:t>
            </a:r>
            <a:r>
              <a:rPr lang="zh-CN" altLang="en-US" sz="3200">
                <a:latin typeface="黑体" panose="02010609060101010101" pitchFamily="49" charset="-122"/>
                <a:ea typeface="黑体" panose="02010609060101010101" pitchFamily="49" charset="-122"/>
              </a:rPr>
              <a:t> </a:t>
            </a:r>
            <a:endParaRPr lang="zh-CN" altLang="en-US" sz="3200">
              <a:latin typeface="黑体" panose="02010609060101010101" pitchFamily="49" charset="-122"/>
              <a:ea typeface="黑体" panose="02010609060101010101" pitchFamily="49" charset="-122"/>
            </a:endParaRPr>
          </a:p>
          <a:p>
            <a:pPr>
              <a:lnSpc>
                <a:spcPct val="90000"/>
              </a:lnSpc>
              <a:spcBef>
                <a:spcPct val="0"/>
              </a:spcBef>
            </a:pPr>
            <a:r>
              <a:rPr lang="en-US" altLang="zh-CN" sz="3200" dirty="0">
                <a:latin typeface="黑体" panose="02010609060101010101" pitchFamily="49" charset="-122"/>
                <a:ea typeface="黑体" panose="02010609060101010101" pitchFamily="49" charset="-122"/>
              </a:rPr>
              <a:t>⑵</a:t>
            </a:r>
            <a:r>
              <a:rPr lang="zh-CN" altLang="en-US" sz="3200" dirty="0">
                <a:solidFill>
                  <a:srgbClr val="800000"/>
                </a:solidFill>
                <a:latin typeface="黑体" panose="02010609060101010101" pitchFamily="49" charset="-122"/>
                <a:ea typeface="黑体" panose="02010609060101010101" pitchFamily="49" charset="-122"/>
              </a:rPr>
              <a:t>改变</a:t>
            </a:r>
            <a:r>
              <a:rPr lang="zh-CN" altLang="en-US" sz="3200" dirty="0">
                <a:latin typeface="黑体" panose="02010609060101010101" pitchFamily="49" charset="-122"/>
                <a:ea typeface="黑体" panose="02010609060101010101" pitchFamily="49" charset="-122"/>
              </a:rPr>
              <a:t>在战后初期向美国</a:t>
            </a:r>
            <a:r>
              <a:rPr lang="zh-CN" altLang="en-US" sz="3200" dirty="0">
                <a:solidFill>
                  <a:srgbClr val="800000"/>
                </a:solidFill>
                <a:latin typeface="黑体" panose="02010609060101010101" pitchFamily="49" charset="-122"/>
                <a:ea typeface="黑体" panose="02010609060101010101" pitchFamily="49" charset="-122"/>
              </a:rPr>
              <a:t>“一边倒”外交政策，</a:t>
            </a:r>
            <a:r>
              <a:rPr lang="zh-CN" altLang="en-US" sz="3200" dirty="0">
                <a:latin typeface="黑体" panose="02010609060101010101" pitchFamily="49" charset="-122"/>
                <a:ea typeface="黑体" panose="02010609060101010101" pitchFamily="49" charset="-122"/>
              </a:rPr>
              <a:t>在国际中与美国既有联合亦有摩擦</a:t>
            </a:r>
            <a:r>
              <a:rPr lang="en-US" altLang="zh-CN"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a:p>
            <a:pPr>
              <a:spcBef>
                <a:spcPct val="0"/>
              </a:spcBef>
            </a:pPr>
            <a:r>
              <a:rPr lang="en-US" altLang="zh-CN" sz="3200">
                <a:latin typeface="黑体" panose="02010609060101010101" pitchFamily="49" charset="-122"/>
                <a:ea typeface="黑体" panose="02010609060101010101" pitchFamily="49" charset="-122"/>
              </a:rPr>
              <a:t>⑶</a:t>
            </a:r>
            <a:r>
              <a:rPr lang="zh-CN" altLang="en-US" sz="3200" dirty="0">
                <a:solidFill>
                  <a:srgbClr val="800000"/>
                </a:solidFill>
                <a:latin typeface="黑体" panose="02010609060101010101" pitchFamily="49" charset="-122"/>
                <a:ea typeface="黑体" panose="02010609060101010101" pitchFamily="49" charset="-122"/>
              </a:rPr>
              <a:t>形成</a:t>
            </a:r>
            <a:r>
              <a:rPr lang="zh-CN" altLang="en-US" sz="3200" dirty="0">
                <a:latin typeface="黑体" panose="02010609060101010101" pitchFamily="49" charset="-122"/>
                <a:ea typeface="黑体" panose="02010609060101010101" pitchFamily="49" charset="-122"/>
              </a:rPr>
              <a:t>了美、日、欧</a:t>
            </a:r>
            <a:r>
              <a:rPr lang="zh-CN" altLang="en-US" sz="3200" dirty="0">
                <a:solidFill>
                  <a:srgbClr val="800000"/>
                </a:solidFill>
                <a:latin typeface="黑体" panose="02010609060101010101" pitchFamily="49" charset="-122"/>
                <a:ea typeface="黑体" panose="02010609060101010101" pitchFamily="49" charset="-122"/>
              </a:rPr>
              <a:t>三足鼎立</a:t>
            </a:r>
            <a:r>
              <a:rPr lang="zh-CN" altLang="en-US" sz="3200" dirty="0">
                <a:latin typeface="黑体" panose="02010609060101010101" pitchFamily="49" charset="-122"/>
                <a:ea typeface="黑体" panose="02010609060101010101" pitchFamily="49" charset="-122"/>
              </a:rPr>
              <a:t>的资本主义世界经济格局；</a:t>
            </a:r>
            <a:endParaRPr lang="zh-CN" altLang="en-US" sz="3200" dirty="0">
              <a:latin typeface="黑体" panose="02010609060101010101" pitchFamily="49" charset="-122"/>
              <a:ea typeface="黑体" panose="02010609060101010101" pitchFamily="49" charset="-122"/>
            </a:endParaRPr>
          </a:p>
          <a:p>
            <a:pPr>
              <a:spcBef>
                <a:spcPct val="0"/>
              </a:spcBef>
            </a:pPr>
            <a:r>
              <a:rPr lang="en-US" altLang="zh-CN" sz="3200" dirty="0">
                <a:latin typeface="黑体" panose="02010609060101010101" pitchFamily="49" charset="-122"/>
                <a:ea typeface="黑体" panose="02010609060101010101" pitchFamily="49" charset="-122"/>
              </a:rPr>
              <a:t>⑷</a:t>
            </a:r>
            <a:r>
              <a:rPr lang="zh-CN" altLang="en-US" sz="3200" dirty="0">
                <a:latin typeface="黑体" panose="02010609060101010101" pitchFamily="49" charset="-122"/>
                <a:ea typeface="黑体" panose="02010609060101010101" pitchFamily="49" charset="-122"/>
              </a:rPr>
              <a:t>冲击了两极格局，促进世界格局向</a:t>
            </a:r>
            <a:r>
              <a:rPr lang="zh-CN" altLang="en-US" sz="3200" dirty="0">
                <a:solidFill>
                  <a:srgbClr val="800000"/>
                </a:solidFill>
                <a:latin typeface="黑体" panose="02010609060101010101" pitchFamily="49" charset="-122"/>
                <a:ea typeface="黑体" panose="02010609060101010101" pitchFamily="49" charset="-122"/>
              </a:rPr>
              <a:t>多极化方向</a:t>
            </a:r>
            <a:r>
              <a:rPr lang="zh-CN" altLang="en-US" sz="3200" dirty="0">
                <a:latin typeface="黑体" panose="02010609060101010101" pitchFamily="49" charset="-122"/>
                <a:ea typeface="黑体" panose="02010609060101010101" pitchFamily="49" charset="-122"/>
              </a:rPr>
              <a:t>发展。</a:t>
            </a:r>
            <a:endParaRPr lang="zh-CN" altLang="en-US" sz="3200" dirty="0">
              <a:latin typeface="黑体" panose="02010609060101010101" pitchFamily="49" charset="-122"/>
              <a:ea typeface="黑体" panose="02010609060101010101" pitchFamily="49" charset="-122"/>
            </a:endParaRPr>
          </a:p>
        </p:txBody>
      </p:sp>
      <p:sp>
        <p:nvSpPr>
          <p:cNvPr id="174083" name="文本框 174082"/>
          <p:cNvSpPr txBox="1"/>
          <p:nvPr/>
        </p:nvSpPr>
        <p:spPr>
          <a:xfrm>
            <a:off x="1334135" y="4023360"/>
            <a:ext cx="10222230" cy="1863725"/>
          </a:xfrm>
          <a:prstGeom prst="rect">
            <a:avLst/>
          </a:prstGeom>
          <a:solidFill>
            <a:srgbClr val="336600"/>
          </a:solidFill>
          <a:ln w="9525" cap="flat" cmpd="sng">
            <a:solidFill>
              <a:srgbClr val="FFFF00"/>
            </a:solidFill>
            <a:prstDash val="solid"/>
            <a:miter/>
            <a:headEnd type="none" w="med" len="med"/>
            <a:tailEnd type="none" w="med" len="med"/>
          </a:ln>
        </p:spPr>
        <p:txBody>
          <a:bodyPr wrap="square" anchor="t">
            <a:spAutoFit/>
          </a:bodyPr>
          <a:p>
            <a:pPr>
              <a:lnSpc>
                <a:spcPct val="90000"/>
              </a:lnSpc>
              <a:spcBef>
                <a:spcPct val="0"/>
              </a:spcBef>
            </a:pPr>
            <a:r>
              <a:rPr lang="zh-CN" altLang="en-US" sz="3200" u="none" dirty="0">
                <a:solidFill>
                  <a:srgbClr val="FFFF00"/>
                </a:solidFill>
                <a:latin typeface="黑体" panose="02010609060101010101" pitchFamily="49" charset="-122"/>
                <a:ea typeface="黑体" panose="02010609060101010101" pitchFamily="49" charset="-122"/>
              </a:rPr>
              <a:t>日本经济的崛起给我们什么启示？</a:t>
            </a:r>
            <a:endParaRPr lang="zh-CN" altLang="en-US" sz="3200" u="none" dirty="0">
              <a:solidFill>
                <a:srgbClr val="FFFF00"/>
              </a:solidFill>
              <a:latin typeface="黑体" panose="02010609060101010101" pitchFamily="49" charset="-122"/>
              <a:ea typeface="黑体" panose="02010609060101010101" pitchFamily="49" charset="-122"/>
            </a:endParaRPr>
          </a:p>
          <a:p>
            <a:pPr>
              <a:lnSpc>
                <a:spcPct val="90000"/>
              </a:lnSpc>
              <a:spcBef>
                <a:spcPct val="0"/>
              </a:spcBef>
            </a:pPr>
            <a:r>
              <a:rPr lang="en-US" altLang="zh-CN" sz="3200" u="none" dirty="0">
                <a:solidFill>
                  <a:schemeClr val="bg1"/>
                </a:solidFill>
                <a:latin typeface="黑体" panose="02010609060101010101" pitchFamily="49" charset="-122"/>
                <a:ea typeface="黑体" panose="02010609060101010101" pitchFamily="49" charset="-122"/>
              </a:rPr>
              <a:t>①</a:t>
            </a:r>
            <a:r>
              <a:rPr lang="zh-CN" altLang="en-US" sz="3200" u="none" dirty="0">
                <a:solidFill>
                  <a:schemeClr val="bg1"/>
                </a:solidFill>
                <a:latin typeface="黑体" panose="02010609060101010101" pitchFamily="49" charset="-122"/>
                <a:ea typeface="黑体" panose="02010609060101010101" pitchFamily="49" charset="-122"/>
              </a:rPr>
              <a:t>对内改革，对外开放推动经济的巨大发展。</a:t>
            </a:r>
            <a:endParaRPr lang="zh-CN" altLang="en-US" sz="3200" u="none" dirty="0">
              <a:solidFill>
                <a:schemeClr val="bg1"/>
              </a:solidFill>
              <a:latin typeface="黑体" panose="02010609060101010101" pitchFamily="49" charset="-122"/>
              <a:ea typeface="黑体" panose="02010609060101010101" pitchFamily="49" charset="-122"/>
            </a:endParaRPr>
          </a:p>
          <a:p>
            <a:pPr>
              <a:lnSpc>
                <a:spcPct val="90000"/>
              </a:lnSpc>
              <a:spcBef>
                <a:spcPct val="0"/>
              </a:spcBef>
            </a:pPr>
            <a:r>
              <a:rPr lang="en-US" altLang="zh-CN" sz="3200" u="none" dirty="0">
                <a:solidFill>
                  <a:schemeClr val="bg1"/>
                </a:solidFill>
                <a:latin typeface="黑体" panose="02010609060101010101" pitchFamily="49" charset="-122"/>
                <a:ea typeface="黑体" panose="02010609060101010101" pitchFamily="49" charset="-122"/>
              </a:rPr>
              <a:t>②</a:t>
            </a:r>
            <a:r>
              <a:rPr lang="zh-CN" altLang="en-US" sz="3200" u="none" dirty="0">
                <a:solidFill>
                  <a:schemeClr val="bg1"/>
                </a:solidFill>
                <a:latin typeface="黑体" panose="02010609060101010101" pitchFamily="49" charset="-122"/>
                <a:ea typeface="黑体" panose="02010609060101010101" pitchFamily="49" charset="-122"/>
              </a:rPr>
              <a:t>要大力发展科技、教育，确立科教兴国战略。</a:t>
            </a:r>
            <a:endParaRPr lang="zh-CN" altLang="en-US" sz="3200" u="none" dirty="0">
              <a:solidFill>
                <a:schemeClr val="bg1"/>
              </a:solidFill>
              <a:latin typeface="黑体" panose="02010609060101010101" pitchFamily="49" charset="-122"/>
              <a:ea typeface="黑体" panose="02010609060101010101" pitchFamily="49" charset="-122"/>
            </a:endParaRPr>
          </a:p>
          <a:p>
            <a:pPr>
              <a:lnSpc>
                <a:spcPct val="90000"/>
              </a:lnSpc>
              <a:spcBef>
                <a:spcPct val="0"/>
              </a:spcBef>
            </a:pPr>
            <a:r>
              <a:rPr lang="en-US" altLang="zh-CN" sz="3200" u="none" dirty="0">
                <a:solidFill>
                  <a:schemeClr val="bg1"/>
                </a:solidFill>
                <a:latin typeface="黑体" panose="02010609060101010101" pitchFamily="49" charset="-122"/>
                <a:ea typeface="黑体" panose="02010609060101010101" pitchFamily="49" charset="-122"/>
              </a:rPr>
              <a:t>③</a:t>
            </a:r>
            <a:r>
              <a:rPr lang="zh-CN" altLang="en-US" sz="3200" u="none" dirty="0">
                <a:solidFill>
                  <a:schemeClr val="bg1"/>
                </a:solidFill>
                <a:latin typeface="黑体" panose="02010609060101010101" pitchFamily="49" charset="-122"/>
                <a:ea typeface="黑体" panose="02010609060101010101" pitchFamily="49" charset="-122"/>
              </a:rPr>
              <a:t>要制定合乎国情的经济发展战略</a:t>
            </a:r>
            <a:r>
              <a:rPr lang="en-US" altLang="zh-CN" sz="3200" u="none">
                <a:solidFill>
                  <a:schemeClr val="bg1"/>
                </a:solidFill>
                <a:latin typeface="Arial" panose="020B0604020202020204" pitchFamily="34" charset="0"/>
                <a:ea typeface="黑体" panose="02010609060101010101" pitchFamily="49" charset="-122"/>
              </a:rPr>
              <a:t>……</a:t>
            </a:r>
            <a:endParaRPr lang="en-US" altLang="zh-CN" sz="3200" u="none">
              <a:solidFill>
                <a:schemeClr val="bg1"/>
              </a:solidFill>
              <a:latin typeface="黑体" panose="02010609060101010101" pitchFamily="49" charset="-122"/>
              <a:ea typeface="黑体" panose="02010609060101010101" pitchFamily="49" charset="-122"/>
            </a:endParaRPr>
          </a:p>
        </p:txBody>
      </p:sp>
      <p:pic>
        <p:nvPicPr>
          <p:cNvPr id="174084" name="图片 174083" descr="back-y[2]">
            <a:hlinkClick r:id="rId1" action="ppaction://hlinksldjump"/>
          </p:cNvPr>
          <p:cNvPicPr>
            <a:picLocks noChangeAspect="1"/>
          </p:cNvPicPr>
          <p:nvPr/>
        </p:nvPicPr>
        <p:blipFill>
          <a:blip r:embed="rId2"/>
          <a:stretch>
            <a:fillRect/>
          </a:stretch>
        </p:blipFill>
        <p:spPr>
          <a:xfrm>
            <a:off x="9875838" y="6226175"/>
            <a:ext cx="792162" cy="631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2">
                                            <p:txEl>
                                              <p:charRg st="12" end="39"/>
                                            </p:txEl>
                                          </p:spTgt>
                                        </p:tgtEl>
                                        <p:attrNameLst>
                                          <p:attrName>style.visibility</p:attrName>
                                        </p:attrNameLst>
                                      </p:cBhvr>
                                      <p:to>
                                        <p:strVal val="visible"/>
                                      </p:to>
                                    </p:set>
                                    <p:animEffect transition="in" filter="blinds(horizontal)">
                                      <p:cBhvr>
                                        <p:cTn id="7" dur="500"/>
                                        <p:tgtEl>
                                          <p:spTgt spid="174082">
                                            <p:txEl>
                                              <p:charRg st="12"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082">
                                            <p:txEl>
                                              <p:charRg st="39" end="79"/>
                                            </p:txEl>
                                          </p:spTgt>
                                        </p:tgtEl>
                                        <p:attrNameLst>
                                          <p:attrName>style.visibility</p:attrName>
                                        </p:attrNameLst>
                                      </p:cBhvr>
                                      <p:to>
                                        <p:strVal val="visible"/>
                                      </p:to>
                                    </p:set>
                                    <p:animEffect transition="in" filter="blinds(horizontal)">
                                      <p:cBhvr>
                                        <p:cTn id="12" dur="500"/>
                                        <p:tgtEl>
                                          <p:spTgt spid="174082">
                                            <p:txEl>
                                              <p:charRg st="39"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082">
                                            <p:txEl>
                                              <p:charRg st="79" end="107"/>
                                            </p:txEl>
                                          </p:spTgt>
                                        </p:tgtEl>
                                        <p:attrNameLst>
                                          <p:attrName>style.visibility</p:attrName>
                                        </p:attrNameLst>
                                      </p:cBhvr>
                                      <p:to>
                                        <p:strVal val="visible"/>
                                      </p:to>
                                    </p:set>
                                    <p:animEffect transition="in" filter="blinds(horizontal)">
                                      <p:cBhvr>
                                        <p:cTn id="17" dur="500"/>
                                        <p:tgtEl>
                                          <p:spTgt spid="174082">
                                            <p:txEl>
                                              <p:charRg st="79" end="10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082">
                                            <p:txEl>
                                              <p:charRg st="107" end="134"/>
                                            </p:txEl>
                                          </p:spTgt>
                                        </p:tgtEl>
                                        <p:attrNameLst>
                                          <p:attrName>style.visibility</p:attrName>
                                        </p:attrNameLst>
                                      </p:cBhvr>
                                      <p:to>
                                        <p:strVal val="visible"/>
                                      </p:to>
                                    </p:set>
                                    <p:animEffect transition="in" filter="blinds(horizontal)">
                                      <p:cBhvr>
                                        <p:cTn id="22" dur="500"/>
                                        <p:tgtEl>
                                          <p:spTgt spid="174082">
                                            <p:txEl>
                                              <p:charRg st="107" end="1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083"/>
                                        </p:tgtEl>
                                        <p:attrNameLst>
                                          <p:attrName>style.visibility</p:attrName>
                                        </p:attrNameLst>
                                      </p:cBhvr>
                                      <p:to>
                                        <p:strVal val="visible"/>
                                      </p:to>
                                    </p:set>
                                    <p:animEffect transition="in" filter="blinds(horizontal)">
                                      <p:cBhvr>
                                        <p:cTn id="27" dur="500"/>
                                        <p:tgtEl>
                                          <p:spTgt spid="17408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4083">
                                            <p:txEl>
                                              <p:charRg st="0" end="16"/>
                                            </p:txEl>
                                          </p:spTgt>
                                        </p:tgtEl>
                                        <p:attrNameLst>
                                          <p:attrName>style.visibility</p:attrName>
                                        </p:attrNameLst>
                                      </p:cBhvr>
                                      <p:to>
                                        <p:strVal val="visible"/>
                                      </p:to>
                                    </p:set>
                                    <p:animEffect transition="in" filter="blinds(horizontal)">
                                      <p:cBhvr>
                                        <p:cTn id="30" dur="500"/>
                                        <p:tgtEl>
                                          <p:spTgt spid="174083">
                                            <p:txEl>
                                              <p:charRg st="0" end="1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4083">
                                            <p:txEl>
                                              <p:charRg st="16" end="37"/>
                                            </p:txEl>
                                          </p:spTgt>
                                        </p:tgtEl>
                                        <p:attrNameLst>
                                          <p:attrName>style.visibility</p:attrName>
                                        </p:attrNameLst>
                                      </p:cBhvr>
                                      <p:to>
                                        <p:strVal val="visible"/>
                                      </p:to>
                                    </p:set>
                                    <p:animEffect transition="in" filter="blinds(horizontal)">
                                      <p:cBhvr>
                                        <p:cTn id="35" dur="500"/>
                                        <p:tgtEl>
                                          <p:spTgt spid="174083">
                                            <p:txEl>
                                              <p:charRg st="16" end="3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4083">
                                            <p:txEl>
                                              <p:charRg st="37" end="59"/>
                                            </p:txEl>
                                          </p:spTgt>
                                        </p:tgtEl>
                                        <p:attrNameLst>
                                          <p:attrName>style.visibility</p:attrName>
                                        </p:attrNameLst>
                                      </p:cBhvr>
                                      <p:to>
                                        <p:strVal val="visible"/>
                                      </p:to>
                                    </p:set>
                                    <p:animEffect transition="in" filter="blinds(horizontal)">
                                      <p:cBhvr>
                                        <p:cTn id="40" dur="500"/>
                                        <p:tgtEl>
                                          <p:spTgt spid="174083">
                                            <p:txEl>
                                              <p:charRg st="37" end="5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74083">
                                            <p:txEl>
                                              <p:charRg st="59" end="77"/>
                                            </p:txEl>
                                          </p:spTgt>
                                        </p:tgtEl>
                                        <p:attrNameLst>
                                          <p:attrName>style.visibility</p:attrName>
                                        </p:attrNameLst>
                                      </p:cBhvr>
                                      <p:to>
                                        <p:strVal val="visible"/>
                                      </p:to>
                                    </p:set>
                                    <p:animEffect transition="in" filter="blinds(horizontal)">
                                      <p:cBhvr>
                                        <p:cTn id="45" dur="500"/>
                                        <p:tgtEl>
                                          <p:spTgt spid="174083">
                                            <p:txEl>
                                              <p:charRg st="59" end="77"/>
                                            </p:txEl>
                                          </p:spTgt>
                                        </p:tgtEl>
                                      </p:cBhvr>
                                    </p:animEffect>
                                  </p:childTnLst>
                                </p:cTn>
                              </p:par>
                            </p:childTnLst>
                          </p:cTn>
                        </p:par>
                        <p:par>
                          <p:cTn id="46" fill="hold">
                            <p:stCondLst>
                              <p:cond delay="500"/>
                            </p:stCondLst>
                            <p:childTnLst>
                              <p:par>
                                <p:cTn id="47" presetID="4" presetClass="entr" presetSubtype="16" fill="hold" nodeType="afterEffect">
                                  <p:stCondLst>
                                    <p:cond delay="0"/>
                                  </p:stCondLst>
                                  <p:childTnLst>
                                    <p:set>
                                      <p:cBhvr>
                                        <p:cTn id="48" dur="1" fill="hold">
                                          <p:stCondLst>
                                            <p:cond delay="0"/>
                                          </p:stCondLst>
                                        </p:cTn>
                                        <p:tgtEl>
                                          <p:spTgt spid="174084"/>
                                        </p:tgtEl>
                                        <p:attrNameLst>
                                          <p:attrName>style.visibility</p:attrName>
                                        </p:attrNameLst>
                                      </p:cBhvr>
                                      <p:to>
                                        <p:strVal val="visible"/>
                                      </p:to>
                                    </p:set>
                                    <p:animEffect transition="in" filter="box(in)">
                                      <p:cBhvr>
                                        <p:cTn id="49"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矩形 175105"/>
          <p:cNvSpPr/>
          <p:nvPr/>
        </p:nvSpPr>
        <p:spPr>
          <a:xfrm>
            <a:off x="1524000" y="1232535"/>
            <a:ext cx="9803130" cy="1960880"/>
          </a:xfrm>
          <a:prstGeom prst="rect">
            <a:avLst/>
          </a:prstGeom>
          <a:noFill/>
          <a:ln w="9525">
            <a:noFill/>
          </a:ln>
        </p:spPr>
        <p:txBody>
          <a:bodyPr wrap="square" anchor="ctr">
            <a:spAutoFit/>
          </a:bodyPr>
          <a:p>
            <a:pPr>
              <a:lnSpc>
                <a:spcPct val="95000"/>
              </a:lnSpc>
              <a:spcBef>
                <a:spcPct val="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1</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、含义：</a:t>
            </a:r>
            <a:endPar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a:p>
            <a:pPr>
              <a:lnSpc>
                <a:spcPct val="95000"/>
              </a:lnSpc>
              <a:spcBef>
                <a:spcPct val="0"/>
              </a:spcBef>
            </a:pPr>
            <a:r>
              <a:rPr lang="zh-CN" altLang="en-US" sz="3200" u="none" dirty="0">
                <a:latin typeface="黑体" panose="02010609060101010101" pitchFamily="49" charset="-122"/>
                <a:ea typeface="黑体" panose="02010609060101010101" pitchFamily="49" charset="-122"/>
              </a:rPr>
              <a:t>  不结盟运动是一个松散的国际组织。</a:t>
            </a:r>
            <a:endParaRPr lang="zh-CN" altLang="en-US" sz="3200" u="none" dirty="0">
              <a:latin typeface="黑体" panose="02010609060101010101" pitchFamily="49" charset="-122"/>
              <a:ea typeface="黑体" panose="02010609060101010101" pitchFamily="49" charset="-122"/>
            </a:endParaRPr>
          </a:p>
          <a:p>
            <a:pPr>
              <a:lnSpc>
                <a:spcPct val="95000"/>
              </a:lnSpc>
              <a:spcBef>
                <a:spcPct val="0"/>
              </a:spcBef>
            </a:pPr>
            <a:r>
              <a:rPr lang="zh-CN" altLang="en-US" sz="3200" u="none" dirty="0">
                <a:latin typeface="黑体" panose="02010609060101010101" pitchFamily="49" charset="-122"/>
                <a:ea typeface="黑体" panose="02010609060101010101" pitchFamily="49" charset="-122"/>
              </a:rPr>
              <a:t>  不结盟运动</a:t>
            </a:r>
            <a:r>
              <a:rPr lang="zh-CN" altLang="en-US" sz="3200" u="none" dirty="0">
                <a:solidFill>
                  <a:srgbClr val="800000"/>
                </a:solidFill>
                <a:latin typeface="黑体" panose="02010609060101010101" pitchFamily="49" charset="-122"/>
                <a:ea typeface="黑体" panose="02010609060101010101" pitchFamily="49" charset="-122"/>
              </a:rPr>
              <a:t>并非真的不结盟</a:t>
            </a:r>
            <a:r>
              <a:rPr lang="zh-CN" altLang="en-US" sz="3200" u="none" dirty="0">
                <a:latin typeface="黑体" panose="02010609060101010101" pitchFamily="49" charset="-122"/>
                <a:ea typeface="黑体" panose="02010609060101010101" pitchFamily="49" charset="-122"/>
              </a:rPr>
              <a:t>，而是</a:t>
            </a:r>
            <a:r>
              <a:rPr lang="zh-CN" altLang="en-US" sz="3200" u="none" dirty="0">
                <a:solidFill>
                  <a:srgbClr val="800000"/>
                </a:solidFill>
                <a:latin typeface="黑体" panose="02010609060101010101" pitchFamily="49" charset="-122"/>
                <a:ea typeface="黑体" panose="02010609060101010101" pitchFamily="49" charset="-122"/>
              </a:rPr>
              <a:t>奉行独立自主、不与美苏两个超级大国</a:t>
            </a:r>
            <a:r>
              <a:rPr lang="zh-CN" altLang="en-US" sz="3200" u="none" dirty="0">
                <a:latin typeface="黑体" panose="02010609060101010101" pitchFamily="49" charset="-122"/>
                <a:ea typeface="黑体" panose="02010609060101010101" pitchFamily="49" charset="-122"/>
              </a:rPr>
              <a:t>中的任何一个</a:t>
            </a:r>
            <a:r>
              <a:rPr lang="zh-CN" altLang="en-US" sz="3200" u="none" dirty="0">
                <a:solidFill>
                  <a:srgbClr val="800000"/>
                </a:solidFill>
                <a:latin typeface="黑体" panose="02010609060101010101" pitchFamily="49" charset="-122"/>
                <a:ea typeface="黑体" panose="02010609060101010101" pitchFamily="49" charset="-122"/>
              </a:rPr>
              <a:t>结盟</a:t>
            </a:r>
            <a:r>
              <a:rPr lang="zh-CN" altLang="en-US" sz="3200" u="none" dirty="0">
                <a:latin typeface="黑体" panose="02010609060101010101" pitchFamily="49" charset="-122"/>
                <a:ea typeface="黑体" panose="02010609060101010101" pitchFamily="49" charset="-122"/>
              </a:rPr>
              <a:t>的外交政策。</a:t>
            </a:r>
            <a:endParaRPr lang="zh-CN" altLang="en-US" sz="3200" u="none" dirty="0">
              <a:latin typeface="黑体" panose="02010609060101010101" pitchFamily="49" charset="-122"/>
              <a:ea typeface="黑体" panose="02010609060101010101" pitchFamily="49" charset="-122"/>
            </a:endParaRPr>
          </a:p>
        </p:txBody>
      </p:sp>
      <p:sp>
        <p:nvSpPr>
          <p:cNvPr id="31746" name="矩形 175106"/>
          <p:cNvSpPr/>
          <p:nvPr/>
        </p:nvSpPr>
        <p:spPr>
          <a:xfrm>
            <a:off x="1524000" y="587375"/>
            <a:ext cx="7308215" cy="645160"/>
          </a:xfrm>
          <a:prstGeom prst="rect">
            <a:avLst/>
          </a:prstGeom>
          <a:noFill/>
          <a:ln w="9525">
            <a:noFill/>
          </a:ln>
        </p:spPr>
        <p:txBody>
          <a:bodyPr wrap="square" anchor="t">
            <a:spAutoFit/>
          </a:bodyPr>
          <a:p>
            <a:pPr>
              <a:spcBef>
                <a:spcPct val="0"/>
              </a:spcBef>
            </a:pPr>
            <a:r>
              <a:rPr lang="zh-CN" altLang="en-US" sz="3600" u="none"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三、不结盟运动的兴起</a:t>
            </a:r>
            <a:endParaRPr lang="zh-CN" altLang="en-US" sz="3600" u="none"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175108" name="文本框 175107"/>
          <p:cNvSpPr txBox="1"/>
          <p:nvPr/>
        </p:nvSpPr>
        <p:spPr>
          <a:xfrm>
            <a:off x="1524000" y="3193415"/>
            <a:ext cx="9933940" cy="3363595"/>
          </a:xfrm>
          <a:prstGeom prst="rect">
            <a:avLst/>
          </a:prstGeom>
          <a:noFill/>
          <a:ln w="9525">
            <a:noFill/>
          </a:ln>
        </p:spPr>
        <p:txBody>
          <a:bodyPr wrap="square" anchor="ctr">
            <a:spAutoFit/>
          </a:bodyPr>
          <a:p>
            <a:pPr>
              <a:lnSpc>
                <a:spcPct val="95000"/>
              </a:lnSpc>
              <a:spcBef>
                <a:spcPct val="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2</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、背景：</a:t>
            </a:r>
            <a:endParaRPr lang="zh-CN" altLang="en-US" sz="3200" u="none" dirty="0">
              <a:solidFill>
                <a:srgbClr val="0000FF"/>
              </a:solidFill>
              <a:latin typeface="黑体" panose="02010609060101010101" pitchFamily="49" charset="-122"/>
              <a:ea typeface="黑体" panose="02010609060101010101" pitchFamily="49" charset="-122"/>
            </a:endParaRPr>
          </a:p>
          <a:p>
            <a:pPr>
              <a:lnSpc>
                <a:spcPct val="95000"/>
              </a:lnSpc>
              <a:spcBef>
                <a:spcPct val="0"/>
              </a:spcBef>
            </a:pPr>
            <a:r>
              <a:rPr lang="en-US" altLang="zh-CN" sz="3200" u="none" dirty="0">
                <a:latin typeface="黑体" panose="02010609060101010101" pitchFamily="49" charset="-122"/>
                <a:ea typeface="黑体" panose="02010609060101010101" pitchFamily="49" charset="-122"/>
              </a:rPr>
              <a:t>①</a:t>
            </a:r>
            <a:r>
              <a:rPr lang="zh-CN" altLang="en-US" sz="3200" u="none" dirty="0">
                <a:latin typeface="黑体" panose="02010609060101010101" pitchFamily="49" charset="-122"/>
                <a:ea typeface="黑体" panose="02010609060101010101" pitchFamily="49" charset="-122"/>
              </a:rPr>
              <a:t>二战后亚非拉民族解放运动高涨，诞生了许多新兴独立国家</a:t>
            </a:r>
            <a:r>
              <a:rPr lang="en-US" altLang="zh-CN" sz="3200" u="none" dirty="0">
                <a:latin typeface="黑体" panose="02010609060101010101" pitchFamily="49" charset="-122"/>
                <a:ea typeface="黑体" panose="02010609060101010101" pitchFamily="49" charset="-122"/>
              </a:rPr>
              <a:t>,</a:t>
            </a:r>
            <a:r>
              <a:rPr lang="zh-CN" altLang="en-US" sz="3200" u="none" dirty="0">
                <a:latin typeface="黑体" panose="02010609060101010101" pitchFamily="49" charset="-122"/>
                <a:ea typeface="黑体" panose="02010609060101010101" pitchFamily="49" charset="-122"/>
              </a:rPr>
              <a:t>为不结盟运动奠定了</a:t>
            </a:r>
            <a:r>
              <a:rPr lang="zh-CN" altLang="en-US" sz="3200" u="none" dirty="0">
                <a:solidFill>
                  <a:srgbClr val="800000"/>
                </a:solidFill>
                <a:latin typeface="黑体" panose="02010609060101010101" pitchFamily="49" charset="-122"/>
                <a:ea typeface="黑体" panose="02010609060101010101" pitchFamily="49" charset="-122"/>
              </a:rPr>
              <a:t>政治基础</a:t>
            </a:r>
            <a:r>
              <a:rPr lang="zh-CN" altLang="en-US" sz="3200" u="none" dirty="0">
                <a:latin typeface="黑体" panose="02010609060101010101" pitchFamily="49" charset="-122"/>
                <a:ea typeface="黑体" panose="02010609060101010101" pitchFamily="49" charset="-122"/>
              </a:rPr>
              <a:t>；</a:t>
            </a:r>
            <a:endParaRPr lang="zh-CN" altLang="en-US" sz="3200" u="none" dirty="0">
              <a:latin typeface="黑体" panose="02010609060101010101" pitchFamily="49" charset="-122"/>
              <a:ea typeface="黑体" panose="02010609060101010101" pitchFamily="49" charset="-122"/>
            </a:endParaRPr>
          </a:p>
          <a:p>
            <a:pPr>
              <a:lnSpc>
                <a:spcPct val="95000"/>
              </a:lnSpc>
              <a:spcBef>
                <a:spcPct val="0"/>
              </a:spcBef>
            </a:pPr>
            <a:r>
              <a:rPr lang="en-US" altLang="zh-CN" sz="3200" u="none" dirty="0">
                <a:latin typeface="黑体" panose="02010609060101010101" pitchFamily="49" charset="-122"/>
                <a:ea typeface="黑体" panose="02010609060101010101" pitchFamily="49" charset="-122"/>
              </a:rPr>
              <a:t>②1955</a:t>
            </a:r>
            <a:r>
              <a:rPr lang="zh-CN" altLang="en-US" sz="3200" u="none" dirty="0">
                <a:latin typeface="黑体" panose="02010609060101010101" pitchFamily="49" charset="-122"/>
                <a:ea typeface="黑体" panose="02010609060101010101" pitchFamily="49" charset="-122"/>
              </a:rPr>
              <a:t>年</a:t>
            </a:r>
            <a:r>
              <a:rPr lang="zh-CN" altLang="en-US" sz="3200" u="none" dirty="0">
                <a:solidFill>
                  <a:srgbClr val="800000"/>
                </a:solidFill>
                <a:latin typeface="黑体" panose="02010609060101010101" pitchFamily="49" charset="-122"/>
                <a:ea typeface="黑体" panose="02010609060101010101" pitchFamily="49" charset="-122"/>
              </a:rPr>
              <a:t>万隆会议</a:t>
            </a:r>
            <a:r>
              <a:rPr lang="zh-CN" altLang="en-US" sz="3200" u="none" dirty="0">
                <a:latin typeface="黑体" panose="02010609060101010101" pitchFamily="49" charset="-122"/>
                <a:ea typeface="黑体" panose="02010609060101010101" pitchFamily="49" charset="-122"/>
              </a:rPr>
              <a:t>召开，</a:t>
            </a:r>
            <a:r>
              <a:rPr lang="zh-CN" altLang="en-US" sz="3200" u="none" dirty="0">
                <a:solidFill>
                  <a:srgbClr val="800000"/>
                </a:solidFill>
                <a:latin typeface="黑体" panose="02010609060101010101" pitchFamily="49" charset="-122"/>
                <a:ea typeface="黑体" panose="02010609060101010101" pitchFamily="49" charset="-122"/>
              </a:rPr>
              <a:t>促进</a:t>
            </a:r>
            <a:r>
              <a:rPr lang="zh-CN" altLang="en-US" sz="3200" u="none" dirty="0">
                <a:latin typeface="黑体" panose="02010609060101010101" pitchFamily="49" charset="-122"/>
                <a:ea typeface="黑体" panose="02010609060101010101" pitchFamily="49" charset="-122"/>
              </a:rPr>
              <a:t>了民族解放运动的新高涨和亚非国家的团结合作。</a:t>
            </a:r>
            <a:endParaRPr lang="zh-CN" altLang="en-US" sz="3200" u="none" dirty="0">
              <a:latin typeface="黑体" panose="02010609060101010101" pitchFamily="49" charset="-122"/>
              <a:ea typeface="黑体" panose="02010609060101010101" pitchFamily="49" charset="-122"/>
            </a:endParaRPr>
          </a:p>
          <a:p>
            <a:pPr>
              <a:lnSpc>
                <a:spcPct val="95000"/>
              </a:lnSpc>
              <a:spcBef>
                <a:spcPct val="0"/>
              </a:spcBef>
            </a:pPr>
            <a:r>
              <a:rPr lang="en-US" altLang="zh-CN" sz="3200" u="none" dirty="0">
                <a:latin typeface="黑体" panose="02010609060101010101" pitchFamily="49" charset="-122"/>
                <a:ea typeface="黑体" panose="02010609060101010101" pitchFamily="49" charset="-122"/>
              </a:rPr>
              <a:t>③</a:t>
            </a:r>
            <a:r>
              <a:rPr lang="zh-CN" altLang="en-US" sz="3200" u="none" dirty="0">
                <a:latin typeface="黑体" panose="02010609060101010101" pitchFamily="49" charset="-122"/>
                <a:ea typeface="黑体" panose="02010609060101010101" pitchFamily="49" charset="-122"/>
              </a:rPr>
              <a:t>亚非拉国家</a:t>
            </a:r>
            <a:r>
              <a:rPr lang="zh-CN" altLang="en-US" sz="3200" u="none" dirty="0">
                <a:solidFill>
                  <a:srgbClr val="800000"/>
                </a:solidFill>
                <a:latin typeface="黑体" panose="02010609060101010101" pitchFamily="49" charset="-122"/>
                <a:ea typeface="黑体" panose="02010609060101010101" pitchFamily="49" charset="-122"/>
              </a:rPr>
              <a:t>为摆脱美苏控制和维护自身的独立，相互团结支持</a:t>
            </a:r>
            <a:r>
              <a:rPr lang="zh-CN" altLang="en-US" sz="3200" u="none" dirty="0">
                <a:latin typeface="黑体" panose="02010609060101010101" pitchFamily="49" charset="-122"/>
                <a:ea typeface="黑体" panose="02010609060101010101" pitchFamily="49" charset="-122"/>
              </a:rPr>
              <a:t>，推动了运动兴起。</a:t>
            </a:r>
            <a:endParaRPr lang="zh-CN" altLang="en-US" sz="3200" u="none"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106">
                                            <p:txEl>
                                              <p:charRg st="6" end="25"/>
                                            </p:txEl>
                                          </p:spTgt>
                                        </p:tgtEl>
                                        <p:attrNameLst>
                                          <p:attrName>style.visibility</p:attrName>
                                        </p:attrNameLst>
                                      </p:cBhvr>
                                      <p:to>
                                        <p:strVal val="visible"/>
                                      </p:to>
                                    </p:set>
                                    <p:animEffect transition="in" filter="blinds(horizontal)">
                                      <p:cBhvr>
                                        <p:cTn id="7" dur="500"/>
                                        <p:tgtEl>
                                          <p:spTgt spid="175106">
                                            <p:txEl>
                                              <p:charRg st="6"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5106">
                                            <p:txEl>
                                              <p:charRg st="25" end="74"/>
                                            </p:txEl>
                                          </p:spTgt>
                                        </p:tgtEl>
                                        <p:attrNameLst>
                                          <p:attrName>style.visibility</p:attrName>
                                        </p:attrNameLst>
                                      </p:cBhvr>
                                      <p:to>
                                        <p:strVal val="visible"/>
                                      </p:to>
                                    </p:set>
                                    <p:animEffect transition="in" filter="blinds(horizontal)">
                                      <p:cBhvr>
                                        <p:cTn id="12" dur="500"/>
                                        <p:tgtEl>
                                          <p:spTgt spid="175106">
                                            <p:txEl>
                                              <p:charRg st="25"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75108">
                                            <p:txEl>
                                              <p:charRg st="6" end="49"/>
                                            </p:txEl>
                                          </p:spTgt>
                                        </p:tgtEl>
                                        <p:attrNameLst>
                                          <p:attrName>style.visibility</p:attrName>
                                        </p:attrNameLst>
                                      </p:cBhvr>
                                      <p:to>
                                        <p:strVal val="visible"/>
                                      </p:to>
                                    </p:set>
                                    <p:animEffect transition="in" filter="strips(downLeft)">
                                      <p:cBhvr>
                                        <p:cTn id="17" dur="500"/>
                                        <p:tgtEl>
                                          <p:spTgt spid="175108">
                                            <p:txEl>
                                              <p:charRg st="6"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75108">
                                            <p:txEl>
                                              <p:charRg st="49" end="87"/>
                                            </p:txEl>
                                          </p:spTgt>
                                        </p:tgtEl>
                                        <p:attrNameLst>
                                          <p:attrName>style.visibility</p:attrName>
                                        </p:attrNameLst>
                                      </p:cBhvr>
                                      <p:to>
                                        <p:strVal val="visible"/>
                                      </p:to>
                                    </p:set>
                                    <p:animEffect transition="in" filter="strips(downLeft)">
                                      <p:cBhvr>
                                        <p:cTn id="22" dur="500"/>
                                        <p:tgtEl>
                                          <p:spTgt spid="175108">
                                            <p:txEl>
                                              <p:charRg st="49"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75108">
                                            <p:txEl>
                                              <p:charRg st="87" end="125"/>
                                            </p:txEl>
                                          </p:spTgt>
                                        </p:tgtEl>
                                        <p:attrNameLst>
                                          <p:attrName>style.visibility</p:attrName>
                                        </p:attrNameLst>
                                      </p:cBhvr>
                                      <p:to>
                                        <p:strVal val="visible"/>
                                      </p:to>
                                    </p:set>
                                    <p:animEffect transition="in" filter="strips(downLeft)">
                                      <p:cBhvr>
                                        <p:cTn id="27" dur="500"/>
                                        <p:tgtEl>
                                          <p:spTgt spid="175108">
                                            <p:txEl>
                                              <p:charRg st="87"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矩形 176129"/>
          <p:cNvSpPr/>
          <p:nvPr/>
        </p:nvSpPr>
        <p:spPr>
          <a:xfrm>
            <a:off x="1744980" y="637540"/>
            <a:ext cx="8873490" cy="2306955"/>
          </a:xfrm>
          <a:prstGeom prst="rect">
            <a:avLst/>
          </a:prstGeom>
          <a:noFill/>
          <a:ln w="9525">
            <a:noFill/>
          </a:ln>
        </p:spPr>
        <p:txBody>
          <a:bodyPr wrap="square" anchor="ctr">
            <a:spAutoFit/>
          </a:bodyPr>
          <a:p>
            <a:pPr>
              <a:spcBef>
                <a:spcPct val="0"/>
              </a:spcBef>
            </a:pPr>
            <a:r>
              <a:rPr lang="en-US" altLang="zh-CN"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3</a:t>
            </a: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、兴起标志：</a:t>
            </a:r>
            <a:endPar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a:p>
            <a:pPr>
              <a:spcBef>
                <a:spcPct val="0"/>
              </a:spcBef>
            </a:pPr>
            <a:r>
              <a:rPr lang="zh-CN" altLang="en-US" sz="3600" u="none" dirty="0">
                <a:latin typeface="黑体" panose="02010609060101010101" pitchFamily="49" charset="-122"/>
                <a:ea typeface="黑体" panose="02010609060101010101" pitchFamily="49" charset="-122"/>
              </a:rPr>
              <a:t>    </a:t>
            </a:r>
            <a:r>
              <a:rPr lang="en-US" altLang="zh-CN" sz="3600" u="none" dirty="0">
                <a:latin typeface="黑体" panose="02010609060101010101" pitchFamily="49" charset="-122"/>
                <a:ea typeface="黑体" panose="02010609060101010101" pitchFamily="49" charset="-122"/>
              </a:rPr>
              <a:t>1961</a:t>
            </a:r>
            <a:r>
              <a:rPr lang="zh-CN" altLang="en-US" sz="3600" u="none" dirty="0">
                <a:latin typeface="黑体" panose="02010609060101010101" pitchFamily="49" charset="-122"/>
                <a:ea typeface="黑体" panose="02010609060101010101" pitchFamily="49" charset="-122"/>
              </a:rPr>
              <a:t>年，第一次不结盟国家和政府首脑会议在贝尔格莱德举行。</a:t>
            </a:r>
            <a:endParaRPr lang="zh-CN" altLang="en-US" sz="3600" u="none" dirty="0">
              <a:latin typeface="黑体" panose="02010609060101010101" pitchFamily="49" charset="-122"/>
              <a:ea typeface="黑体" panose="02010609060101010101" pitchFamily="49" charset="-122"/>
            </a:endParaRPr>
          </a:p>
          <a:p>
            <a:pPr>
              <a:spcBef>
                <a:spcPct val="0"/>
              </a:spcBef>
            </a:pPr>
            <a:r>
              <a:rPr lang="zh-CN" altLang="en-US" sz="3600" u="none" dirty="0">
                <a:latin typeface="黑体" panose="02010609060101010101" pitchFamily="49" charset="-122"/>
                <a:ea typeface="黑体" panose="02010609060101010101" pitchFamily="49" charset="-122"/>
              </a:rPr>
              <a:t>    奉行非集团、不结盟的政策</a:t>
            </a:r>
            <a:endParaRPr lang="zh-CN" altLang="en-US" sz="3600" u="none" dirty="0">
              <a:latin typeface="黑体" panose="02010609060101010101" pitchFamily="49" charset="-122"/>
              <a:ea typeface="黑体" panose="02010609060101010101" pitchFamily="49" charset="-122"/>
            </a:endParaRPr>
          </a:p>
        </p:txBody>
      </p:sp>
      <p:pic>
        <p:nvPicPr>
          <p:cNvPr id="32770" name="图片 176130" descr="W020080822593051331671"/>
          <p:cNvPicPr>
            <a:picLocks noChangeAspect="1"/>
          </p:cNvPicPr>
          <p:nvPr/>
        </p:nvPicPr>
        <p:blipFill>
          <a:blip r:embed="rId1"/>
          <a:stretch>
            <a:fillRect/>
          </a:stretch>
        </p:blipFill>
        <p:spPr>
          <a:xfrm>
            <a:off x="1811338" y="3049588"/>
            <a:ext cx="5189537" cy="3487737"/>
          </a:xfrm>
          <a:prstGeom prst="rect">
            <a:avLst/>
          </a:prstGeom>
          <a:noFill/>
          <a:ln w="9525" cap="flat" cmpd="sng">
            <a:solidFill>
              <a:schemeClr val="tx1"/>
            </a:solidFill>
            <a:prstDash val="solid"/>
            <a:miter/>
            <a:headEnd type="none" w="med" len="med"/>
            <a:tailEnd type="none" w="med" len="med"/>
          </a:ln>
        </p:spPr>
      </p:pic>
      <p:pic>
        <p:nvPicPr>
          <p:cNvPr id="32771" name="图片 176131" descr="Nam"/>
          <p:cNvPicPr>
            <a:picLocks noChangeAspect="1"/>
          </p:cNvPicPr>
          <p:nvPr/>
        </p:nvPicPr>
        <p:blipFill>
          <a:blip r:embed="rId2"/>
          <a:stretch>
            <a:fillRect/>
          </a:stretch>
        </p:blipFill>
        <p:spPr>
          <a:xfrm>
            <a:off x="7248525" y="3078480"/>
            <a:ext cx="3217545" cy="3004820"/>
          </a:xfrm>
          <a:prstGeom prst="rect">
            <a:avLst/>
          </a:prstGeom>
          <a:noFill/>
          <a:ln w="9525" cap="flat" cmpd="sng">
            <a:solidFill>
              <a:srgbClr val="800000"/>
            </a:solidFill>
            <a:prstDash val="solid"/>
            <a:miter/>
            <a:headEnd type="none" w="med" len="med"/>
            <a:tailEnd type="none" w="med" len="med"/>
          </a:ln>
        </p:spPr>
      </p:pic>
      <p:sp>
        <p:nvSpPr>
          <p:cNvPr id="32772" name="矩形 176132"/>
          <p:cNvSpPr/>
          <p:nvPr/>
        </p:nvSpPr>
        <p:spPr>
          <a:xfrm>
            <a:off x="7248525" y="6083301"/>
            <a:ext cx="3794125" cy="460375"/>
          </a:xfrm>
          <a:prstGeom prst="rect">
            <a:avLst/>
          </a:prstGeom>
          <a:noFill/>
          <a:ln w="9525">
            <a:noFill/>
          </a:ln>
        </p:spPr>
        <p:txBody>
          <a:bodyPr rIns="179331" anchor="ctr">
            <a:spAutoFit/>
          </a:bodyPr>
          <a:p>
            <a:pPr algn="ctr">
              <a:spcBef>
                <a:spcPct val="0"/>
              </a:spcBef>
            </a:pPr>
            <a:r>
              <a:rPr lang="zh-CN" altLang="en-US" sz="2400" u="none" dirty="0">
                <a:solidFill>
                  <a:srgbClr val="800000"/>
                </a:solidFill>
                <a:latin typeface="Arial" panose="020B0604020202020204" pitchFamily="34" charset="0"/>
                <a:ea typeface="隶书" panose="02010509060101010101" pitchFamily="49" charset="-122"/>
              </a:rPr>
              <a:t>不结盟运动标志</a:t>
            </a:r>
            <a:endParaRPr lang="zh-CN" altLang="en-US" sz="2400" u="none" dirty="0">
              <a:solidFill>
                <a:srgbClr val="800000"/>
              </a:solidFill>
              <a:latin typeface="Arial" panose="020B060402020202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6130">
                                            <p:txEl>
                                              <p:charRg st="8" end="43"/>
                                            </p:txEl>
                                          </p:spTgt>
                                        </p:tgtEl>
                                        <p:attrNameLst>
                                          <p:attrName>style.visibility</p:attrName>
                                        </p:attrNameLst>
                                      </p:cBhvr>
                                      <p:to>
                                        <p:strVal val="visible"/>
                                      </p:to>
                                    </p:set>
                                    <p:animEffect transition="in" filter="blinds(horizontal)">
                                      <p:cBhvr>
                                        <p:cTn id="7" dur="500"/>
                                        <p:tgtEl>
                                          <p:spTgt spid="176130">
                                            <p:txEl>
                                              <p:charRg st="8"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0">
                                            <p:txEl>
                                              <p:charRg st="43" end="60"/>
                                            </p:txEl>
                                          </p:spTgt>
                                        </p:tgtEl>
                                        <p:attrNameLst>
                                          <p:attrName>style.visibility</p:attrName>
                                        </p:attrNameLst>
                                      </p:cBhvr>
                                      <p:to>
                                        <p:strVal val="visible"/>
                                      </p:to>
                                    </p:set>
                                    <p:animEffect transition="in" filter="blinds(horizontal)">
                                      <p:cBhvr>
                                        <p:cTn id="12" dur="500"/>
                                        <p:tgtEl>
                                          <p:spTgt spid="176130">
                                            <p:txEl>
                                              <p:charRg st="43"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矩形 177153"/>
          <p:cNvSpPr/>
          <p:nvPr/>
        </p:nvSpPr>
        <p:spPr>
          <a:xfrm>
            <a:off x="1198245" y="719455"/>
            <a:ext cx="9606280" cy="2061210"/>
          </a:xfrm>
          <a:prstGeom prst="rect">
            <a:avLst/>
          </a:prstGeom>
          <a:noFill/>
          <a:ln w="9525">
            <a:noFill/>
          </a:ln>
        </p:spPr>
        <p:txBody>
          <a:bodyPr wrap="square" anchor="ctr">
            <a:spAutoFit/>
          </a:bodyPr>
          <a:p>
            <a:pPr>
              <a:spcBef>
                <a:spcPct val="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4</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、发展：</a:t>
            </a:r>
            <a:endPar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a:p>
            <a:pPr>
              <a:spcBef>
                <a:spcPct val="0"/>
              </a:spcBef>
            </a:pPr>
            <a:r>
              <a:rPr lang="zh-CN" altLang="en-US" sz="3200" u="none">
                <a:solidFill>
                  <a:srgbClr val="800000"/>
                </a:solidFill>
                <a:latin typeface="黑体" panose="02010609060101010101" pitchFamily="49" charset="-122"/>
                <a:ea typeface="黑体" panose="02010609060101010101" pitchFamily="49" charset="-122"/>
              </a:rPr>
              <a:t>  </a:t>
            </a:r>
            <a:r>
              <a:rPr lang="en-US" altLang="zh-CN" sz="3200" u="none" dirty="0">
                <a:latin typeface="黑体" panose="02010609060101010101" pitchFamily="49" charset="-122"/>
                <a:ea typeface="黑体" panose="02010609060101010101" pitchFamily="49" charset="-122"/>
              </a:rPr>
              <a:t>20</a:t>
            </a:r>
            <a:r>
              <a:rPr lang="zh-CN" altLang="en-US" sz="3200" u="none" dirty="0">
                <a:latin typeface="黑体" panose="02010609060101010101" pitchFamily="49" charset="-122"/>
                <a:ea typeface="黑体" panose="02010609060101010101" pitchFamily="49" charset="-122"/>
              </a:rPr>
              <a:t>世纪</a:t>
            </a:r>
            <a:r>
              <a:rPr lang="en-US" altLang="zh-CN" sz="3200" u="none" dirty="0">
                <a:latin typeface="黑体" panose="02010609060101010101" pitchFamily="49" charset="-122"/>
                <a:ea typeface="黑体" panose="02010609060101010101" pitchFamily="49" charset="-122"/>
              </a:rPr>
              <a:t>70</a:t>
            </a:r>
            <a:r>
              <a:rPr lang="zh-CN" altLang="en-US" sz="3200" u="none" dirty="0">
                <a:latin typeface="黑体" panose="02010609060101010101" pitchFamily="49" charset="-122"/>
                <a:ea typeface="黑体" panose="02010609060101010101" pitchFamily="49" charset="-122"/>
              </a:rPr>
              <a:t>年代开始，</a:t>
            </a:r>
            <a:endParaRPr lang="zh-CN" altLang="en-US" sz="3200" u="none" dirty="0">
              <a:latin typeface="黑体" panose="02010609060101010101" pitchFamily="49" charset="-122"/>
              <a:ea typeface="黑体" panose="02010609060101010101" pitchFamily="49" charset="-122"/>
            </a:endParaRPr>
          </a:p>
          <a:p>
            <a:pPr>
              <a:spcBef>
                <a:spcPct val="0"/>
              </a:spcBef>
            </a:pPr>
            <a:r>
              <a:rPr lang="zh-CN" altLang="en-US" sz="3200" u="none" dirty="0">
                <a:latin typeface="黑体" panose="02010609060101010101" pitchFamily="49" charset="-122"/>
                <a:ea typeface="黑体" panose="02010609060101010101" pitchFamily="49" charset="-122"/>
              </a:rPr>
              <a:t>  把</a:t>
            </a:r>
            <a:r>
              <a:rPr lang="zh-CN" altLang="en-US" sz="3200" u="none" dirty="0">
                <a:solidFill>
                  <a:srgbClr val="800000"/>
                </a:solidFill>
                <a:latin typeface="黑体" panose="02010609060101010101" pitchFamily="49" charset="-122"/>
                <a:ea typeface="黑体" panose="02010609060101010101" pitchFamily="49" charset="-122"/>
              </a:rPr>
              <a:t>反对</a:t>
            </a:r>
            <a:r>
              <a:rPr lang="zh-CN" altLang="en-US" sz="3200" u="none" dirty="0">
                <a:latin typeface="黑体" panose="02010609060101010101" pitchFamily="49" charset="-122"/>
                <a:ea typeface="黑体" panose="02010609060101010101" pitchFamily="49" charset="-122"/>
              </a:rPr>
              <a:t>美苏</a:t>
            </a:r>
            <a:r>
              <a:rPr lang="zh-CN" altLang="en-US" sz="3200" u="none" dirty="0">
                <a:solidFill>
                  <a:srgbClr val="800000"/>
                </a:solidFill>
                <a:latin typeface="黑体" panose="02010609060101010101" pitchFamily="49" charset="-122"/>
                <a:ea typeface="黑体" panose="02010609060101010101" pitchFamily="49" charset="-122"/>
              </a:rPr>
              <a:t>霸权主义</a:t>
            </a:r>
            <a:r>
              <a:rPr lang="zh-CN" altLang="en-US" sz="3200" u="none" dirty="0">
                <a:latin typeface="黑体" panose="02010609060101010101" pitchFamily="49" charset="-122"/>
                <a:ea typeface="黑体" panose="02010609060101010101" pitchFamily="49" charset="-122"/>
              </a:rPr>
              <a:t>作为重要任务，</a:t>
            </a:r>
            <a:endParaRPr lang="zh-CN" altLang="en-US" sz="3200" u="none" dirty="0">
              <a:latin typeface="黑体" panose="02010609060101010101" pitchFamily="49" charset="-122"/>
              <a:ea typeface="黑体" panose="02010609060101010101" pitchFamily="49" charset="-122"/>
            </a:endParaRPr>
          </a:p>
          <a:p>
            <a:pPr>
              <a:spcBef>
                <a:spcPct val="0"/>
              </a:spcBef>
            </a:pPr>
            <a:r>
              <a:rPr lang="zh-CN" altLang="en-US" sz="3200" u="none" dirty="0">
                <a:latin typeface="黑体" panose="02010609060101010101" pitchFamily="49" charset="-122"/>
                <a:ea typeface="黑体" panose="02010609060101010101" pitchFamily="49" charset="-122"/>
              </a:rPr>
              <a:t>  将</a:t>
            </a:r>
            <a:r>
              <a:rPr lang="zh-CN" altLang="en-US" sz="3200" u="none" dirty="0">
                <a:solidFill>
                  <a:srgbClr val="800000"/>
                </a:solidFill>
                <a:latin typeface="黑体" panose="02010609060101010101" pitchFamily="49" charset="-122"/>
                <a:ea typeface="黑体" panose="02010609060101010101" pitchFamily="49" charset="-122"/>
              </a:rPr>
              <a:t>建立国际经济新秩序</a:t>
            </a:r>
            <a:r>
              <a:rPr lang="zh-CN" altLang="en-US" sz="3200" u="none" dirty="0">
                <a:latin typeface="黑体" panose="02010609060101010101" pitchFamily="49" charset="-122"/>
                <a:ea typeface="黑体" panose="02010609060101010101" pitchFamily="49" charset="-122"/>
              </a:rPr>
              <a:t>作为行动纲领。</a:t>
            </a:r>
            <a:endParaRPr lang="zh-CN" altLang="en-US" sz="3200" u="none" dirty="0">
              <a:latin typeface="黑体" panose="02010609060101010101" pitchFamily="49" charset="-122"/>
              <a:ea typeface="黑体" panose="02010609060101010101" pitchFamily="49" charset="-122"/>
            </a:endParaRPr>
          </a:p>
        </p:txBody>
      </p:sp>
      <p:sp>
        <p:nvSpPr>
          <p:cNvPr id="177155" name="矩形 177154"/>
          <p:cNvSpPr/>
          <p:nvPr/>
        </p:nvSpPr>
        <p:spPr>
          <a:xfrm>
            <a:off x="1198245" y="2882900"/>
            <a:ext cx="9766300" cy="3538220"/>
          </a:xfrm>
          <a:prstGeom prst="rect">
            <a:avLst/>
          </a:prstGeom>
          <a:noFill/>
          <a:ln w="9525">
            <a:noFill/>
          </a:ln>
        </p:spPr>
        <p:txBody>
          <a:bodyPr wrap="square" anchor="ctr">
            <a:spAutoFit/>
          </a:bodyPr>
          <a:p>
            <a:pPr>
              <a:spcBef>
                <a:spcPct val="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5</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、意义：</a:t>
            </a:r>
            <a:endParaRPr lang="zh-CN" altLang="en-US" sz="3200" u="none" dirty="0">
              <a:solidFill>
                <a:srgbClr val="0000FF"/>
              </a:solidFill>
              <a:latin typeface="黑体" panose="02010609060101010101" pitchFamily="49" charset="-122"/>
              <a:ea typeface="黑体" panose="02010609060101010101" pitchFamily="49" charset="-122"/>
            </a:endParaRPr>
          </a:p>
          <a:p>
            <a:pPr>
              <a:spcBef>
                <a:spcPct val="0"/>
              </a:spcBef>
            </a:pPr>
            <a:r>
              <a:rPr lang="zh-CN" altLang="en-US" sz="3200" u="none" dirty="0">
                <a:latin typeface="黑体" panose="02010609060101010101" pitchFamily="49" charset="-122"/>
                <a:ea typeface="黑体" panose="02010609060101010101" pitchFamily="49" charset="-122"/>
              </a:rPr>
              <a:t>  </a:t>
            </a:r>
            <a:r>
              <a:rPr lang="en-US" altLang="zh-CN" sz="3200" u="none" dirty="0">
                <a:latin typeface="黑体" panose="02010609060101010101" pitchFamily="49" charset="-122"/>
                <a:ea typeface="黑体" panose="02010609060101010101" pitchFamily="49" charset="-122"/>
              </a:rPr>
              <a:t>①</a:t>
            </a:r>
            <a:r>
              <a:rPr lang="zh-CN" altLang="en-US" sz="3200" u="none" dirty="0">
                <a:latin typeface="黑体" panose="02010609060101010101" pitchFamily="49" charset="-122"/>
                <a:ea typeface="黑体" panose="02010609060101010101" pitchFamily="49" charset="-122"/>
              </a:rPr>
              <a:t>推动了民族解放运动深入发展，</a:t>
            </a:r>
            <a:r>
              <a:rPr lang="zh-CN" altLang="en-US" sz="3200" u="none" dirty="0">
                <a:solidFill>
                  <a:srgbClr val="800000"/>
                </a:solidFill>
                <a:latin typeface="黑体" panose="02010609060101010101" pitchFamily="49" charset="-122"/>
                <a:ea typeface="黑体" panose="02010609060101010101" pitchFamily="49" charset="-122"/>
              </a:rPr>
              <a:t>加速了</a:t>
            </a:r>
            <a:r>
              <a:rPr lang="zh-CN" altLang="en-US" sz="3200" u="none" dirty="0">
                <a:latin typeface="黑体" panose="02010609060101010101" pitchFamily="49" charset="-122"/>
                <a:ea typeface="黑体" panose="02010609060101010101" pitchFamily="49" charset="-122"/>
              </a:rPr>
              <a:t>帝国主义殖民体系的崩溃；</a:t>
            </a:r>
            <a:endParaRPr lang="zh-CN" altLang="en-US" sz="3200" u="none" dirty="0">
              <a:latin typeface="黑体" panose="02010609060101010101" pitchFamily="49" charset="-122"/>
              <a:ea typeface="黑体" panose="02010609060101010101" pitchFamily="49" charset="-122"/>
            </a:endParaRPr>
          </a:p>
          <a:p>
            <a:pPr>
              <a:spcBef>
                <a:spcPct val="0"/>
              </a:spcBef>
            </a:pPr>
            <a:r>
              <a:rPr lang="zh-CN" altLang="en-US" sz="3200" u="none" dirty="0">
                <a:latin typeface="黑体" panose="02010609060101010101" pitchFamily="49" charset="-122"/>
                <a:ea typeface="黑体" panose="02010609060101010101" pitchFamily="49" charset="-122"/>
              </a:rPr>
              <a:t>  </a:t>
            </a:r>
            <a:r>
              <a:rPr lang="en-US" altLang="zh-CN" sz="3200" u="none" dirty="0">
                <a:latin typeface="黑体" panose="02010609060101010101" pitchFamily="49" charset="-122"/>
                <a:ea typeface="黑体" panose="02010609060101010101" pitchFamily="49" charset="-122"/>
              </a:rPr>
              <a:t>②</a:t>
            </a:r>
            <a:r>
              <a:rPr lang="zh-CN" altLang="en-US" sz="3200" u="none" dirty="0">
                <a:latin typeface="黑体" panose="02010609060101010101" pitchFamily="49" charset="-122"/>
                <a:ea typeface="黑体" panose="02010609060101010101" pitchFamily="49" charset="-122"/>
              </a:rPr>
              <a:t>标志着广大发展中国家以独立的力量</a:t>
            </a:r>
            <a:r>
              <a:rPr lang="zh-CN" altLang="en-US" sz="3200" u="none" dirty="0">
                <a:solidFill>
                  <a:srgbClr val="800000"/>
                </a:solidFill>
                <a:latin typeface="黑体" panose="02010609060101010101" pitchFamily="49" charset="-122"/>
                <a:ea typeface="黑体" panose="02010609060101010101" pitchFamily="49" charset="-122"/>
              </a:rPr>
              <a:t>登上了</a:t>
            </a:r>
            <a:r>
              <a:rPr lang="zh-CN" altLang="en-US" sz="3200" u="none" dirty="0">
                <a:latin typeface="黑体" panose="02010609060101010101" pitchFamily="49" charset="-122"/>
                <a:ea typeface="黑体" panose="02010609060101010101" pitchFamily="49" charset="-122"/>
              </a:rPr>
              <a:t>国际政治舞台；</a:t>
            </a:r>
            <a:endParaRPr lang="zh-CN" altLang="en-US" sz="3200" u="none" dirty="0">
              <a:latin typeface="黑体" panose="02010609060101010101" pitchFamily="49" charset="-122"/>
              <a:ea typeface="黑体" panose="02010609060101010101" pitchFamily="49" charset="-122"/>
            </a:endParaRPr>
          </a:p>
          <a:p>
            <a:pPr>
              <a:spcBef>
                <a:spcPct val="0"/>
              </a:spcBef>
            </a:pPr>
            <a:r>
              <a:rPr lang="zh-CN" altLang="en-US" sz="3200" u="none" dirty="0">
                <a:latin typeface="黑体" panose="02010609060101010101" pitchFamily="49" charset="-122"/>
                <a:ea typeface="黑体" panose="02010609060101010101" pitchFamily="49" charset="-122"/>
              </a:rPr>
              <a:t>  </a:t>
            </a:r>
            <a:r>
              <a:rPr lang="en-US" altLang="zh-CN" sz="3200" u="none" dirty="0">
                <a:latin typeface="黑体" panose="02010609060101010101" pitchFamily="49" charset="-122"/>
                <a:ea typeface="黑体" panose="02010609060101010101" pitchFamily="49" charset="-122"/>
              </a:rPr>
              <a:t>③</a:t>
            </a:r>
            <a:r>
              <a:rPr lang="zh-CN" altLang="en-US" sz="3200" u="none" dirty="0">
                <a:latin typeface="黑体" panose="02010609060101010101" pitchFamily="49" charset="-122"/>
                <a:ea typeface="黑体" panose="02010609060101010101" pitchFamily="49" charset="-122"/>
              </a:rPr>
              <a:t>在一定程度上</a:t>
            </a:r>
            <a:r>
              <a:rPr lang="zh-CN" altLang="en-US" sz="3200" u="none" dirty="0">
                <a:solidFill>
                  <a:srgbClr val="800000"/>
                </a:solidFill>
                <a:latin typeface="黑体" panose="02010609060101010101" pitchFamily="49" charset="-122"/>
                <a:ea typeface="黑体" panose="02010609060101010101" pitchFamily="49" charset="-122"/>
              </a:rPr>
              <a:t>冲击着</a:t>
            </a:r>
            <a:r>
              <a:rPr lang="zh-CN" altLang="en-US" sz="3200" u="none" dirty="0">
                <a:latin typeface="黑体" panose="02010609060101010101" pitchFamily="49" charset="-122"/>
                <a:ea typeface="黑体" panose="02010609060101010101" pitchFamily="49" charset="-122"/>
              </a:rPr>
              <a:t>两极格局</a:t>
            </a:r>
            <a:r>
              <a:rPr lang="en-US" altLang="zh-CN" sz="3200" u="none" dirty="0">
                <a:latin typeface="黑体" panose="02010609060101010101" pitchFamily="49" charset="-122"/>
                <a:ea typeface="黑体" panose="02010609060101010101" pitchFamily="49" charset="-122"/>
              </a:rPr>
              <a:t>,</a:t>
            </a:r>
            <a:r>
              <a:rPr lang="zh-CN" altLang="en-US" sz="3200" u="none" dirty="0">
                <a:latin typeface="黑体" panose="02010609060101010101" pitchFamily="49" charset="-122"/>
                <a:ea typeface="黑体" panose="02010609060101010101" pitchFamily="49" charset="-122"/>
              </a:rPr>
              <a:t>促进世界格局朝多极化方向发展。</a:t>
            </a:r>
            <a:endParaRPr lang="zh-CN" altLang="en-US" sz="3200" u="none" dirty="0">
              <a:latin typeface="黑体" panose="02010609060101010101" pitchFamily="49" charset="-122"/>
              <a:ea typeface="黑体" panose="02010609060101010101" pitchFamily="49" charset="-122"/>
            </a:endParaRPr>
          </a:p>
        </p:txBody>
      </p:sp>
      <p:pic>
        <p:nvPicPr>
          <p:cNvPr id="177156" name="图片 177155" descr="back-y[2]">
            <a:hlinkClick r:id="rId1" action="ppaction://hlinksldjump"/>
          </p:cNvPr>
          <p:cNvPicPr>
            <a:picLocks noChangeAspect="1"/>
          </p:cNvPicPr>
          <p:nvPr/>
        </p:nvPicPr>
        <p:blipFill>
          <a:blip r:embed="rId2"/>
          <a:stretch>
            <a:fillRect/>
          </a:stretch>
        </p:blipFill>
        <p:spPr>
          <a:xfrm>
            <a:off x="9588500" y="5994400"/>
            <a:ext cx="792163" cy="6318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77154">
                                            <p:txEl>
                                              <p:charRg st="6" end="20"/>
                                            </p:txEl>
                                          </p:spTgt>
                                        </p:tgtEl>
                                        <p:attrNameLst>
                                          <p:attrName>style.visibility</p:attrName>
                                        </p:attrNameLst>
                                      </p:cBhvr>
                                      <p:to>
                                        <p:strVal val="visible"/>
                                      </p:to>
                                    </p:set>
                                    <p:animEffect transition="in" filter="strips(downLeft)">
                                      <p:cBhvr>
                                        <p:cTn id="7" dur="500"/>
                                        <p:tgtEl>
                                          <p:spTgt spid="177154">
                                            <p:txEl>
                                              <p:charRg st="6" end="2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177154">
                                            <p:txEl>
                                              <p:charRg st="20" end="39"/>
                                            </p:txEl>
                                          </p:spTgt>
                                        </p:tgtEl>
                                        <p:attrNameLst>
                                          <p:attrName>style.visibility</p:attrName>
                                        </p:attrNameLst>
                                      </p:cBhvr>
                                      <p:to>
                                        <p:strVal val="visible"/>
                                      </p:to>
                                    </p:set>
                                    <p:animEffect transition="in" filter="strips(downLeft)">
                                      <p:cBhvr>
                                        <p:cTn id="10" dur="500"/>
                                        <p:tgtEl>
                                          <p:spTgt spid="177154">
                                            <p:txEl>
                                              <p:charRg st="20" end="39"/>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177154">
                                            <p:txEl>
                                              <p:charRg st="39" end="59"/>
                                            </p:txEl>
                                          </p:spTgt>
                                        </p:tgtEl>
                                        <p:attrNameLst>
                                          <p:attrName>style.visibility</p:attrName>
                                        </p:attrNameLst>
                                      </p:cBhvr>
                                      <p:to>
                                        <p:strVal val="visible"/>
                                      </p:to>
                                    </p:set>
                                    <p:animEffect transition="in" filter="strips(downLeft)">
                                      <p:cBhvr>
                                        <p:cTn id="13" dur="500"/>
                                        <p:tgtEl>
                                          <p:spTgt spid="177154">
                                            <p:txEl>
                                              <p:charRg st="39" end="5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77155">
                                            <p:txEl>
                                              <p:charRg st="6" end="39"/>
                                            </p:txEl>
                                          </p:spTgt>
                                        </p:tgtEl>
                                        <p:attrNameLst>
                                          <p:attrName>style.visibility</p:attrName>
                                        </p:attrNameLst>
                                      </p:cBhvr>
                                      <p:to>
                                        <p:strVal val="visible"/>
                                      </p:to>
                                    </p:set>
                                    <p:animEffect transition="in" filter="strips(downLeft)">
                                      <p:cBhvr>
                                        <p:cTn id="18" dur="500"/>
                                        <p:tgtEl>
                                          <p:spTgt spid="177155">
                                            <p:txEl>
                                              <p:charRg st="6" end="3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77155">
                                            <p:txEl>
                                              <p:charRg st="39" end="69"/>
                                            </p:txEl>
                                          </p:spTgt>
                                        </p:tgtEl>
                                        <p:attrNameLst>
                                          <p:attrName>style.visibility</p:attrName>
                                        </p:attrNameLst>
                                      </p:cBhvr>
                                      <p:to>
                                        <p:strVal val="visible"/>
                                      </p:to>
                                    </p:set>
                                    <p:animEffect transition="in" filter="strips(downLeft)">
                                      <p:cBhvr>
                                        <p:cTn id="23" dur="500"/>
                                        <p:tgtEl>
                                          <p:spTgt spid="177155">
                                            <p:txEl>
                                              <p:charRg st="39" end="6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177155">
                                            <p:txEl>
                                              <p:charRg st="69" end="102"/>
                                            </p:txEl>
                                          </p:spTgt>
                                        </p:tgtEl>
                                        <p:attrNameLst>
                                          <p:attrName>style.visibility</p:attrName>
                                        </p:attrNameLst>
                                      </p:cBhvr>
                                      <p:to>
                                        <p:strVal val="visible"/>
                                      </p:to>
                                    </p:set>
                                    <p:animEffect transition="in" filter="strips(downLeft)">
                                      <p:cBhvr>
                                        <p:cTn id="28" dur="500"/>
                                        <p:tgtEl>
                                          <p:spTgt spid="177155">
                                            <p:txEl>
                                              <p:charRg st="69" end="10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77156"/>
                                        </p:tgtEl>
                                        <p:attrNameLst>
                                          <p:attrName>style.visibility</p:attrName>
                                        </p:attrNameLst>
                                      </p:cBhvr>
                                      <p:to>
                                        <p:strVal val="visible"/>
                                      </p:to>
                                    </p:set>
                                    <p:animEffect transition="in" filter="box(in)">
                                      <p:cBhvr>
                                        <p:cTn id="33" dur="500"/>
                                        <p:tgtEl>
                                          <p:spTgt spid="17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143361" descr="Nam"/>
          <p:cNvPicPr>
            <a:picLocks noChangeAspect="1"/>
          </p:cNvPicPr>
          <p:nvPr/>
        </p:nvPicPr>
        <p:blipFill>
          <a:blip r:embed="rId1"/>
          <a:stretch>
            <a:fillRect/>
          </a:stretch>
        </p:blipFill>
        <p:spPr>
          <a:xfrm>
            <a:off x="6235700" y="3083560"/>
            <a:ext cx="2348230" cy="1834515"/>
          </a:xfrm>
          <a:prstGeom prst="rect">
            <a:avLst/>
          </a:prstGeom>
          <a:noFill/>
          <a:ln w="9525" cap="flat" cmpd="sng">
            <a:solidFill>
              <a:srgbClr val="800000"/>
            </a:solidFill>
            <a:prstDash val="solid"/>
            <a:miter/>
            <a:headEnd type="none" w="med" len="med"/>
            <a:tailEnd type="none" w="med" len="med"/>
          </a:ln>
        </p:spPr>
      </p:pic>
      <p:pic>
        <p:nvPicPr>
          <p:cNvPr id="4098" name="图片 143362" descr="eu"/>
          <p:cNvPicPr>
            <a:picLocks noChangeAspect="1"/>
          </p:cNvPicPr>
          <p:nvPr/>
        </p:nvPicPr>
        <p:blipFill>
          <a:blip r:embed="rId2"/>
          <a:stretch>
            <a:fillRect/>
          </a:stretch>
        </p:blipFill>
        <p:spPr>
          <a:xfrm>
            <a:off x="830580" y="3027045"/>
            <a:ext cx="2753360" cy="1891030"/>
          </a:xfrm>
          <a:prstGeom prst="rect">
            <a:avLst/>
          </a:prstGeom>
          <a:solidFill>
            <a:schemeClr val="tx1"/>
          </a:solidFill>
          <a:ln w="9525" cap="flat" cmpd="sng">
            <a:solidFill>
              <a:srgbClr val="FFFF00"/>
            </a:solidFill>
            <a:prstDash val="solid"/>
            <a:miter/>
            <a:headEnd type="none" w="med" len="med"/>
            <a:tailEnd type="none" w="med" len="med"/>
          </a:ln>
        </p:spPr>
      </p:pic>
      <p:pic>
        <p:nvPicPr>
          <p:cNvPr id="4099" name="图片 143363" descr="92090201"/>
          <p:cNvPicPr>
            <a:picLocks noChangeAspect="1"/>
          </p:cNvPicPr>
          <p:nvPr/>
        </p:nvPicPr>
        <p:blipFill>
          <a:blip r:embed="rId3"/>
          <a:stretch>
            <a:fillRect/>
          </a:stretch>
        </p:blipFill>
        <p:spPr>
          <a:xfrm>
            <a:off x="3723640" y="3026410"/>
            <a:ext cx="2406015" cy="1891665"/>
          </a:xfrm>
          <a:prstGeom prst="rect">
            <a:avLst/>
          </a:prstGeom>
          <a:noFill/>
          <a:ln w="9525" cap="flat" cmpd="sng">
            <a:solidFill>
              <a:srgbClr val="FFFF00"/>
            </a:solidFill>
            <a:prstDash val="solid"/>
            <a:miter/>
            <a:headEnd type="none" w="med" len="med"/>
            <a:tailEnd type="none" w="med" len="med"/>
          </a:ln>
        </p:spPr>
      </p:pic>
      <p:sp>
        <p:nvSpPr>
          <p:cNvPr id="4100" name="矩形 143367"/>
          <p:cNvSpPr/>
          <p:nvPr/>
        </p:nvSpPr>
        <p:spPr>
          <a:xfrm>
            <a:off x="2782888" y="1773238"/>
            <a:ext cx="6049962" cy="800100"/>
          </a:xfrm>
          <a:prstGeom prst="rect">
            <a:avLst/>
          </a:prstGeom>
        </p:spPr>
        <p:txBody>
          <a:bodyPr wrap="none" fromWordArt="1">
            <a:prstTxWarp prst="textPlain">
              <a:avLst>
                <a:gd name="adj" fmla="val 50000"/>
              </a:avLst>
            </a:prstTxWarp>
            <a:normAutofit/>
          </a:bodyPr>
          <a:p>
            <a:pPr algn="ctr"/>
            <a:r>
              <a:rPr lang="zh-CN" altLang="en-US" sz="3600" b="1">
                <a:ln w="9525" cap="flat" cmpd="sng">
                  <a:solidFill>
                    <a:srgbClr val="000000"/>
                  </a:solidFill>
                  <a:prstDash val="solid"/>
                  <a:round/>
                  <a:headEnd type="none" w="med" len="med"/>
                  <a:tailEnd type="none" w="med" len="med"/>
                </a:ln>
                <a:solidFill>
                  <a:srgbClr val="FF3300"/>
                </a:solidFill>
                <a:latin typeface="黑体" panose="02010609060101010101" pitchFamily="49" charset="-122"/>
                <a:ea typeface="黑体" panose="02010609060101010101" pitchFamily="49" charset="-122"/>
              </a:rPr>
              <a:t>第26课 世界多极化趋势</a:t>
            </a:r>
            <a:endParaRPr lang="zh-CN" altLang="en-US" sz="3600" b="1">
              <a:ln w="9525" cap="flat" cmpd="sng">
                <a:solidFill>
                  <a:srgbClr val="000000"/>
                </a:solidFill>
                <a:prstDash val="solid"/>
                <a:round/>
                <a:headEnd type="none" w="med" len="med"/>
                <a:tailEnd type="none" w="med" len="med"/>
              </a:ln>
              <a:solidFill>
                <a:srgbClr val="FF3300"/>
              </a:solidFill>
              <a:latin typeface="黑体" panose="02010609060101010101" pitchFamily="49" charset="-122"/>
              <a:ea typeface="黑体" panose="02010609060101010101" pitchFamily="49" charset="-122"/>
            </a:endParaRPr>
          </a:p>
        </p:txBody>
      </p:sp>
      <p:pic>
        <p:nvPicPr>
          <p:cNvPr id="4101" name="图片 1"/>
          <p:cNvPicPr>
            <a:picLocks noChangeAspect="1"/>
          </p:cNvPicPr>
          <p:nvPr/>
        </p:nvPicPr>
        <p:blipFill>
          <a:blip r:embed="rId4"/>
          <a:stretch>
            <a:fillRect/>
          </a:stretch>
        </p:blipFill>
        <p:spPr>
          <a:xfrm>
            <a:off x="8689340" y="3026410"/>
            <a:ext cx="2660015" cy="189166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144385"/>
          <p:cNvSpPr txBox="1"/>
          <p:nvPr/>
        </p:nvSpPr>
        <p:spPr>
          <a:xfrm>
            <a:off x="2763838" y="4010025"/>
            <a:ext cx="309880" cy="645160"/>
          </a:xfrm>
          <a:prstGeom prst="rect">
            <a:avLst/>
          </a:prstGeom>
          <a:noFill/>
          <a:ln w="9525">
            <a:noFill/>
          </a:ln>
        </p:spPr>
        <p:txBody>
          <a:bodyPr wrap="none" anchor="t">
            <a:spAutoFit/>
          </a:bodyPr>
          <a:p>
            <a:pPr>
              <a:spcBef>
                <a:spcPct val="0"/>
              </a:spcBef>
            </a:pPr>
            <a:endParaRPr lang="en-US" altLang="zh-CN" sz="1800" b="0" u="none" dirty="0">
              <a:solidFill>
                <a:schemeClr val="tx2"/>
              </a:solidFill>
              <a:latin typeface="Times New Roman" panose="02020603050405020304" pitchFamily="18" charset="0"/>
              <a:ea typeface="宋体" panose="02010600030101010101" pitchFamily="2" charset="-122"/>
            </a:endParaRPr>
          </a:p>
          <a:p>
            <a:pPr>
              <a:spcBef>
                <a:spcPct val="0"/>
              </a:spcBef>
            </a:pPr>
            <a:endParaRPr lang="en-US" altLang="zh-CN" sz="1800" b="0" u="none" dirty="0">
              <a:solidFill>
                <a:schemeClr val="tx2"/>
              </a:solidFill>
              <a:latin typeface="Times New Roman" panose="02020603050405020304" pitchFamily="18" charset="0"/>
              <a:ea typeface="宋体" panose="02010600030101010101" pitchFamily="2" charset="-122"/>
            </a:endParaRPr>
          </a:p>
        </p:txBody>
      </p:sp>
      <p:sp>
        <p:nvSpPr>
          <p:cNvPr id="144387" name="矩形 144386"/>
          <p:cNvSpPr/>
          <p:nvPr/>
        </p:nvSpPr>
        <p:spPr>
          <a:xfrm>
            <a:off x="1812925" y="1284288"/>
            <a:ext cx="9040813" cy="5102225"/>
          </a:xfrm>
          <a:prstGeom prst="rect">
            <a:avLst/>
          </a:prstGeom>
          <a:solidFill>
            <a:srgbClr val="FFFFFF">
              <a:alpha val="22000"/>
            </a:srgbClr>
          </a:solidFill>
          <a:ln w="9525">
            <a:noFill/>
          </a:ln>
        </p:spPr>
        <p:txBody>
          <a:bodyPr anchor="t">
            <a:spAutoFit/>
          </a:bodyPr>
          <a:p>
            <a:pPr>
              <a:spcBef>
                <a:spcPct val="15000"/>
              </a:spcBef>
            </a:pP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一、走向联合的欧洲（欧共体的建立）</a:t>
            </a:r>
            <a:endPar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a:p>
            <a:pPr>
              <a:spcBef>
                <a:spcPct val="15000"/>
              </a:spcBef>
            </a:pPr>
            <a:r>
              <a:rPr lang="zh-CN" altLang="en-US" sz="3600" u="none">
                <a:solidFill>
                  <a:srgbClr val="000000"/>
                </a:solidFill>
                <a:latin typeface="黑体" panose="02010609060101010101" pitchFamily="49" charset="-122"/>
                <a:ea typeface="黑体" panose="02010609060101010101" pitchFamily="49" charset="-122"/>
              </a:rPr>
              <a:t>  </a:t>
            </a:r>
            <a:r>
              <a:rPr lang="en-US" altLang="zh-CN" sz="3600" u="none">
                <a:solidFill>
                  <a:srgbClr val="0000FF"/>
                </a:solidFill>
                <a:latin typeface="黑体" panose="02010609060101010101" pitchFamily="49" charset="-122"/>
                <a:ea typeface="黑体" panose="02010609060101010101" pitchFamily="49" charset="-122"/>
              </a:rPr>
              <a:t>1.</a:t>
            </a:r>
            <a:r>
              <a:rPr lang="zh-CN" altLang="en-US" sz="3600" u="none" dirty="0">
                <a:solidFill>
                  <a:srgbClr val="0000FF"/>
                </a:solidFill>
                <a:latin typeface="黑体" panose="02010609060101010101" pitchFamily="49" charset="-122"/>
                <a:ea typeface="黑体" panose="02010609060101010101" pitchFamily="49" charset="-122"/>
                <a:hlinkClick r:id="rId1" action="ppaction://hlinksldjump"/>
              </a:rPr>
              <a:t>原因    </a:t>
            </a:r>
            <a:r>
              <a:rPr lang="en-US" altLang="zh-CN" sz="3600" u="none" dirty="0">
                <a:solidFill>
                  <a:srgbClr val="0000FF"/>
                </a:solidFill>
                <a:latin typeface="黑体" panose="02010609060101010101" pitchFamily="49" charset="-122"/>
                <a:ea typeface="黑体" panose="02010609060101010101" pitchFamily="49" charset="-122"/>
                <a:hlinkClick r:id="rId1" action="ppaction://hlinksldjump"/>
              </a:rPr>
              <a:t>2.</a:t>
            </a:r>
            <a:r>
              <a:rPr lang="zh-CN" altLang="en-US" sz="3600" u="none" dirty="0">
                <a:solidFill>
                  <a:srgbClr val="0000FF"/>
                </a:solidFill>
                <a:latin typeface="黑体" panose="02010609060101010101" pitchFamily="49" charset="-122"/>
                <a:ea typeface="黑体" panose="02010609060101010101" pitchFamily="49" charset="-122"/>
                <a:hlinkClick r:id="rId1" action="ppaction://hlinksldjump"/>
              </a:rPr>
              <a:t>进程    </a:t>
            </a:r>
            <a:r>
              <a:rPr lang="en-US" altLang="zh-CN" sz="3600" u="none" dirty="0">
                <a:solidFill>
                  <a:srgbClr val="0000FF"/>
                </a:solidFill>
                <a:latin typeface="黑体" panose="02010609060101010101" pitchFamily="49" charset="-122"/>
                <a:ea typeface="黑体" panose="02010609060101010101" pitchFamily="49" charset="-122"/>
                <a:hlinkClick r:id="rId1" action="ppaction://hlinksldjump"/>
              </a:rPr>
              <a:t>3.</a:t>
            </a:r>
            <a:r>
              <a:rPr lang="zh-CN" altLang="en-US" sz="3600" u="none" dirty="0">
                <a:solidFill>
                  <a:srgbClr val="0000FF"/>
                </a:solidFill>
                <a:latin typeface="黑体" panose="02010609060101010101" pitchFamily="49" charset="-122"/>
                <a:ea typeface="黑体" panose="02010609060101010101" pitchFamily="49" charset="-122"/>
                <a:hlinkClick r:id="rId1" action="ppaction://hlinksldjump"/>
              </a:rPr>
              <a:t>影响</a:t>
            </a:r>
            <a:endParaRPr lang="zh-CN" altLang="en-US" sz="3600" u="none" dirty="0">
              <a:solidFill>
                <a:srgbClr val="0000FF"/>
              </a:solidFill>
              <a:latin typeface="黑体" panose="02010609060101010101" pitchFamily="49" charset="-122"/>
              <a:ea typeface="黑体" panose="02010609060101010101" pitchFamily="49" charset="-122"/>
              <a:hlinkClick r:id="rId1" action="ppaction://hlinksldjump"/>
            </a:endParaRPr>
          </a:p>
          <a:p>
            <a:pPr>
              <a:spcBef>
                <a:spcPct val="15000"/>
              </a:spcBef>
            </a:pP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二、迅速崛起的经济大国日本</a:t>
            </a:r>
            <a:endParaRPr lang="zh-CN" altLang="en-US" sz="3600" u="none" dirty="0">
              <a:solidFill>
                <a:srgbClr val="0000FF"/>
              </a:solidFill>
              <a:latin typeface="黑体" panose="02010609060101010101" pitchFamily="49" charset="-122"/>
              <a:ea typeface="黑体" panose="02010609060101010101" pitchFamily="49" charset="-122"/>
            </a:endParaRPr>
          </a:p>
          <a:p>
            <a:pPr>
              <a:spcBef>
                <a:spcPct val="15000"/>
              </a:spcBef>
            </a:pPr>
            <a:r>
              <a:rPr lang="zh-CN" altLang="en-US" sz="3600" u="none">
                <a:solidFill>
                  <a:srgbClr val="000000"/>
                </a:solidFill>
                <a:latin typeface="黑体" panose="02010609060101010101" pitchFamily="49" charset="-122"/>
                <a:ea typeface="黑体" panose="02010609060101010101" pitchFamily="49" charset="-122"/>
              </a:rPr>
              <a:t>  </a:t>
            </a:r>
            <a:r>
              <a:rPr lang="en-US" altLang="zh-CN" sz="3600" u="none">
                <a:solidFill>
                  <a:srgbClr val="000000"/>
                </a:solidFill>
                <a:latin typeface="黑体" panose="02010609060101010101" pitchFamily="49" charset="-122"/>
                <a:ea typeface="黑体" panose="02010609060101010101" pitchFamily="49" charset="-122"/>
              </a:rPr>
              <a:t>1.</a:t>
            </a: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崛起原因  </a:t>
            </a:r>
            <a:r>
              <a:rPr lang="en-US" altLang="zh-CN" sz="3600" u="none" dirty="0">
                <a:solidFill>
                  <a:srgbClr val="000000"/>
                </a:solidFill>
                <a:latin typeface="黑体" panose="02010609060101010101" pitchFamily="49" charset="-122"/>
                <a:ea typeface="黑体" panose="02010609060101010101" pitchFamily="49" charset="-122"/>
                <a:hlinkClick r:id="" action="ppaction://noaction"/>
              </a:rPr>
              <a:t>2.</a:t>
            </a: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崛起表现   </a:t>
            </a:r>
            <a:r>
              <a:rPr lang="en-US" altLang="zh-CN" sz="3600" u="none" dirty="0">
                <a:solidFill>
                  <a:srgbClr val="000000"/>
                </a:solidFill>
                <a:latin typeface="黑体" panose="02010609060101010101" pitchFamily="49" charset="-122"/>
                <a:ea typeface="黑体" panose="02010609060101010101" pitchFamily="49" charset="-122"/>
                <a:hlinkClick r:id="" action="ppaction://noaction"/>
              </a:rPr>
              <a:t>3.</a:t>
            </a: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影响</a:t>
            </a:r>
            <a:r>
              <a:rPr lang="zh-CN" altLang="en-US" sz="3600" u="none" dirty="0">
                <a:solidFill>
                  <a:srgbClr val="000000"/>
                </a:solidFill>
                <a:latin typeface="黑体" panose="02010609060101010101" pitchFamily="49" charset="-122"/>
                <a:ea typeface="黑体" panose="02010609060101010101" pitchFamily="49" charset="-122"/>
              </a:rPr>
              <a:t>：</a:t>
            </a:r>
            <a:endParaRPr lang="zh-CN" altLang="en-US" sz="3600" u="none" dirty="0">
              <a:solidFill>
                <a:srgbClr val="000000"/>
              </a:solidFill>
              <a:latin typeface="黑体" panose="02010609060101010101" pitchFamily="49" charset="-122"/>
              <a:ea typeface="黑体" panose="02010609060101010101" pitchFamily="49" charset="-122"/>
            </a:endParaRPr>
          </a:p>
          <a:p>
            <a:pPr>
              <a:spcBef>
                <a:spcPct val="15000"/>
              </a:spcBef>
            </a:pP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三、不结盟运动的兴起</a:t>
            </a:r>
            <a:endPar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a:p>
            <a:pPr>
              <a:spcBef>
                <a:spcPct val="15000"/>
              </a:spcBef>
            </a:pPr>
            <a:r>
              <a:rPr lang="zh-CN" altLang="en-US" sz="3600" u="none">
                <a:solidFill>
                  <a:srgbClr val="000000"/>
                </a:solidFill>
                <a:latin typeface="黑体" panose="02010609060101010101" pitchFamily="49" charset="-122"/>
                <a:ea typeface="黑体" panose="02010609060101010101" pitchFamily="49" charset="-122"/>
              </a:rPr>
              <a:t>  </a:t>
            </a:r>
            <a:r>
              <a:rPr lang="en-US" altLang="zh-CN" sz="3600" u="none">
                <a:solidFill>
                  <a:srgbClr val="000000"/>
                </a:solidFill>
                <a:latin typeface="黑体" panose="02010609060101010101" pitchFamily="49" charset="-122"/>
                <a:ea typeface="黑体" panose="02010609060101010101" pitchFamily="49" charset="-122"/>
              </a:rPr>
              <a:t>1.</a:t>
            </a: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含义    </a:t>
            </a:r>
            <a:r>
              <a:rPr lang="en-US" altLang="zh-CN" sz="3600" u="none" dirty="0">
                <a:solidFill>
                  <a:srgbClr val="000000"/>
                </a:solidFill>
                <a:latin typeface="黑体" panose="02010609060101010101" pitchFamily="49" charset="-122"/>
                <a:ea typeface="黑体" panose="02010609060101010101" pitchFamily="49" charset="-122"/>
                <a:hlinkClick r:id="" action="ppaction://noaction"/>
              </a:rPr>
              <a:t>2.</a:t>
            </a: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背景     </a:t>
            </a:r>
            <a:r>
              <a:rPr lang="en-US" altLang="zh-CN" sz="3600" u="none" dirty="0">
                <a:solidFill>
                  <a:srgbClr val="000000"/>
                </a:solidFill>
                <a:latin typeface="黑体" panose="02010609060101010101" pitchFamily="49" charset="-122"/>
                <a:ea typeface="黑体" panose="02010609060101010101" pitchFamily="49" charset="-122"/>
                <a:hlinkClick r:id="" action="ppaction://noaction"/>
              </a:rPr>
              <a:t>3.</a:t>
            </a: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形成标志</a:t>
            </a:r>
            <a:endParaRPr lang="zh-CN" altLang="en-US" sz="3600" u="none" dirty="0">
              <a:solidFill>
                <a:srgbClr val="000000"/>
              </a:solidFill>
              <a:latin typeface="黑体" panose="02010609060101010101" pitchFamily="49" charset="-122"/>
              <a:ea typeface="黑体" panose="02010609060101010101" pitchFamily="49" charset="-122"/>
              <a:hlinkClick r:id="" action="ppaction://noaction"/>
            </a:endParaRPr>
          </a:p>
          <a:p>
            <a:pPr>
              <a:spcBef>
                <a:spcPct val="15000"/>
              </a:spcBef>
            </a:pP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  </a:t>
            </a:r>
            <a:r>
              <a:rPr lang="en-US" altLang="zh-CN" sz="3600" u="none" dirty="0">
                <a:solidFill>
                  <a:srgbClr val="000000"/>
                </a:solidFill>
                <a:latin typeface="黑体" panose="02010609060101010101" pitchFamily="49" charset="-122"/>
                <a:ea typeface="黑体" panose="02010609060101010101" pitchFamily="49" charset="-122"/>
                <a:hlinkClick r:id="" action="ppaction://noaction"/>
              </a:rPr>
              <a:t>4.</a:t>
            </a: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发展    </a:t>
            </a:r>
            <a:r>
              <a:rPr lang="en-US" altLang="zh-CN" sz="3600" u="none" dirty="0">
                <a:solidFill>
                  <a:srgbClr val="000000"/>
                </a:solidFill>
                <a:latin typeface="黑体" panose="02010609060101010101" pitchFamily="49" charset="-122"/>
                <a:ea typeface="黑体" panose="02010609060101010101" pitchFamily="49" charset="-122"/>
                <a:hlinkClick r:id="" action="ppaction://noaction"/>
              </a:rPr>
              <a:t>5.</a:t>
            </a:r>
            <a:r>
              <a:rPr lang="zh-CN" altLang="en-US" sz="3600" u="none" dirty="0">
                <a:solidFill>
                  <a:srgbClr val="000000"/>
                </a:solidFill>
                <a:latin typeface="黑体" panose="02010609060101010101" pitchFamily="49" charset="-122"/>
                <a:ea typeface="黑体" panose="02010609060101010101" pitchFamily="49" charset="-122"/>
                <a:hlinkClick r:id="" action="ppaction://noaction"/>
              </a:rPr>
              <a:t>意义</a:t>
            </a:r>
            <a:endParaRPr lang="zh-CN" altLang="en-US" sz="3600" u="none" dirty="0">
              <a:solidFill>
                <a:srgbClr val="000000"/>
              </a:solidFill>
              <a:latin typeface="黑体" panose="02010609060101010101" pitchFamily="49" charset="-122"/>
              <a:ea typeface="黑体" panose="02010609060101010101" pitchFamily="49" charset="-122"/>
              <a:hlinkClick r:id="" action="ppaction://noaction"/>
            </a:endParaRPr>
          </a:p>
          <a:p>
            <a:pPr>
              <a:spcBef>
                <a:spcPct val="15000"/>
              </a:spcBef>
            </a:pP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四、中国的振兴</a:t>
            </a:r>
            <a:endPar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p:txBody>
      </p:sp>
      <p:sp>
        <p:nvSpPr>
          <p:cNvPr id="5123" name="矩形 144387"/>
          <p:cNvSpPr/>
          <p:nvPr/>
        </p:nvSpPr>
        <p:spPr>
          <a:xfrm>
            <a:off x="2800350" y="542925"/>
            <a:ext cx="5262563" cy="611188"/>
          </a:xfrm>
          <a:prstGeom prst="rect">
            <a:avLst/>
          </a:prstGeom>
        </p:spPr>
        <p:txBody>
          <a:bodyPr wrap="none" fromWordArt="1">
            <a:prstTxWarp prst="textPlain">
              <a:avLst>
                <a:gd name="adj" fmla="val 50000"/>
              </a:avLst>
            </a:prstTxWarp>
            <a:normAutofit lnSpcReduction="10000"/>
          </a:bodyPr>
          <a:p>
            <a:pPr algn="ctr"/>
            <a:r>
              <a:rPr lang="zh-CN" altLang="en-US" sz="3600" b="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第26课 世界多极化趋势</a:t>
            </a:r>
            <a:endParaRPr lang="zh-CN" altLang="en-US" sz="3600" b="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 calcmode="lin" valueType="num">
                                      <p:cBhvr>
                                        <p:cTn id="7" dur="500" fill="hold"/>
                                        <p:tgtEl>
                                          <p:spTgt spid="144387"/>
                                        </p:tgtEl>
                                        <p:attrNameLst>
                                          <p:attrName>ppt_w</p:attrName>
                                        </p:attrNameLst>
                                      </p:cBhvr>
                                      <p:tavLst>
                                        <p:tav tm="0">
                                          <p:val>
                                            <p:fltVal val="0.000000"/>
                                          </p:val>
                                        </p:tav>
                                        <p:tav tm="100000">
                                          <p:val>
                                            <p:strVal val="#ppt_w"/>
                                          </p:val>
                                        </p:tav>
                                      </p:tavLst>
                                    </p:anim>
                                    <p:anim calcmode="lin" valueType="num">
                                      <p:cBhvr>
                                        <p:cTn id="8" dur="500" fill="hold"/>
                                        <p:tgtEl>
                                          <p:spTgt spid="144387"/>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4387">
                                            <p:txEl>
                                              <p:charRg st="0" end="18"/>
                                            </p:txEl>
                                          </p:spTgt>
                                        </p:tgtEl>
                                        <p:attrNameLst>
                                          <p:attrName>style.visibility</p:attrName>
                                        </p:attrNameLst>
                                      </p:cBhvr>
                                      <p:to>
                                        <p:strVal val="visible"/>
                                      </p:to>
                                    </p:set>
                                    <p:anim calcmode="lin" valueType="num">
                                      <p:cBhvr>
                                        <p:cTn id="13" dur="500" fill="hold"/>
                                        <p:tgtEl>
                                          <p:spTgt spid="144387">
                                            <p:txEl>
                                              <p:charRg st="0" end="18"/>
                                            </p:txEl>
                                          </p:spTgt>
                                        </p:tgtEl>
                                        <p:attrNameLst>
                                          <p:attrName>ppt_w</p:attrName>
                                        </p:attrNameLst>
                                      </p:cBhvr>
                                      <p:tavLst>
                                        <p:tav tm="0">
                                          <p:val>
                                            <p:fltVal val="0.000000"/>
                                          </p:val>
                                        </p:tav>
                                        <p:tav tm="100000">
                                          <p:val>
                                            <p:strVal val="#ppt_w"/>
                                          </p:val>
                                        </p:tav>
                                      </p:tavLst>
                                    </p:anim>
                                    <p:anim calcmode="lin" valueType="num">
                                      <p:cBhvr>
                                        <p:cTn id="14" dur="500" fill="hold"/>
                                        <p:tgtEl>
                                          <p:spTgt spid="144387">
                                            <p:txEl>
                                              <p:charRg st="0" end="18"/>
                                            </p:txEl>
                                          </p:spTgt>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44387">
                                            <p:txEl>
                                              <p:charRg st="41" end="55"/>
                                            </p:txEl>
                                          </p:spTgt>
                                        </p:tgtEl>
                                        <p:attrNameLst>
                                          <p:attrName>style.visibility</p:attrName>
                                        </p:attrNameLst>
                                      </p:cBhvr>
                                      <p:to>
                                        <p:strVal val="visible"/>
                                      </p:to>
                                    </p:set>
                                    <p:animEffect transition="in" filter="blinds(horizontal)">
                                      <p:cBhvr>
                                        <p:cTn id="19" dur="500"/>
                                        <p:tgtEl>
                                          <p:spTgt spid="144387">
                                            <p:txEl>
                                              <p:charRg st="41" end="55"/>
                                            </p:txEl>
                                          </p:spTgt>
                                        </p:tgtEl>
                                      </p:cBhvr>
                                    </p:animEffect>
                                  </p:childTnLst>
                                  <p:subTnLst>
                                    <p:set>
                                      <p:cBhvr override="childStyle">
                                        <p:cTn dur="1" fill="hold" display="0" masterRel="nextClick" afterEffect="1"/>
                                        <p:tgtEl>
                                          <p:spTgt spid="144387">
                                            <p:txEl>
                                              <p:charRg st="41" end="55"/>
                                            </p:txEl>
                                          </p:spTgt>
                                        </p:tgtEl>
                                        <p:attrNameLst>
                                          <p:attrName>style.visibility</p:attrName>
                                        </p:attrNameLst>
                                      </p:cBhvr>
                                      <p:to>
                                        <p:strVal val="hidden"/>
                                      </p:to>
                                    </p:set>
                                  </p:subTnLst>
                                </p:cTn>
                              </p:par>
                              <p:par>
                                <p:cTn id="20" presetID="3" presetClass="entr" presetSubtype="10" fill="hold" nodeType="withEffect">
                                  <p:stCondLst>
                                    <p:cond delay="0"/>
                                  </p:stCondLst>
                                  <p:childTnLst>
                                    <p:set>
                                      <p:cBhvr>
                                        <p:cTn id="21" dur="1" fill="hold">
                                          <p:stCondLst>
                                            <p:cond delay="0"/>
                                          </p:stCondLst>
                                        </p:cTn>
                                        <p:tgtEl>
                                          <p:spTgt spid="144387">
                                            <p:txEl>
                                              <p:charRg st="80" end="91"/>
                                            </p:txEl>
                                          </p:spTgt>
                                        </p:tgtEl>
                                        <p:attrNameLst>
                                          <p:attrName>style.visibility</p:attrName>
                                        </p:attrNameLst>
                                      </p:cBhvr>
                                      <p:to>
                                        <p:strVal val="visible"/>
                                      </p:to>
                                    </p:set>
                                    <p:animEffect transition="in" filter="blinds(horizontal)">
                                      <p:cBhvr>
                                        <p:cTn id="22" dur="500"/>
                                        <p:tgtEl>
                                          <p:spTgt spid="144387">
                                            <p:txEl>
                                              <p:charRg st="80" end="91"/>
                                            </p:txEl>
                                          </p:spTgt>
                                        </p:tgtEl>
                                      </p:cBhvr>
                                    </p:animEffect>
                                  </p:childTnLst>
                                  <p:subTnLst>
                                    <p:set>
                                      <p:cBhvr override="childStyle">
                                        <p:cTn dur="1" fill="hold" display="0" masterRel="nextClick" afterEffect="1"/>
                                        <p:tgtEl>
                                          <p:spTgt spid="144387">
                                            <p:txEl>
                                              <p:charRg st="80" end="91"/>
                                            </p:txEl>
                                          </p:spTgt>
                                        </p:tgtEl>
                                        <p:attrNameLst>
                                          <p:attrName>style.visibility</p:attrName>
                                        </p:attrNameLst>
                                      </p:cBhvr>
                                      <p:to>
                                        <p:strVal val="hidden"/>
                                      </p:to>
                                    </p:set>
                                  </p:subTnLst>
                                </p:cTn>
                              </p:par>
                              <p:par>
                                <p:cTn id="23" presetID="3" presetClass="entr" presetSubtype="10" fill="hold" nodeType="withEffect">
                                  <p:stCondLst>
                                    <p:cond delay="0"/>
                                  </p:stCondLst>
                                  <p:childTnLst>
                                    <p:set>
                                      <p:cBhvr>
                                        <p:cTn id="24" dur="1" fill="hold">
                                          <p:stCondLst>
                                            <p:cond delay="0"/>
                                          </p:stCondLst>
                                        </p:cTn>
                                        <p:tgtEl>
                                          <p:spTgt spid="144387">
                                            <p:txEl>
                                              <p:charRg st="132" end="140"/>
                                            </p:txEl>
                                          </p:spTgt>
                                        </p:tgtEl>
                                        <p:attrNameLst>
                                          <p:attrName>style.visibility</p:attrName>
                                        </p:attrNameLst>
                                      </p:cBhvr>
                                      <p:to>
                                        <p:strVal val="visible"/>
                                      </p:to>
                                    </p:set>
                                    <p:animEffect transition="in" filter="blinds(horizontal)">
                                      <p:cBhvr>
                                        <p:cTn id="25" dur="500"/>
                                        <p:tgtEl>
                                          <p:spTgt spid="144387">
                                            <p:txEl>
                                              <p:charRg st="132" end="140"/>
                                            </p:txEl>
                                          </p:spTgt>
                                        </p:tgtEl>
                                      </p:cBhvr>
                                    </p:animEffect>
                                  </p:childTnLst>
                                  <p:subTnLst>
                                    <p:set>
                                      <p:cBhvr override="childStyle">
                                        <p:cTn dur="1" fill="hold" display="0" masterRel="nextClick" afterEffect="1"/>
                                        <p:tgtEl>
                                          <p:spTgt spid="144387">
                                            <p:txEl>
                                              <p:charRg st="132" end="140"/>
                                            </p:txEl>
                                          </p:spTgt>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44387">
                                            <p:txEl>
                                              <p:charRg st="18" end="41"/>
                                            </p:txEl>
                                          </p:spTgt>
                                        </p:tgtEl>
                                        <p:attrNameLst>
                                          <p:attrName>style.visibility</p:attrName>
                                        </p:attrNameLst>
                                      </p:cBhvr>
                                      <p:to>
                                        <p:strVal val="visible"/>
                                      </p:to>
                                    </p:set>
                                    <p:anim calcmode="lin" valueType="num">
                                      <p:cBhvr>
                                        <p:cTn id="30" dur="500" fill="hold"/>
                                        <p:tgtEl>
                                          <p:spTgt spid="144387">
                                            <p:txEl>
                                              <p:charRg st="18" end="41"/>
                                            </p:txEl>
                                          </p:spTgt>
                                        </p:tgtEl>
                                        <p:attrNameLst>
                                          <p:attrName>ppt_w</p:attrName>
                                        </p:attrNameLst>
                                      </p:cBhvr>
                                      <p:tavLst>
                                        <p:tav tm="0">
                                          <p:val>
                                            <p:fltVal val="0.000000"/>
                                          </p:val>
                                        </p:tav>
                                        <p:tav tm="100000">
                                          <p:val>
                                            <p:strVal val="#ppt_w"/>
                                          </p:val>
                                        </p:tav>
                                      </p:tavLst>
                                    </p:anim>
                                    <p:anim calcmode="lin" valueType="num">
                                      <p:cBhvr>
                                        <p:cTn id="31" dur="500" fill="hold"/>
                                        <p:tgtEl>
                                          <p:spTgt spid="144387">
                                            <p:txEl>
                                              <p:charRg st="18" end="41"/>
                                            </p:txEl>
                                          </p:spTgt>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44387">
                                            <p:txEl>
                                              <p:charRg st="41" end="55"/>
                                            </p:txEl>
                                          </p:spTgt>
                                        </p:tgtEl>
                                        <p:attrNameLst>
                                          <p:attrName>style.visibility</p:attrName>
                                        </p:attrNameLst>
                                      </p:cBhvr>
                                      <p:to>
                                        <p:strVal val="visible"/>
                                      </p:to>
                                    </p:set>
                                    <p:anim calcmode="lin" valueType="num">
                                      <p:cBhvr>
                                        <p:cTn id="36" dur="500" fill="hold"/>
                                        <p:tgtEl>
                                          <p:spTgt spid="144387">
                                            <p:txEl>
                                              <p:charRg st="41" end="55"/>
                                            </p:txEl>
                                          </p:spTgt>
                                        </p:tgtEl>
                                        <p:attrNameLst>
                                          <p:attrName>ppt_w</p:attrName>
                                        </p:attrNameLst>
                                      </p:cBhvr>
                                      <p:tavLst>
                                        <p:tav tm="0">
                                          <p:val>
                                            <p:fltVal val="0.000000"/>
                                          </p:val>
                                        </p:tav>
                                        <p:tav tm="100000">
                                          <p:val>
                                            <p:strVal val="#ppt_w"/>
                                          </p:val>
                                        </p:tav>
                                      </p:tavLst>
                                    </p:anim>
                                    <p:anim calcmode="lin" valueType="num">
                                      <p:cBhvr>
                                        <p:cTn id="37" dur="500" fill="hold"/>
                                        <p:tgtEl>
                                          <p:spTgt spid="144387">
                                            <p:txEl>
                                              <p:charRg st="41" end="55"/>
                                            </p:txEl>
                                          </p:spTgt>
                                        </p:tgtEl>
                                        <p:attrNameLst>
                                          <p:attrName>ppt_h</p:attrName>
                                        </p:attrNameLst>
                                      </p:cBhvr>
                                      <p:tavLst>
                                        <p:tav tm="0">
                                          <p:val>
                                            <p:fltVal val="0.00000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44387">
                                            <p:txEl>
                                              <p:charRg st="55" end="80"/>
                                            </p:txEl>
                                          </p:spTgt>
                                        </p:tgtEl>
                                        <p:attrNameLst>
                                          <p:attrName>style.visibility</p:attrName>
                                        </p:attrNameLst>
                                      </p:cBhvr>
                                      <p:to>
                                        <p:strVal val="visible"/>
                                      </p:to>
                                    </p:set>
                                    <p:anim calcmode="lin" valueType="num">
                                      <p:cBhvr>
                                        <p:cTn id="42" dur="500" fill="hold"/>
                                        <p:tgtEl>
                                          <p:spTgt spid="144387">
                                            <p:txEl>
                                              <p:charRg st="55" end="80"/>
                                            </p:txEl>
                                          </p:spTgt>
                                        </p:tgtEl>
                                        <p:attrNameLst>
                                          <p:attrName>ppt_w</p:attrName>
                                        </p:attrNameLst>
                                      </p:cBhvr>
                                      <p:tavLst>
                                        <p:tav tm="0">
                                          <p:val>
                                            <p:fltVal val="0.000000"/>
                                          </p:val>
                                        </p:tav>
                                        <p:tav tm="100000">
                                          <p:val>
                                            <p:strVal val="#ppt_w"/>
                                          </p:val>
                                        </p:tav>
                                      </p:tavLst>
                                    </p:anim>
                                    <p:anim calcmode="lin" valueType="num">
                                      <p:cBhvr>
                                        <p:cTn id="43" dur="500" fill="hold"/>
                                        <p:tgtEl>
                                          <p:spTgt spid="144387">
                                            <p:txEl>
                                              <p:charRg st="55" end="80"/>
                                            </p:txEl>
                                          </p:spTgt>
                                        </p:tgtEl>
                                        <p:attrNameLst>
                                          <p:attrName>ppt_h</p:attrName>
                                        </p:attrNameLst>
                                      </p:cBhvr>
                                      <p:tavLst>
                                        <p:tav tm="0">
                                          <p:val>
                                            <p:fltVal val="0.00000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144387">
                                            <p:txEl>
                                              <p:charRg st="80" end="91"/>
                                            </p:txEl>
                                          </p:spTgt>
                                        </p:tgtEl>
                                        <p:attrNameLst>
                                          <p:attrName>style.visibility</p:attrName>
                                        </p:attrNameLst>
                                      </p:cBhvr>
                                      <p:to>
                                        <p:strVal val="visible"/>
                                      </p:to>
                                    </p:set>
                                    <p:anim calcmode="lin" valueType="num">
                                      <p:cBhvr>
                                        <p:cTn id="48" dur="500" fill="hold"/>
                                        <p:tgtEl>
                                          <p:spTgt spid="144387">
                                            <p:txEl>
                                              <p:charRg st="80" end="91"/>
                                            </p:txEl>
                                          </p:spTgt>
                                        </p:tgtEl>
                                        <p:attrNameLst>
                                          <p:attrName>ppt_w</p:attrName>
                                        </p:attrNameLst>
                                      </p:cBhvr>
                                      <p:tavLst>
                                        <p:tav tm="0">
                                          <p:val>
                                            <p:fltVal val="0.000000"/>
                                          </p:val>
                                        </p:tav>
                                        <p:tav tm="100000">
                                          <p:val>
                                            <p:strVal val="#ppt_w"/>
                                          </p:val>
                                        </p:tav>
                                      </p:tavLst>
                                    </p:anim>
                                    <p:anim calcmode="lin" valueType="num">
                                      <p:cBhvr>
                                        <p:cTn id="49" dur="500" fill="hold"/>
                                        <p:tgtEl>
                                          <p:spTgt spid="144387">
                                            <p:txEl>
                                              <p:charRg st="80" end="91"/>
                                            </p:txEl>
                                          </p:spTgt>
                                        </p:tgtEl>
                                        <p:attrNameLst>
                                          <p:attrName>ppt_h</p:attrName>
                                        </p:attrNameLst>
                                      </p:cBhvr>
                                      <p:tavLst>
                                        <p:tav tm="0">
                                          <p:val>
                                            <p:fltVal val="0.00000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144387">
                                            <p:txEl>
                                              <p:charRg st="91" end="117"/>
                                            </p:txEl>
                                          </p:spTgt>
                                        </p:tgtEl>
                                        <p:attrNameLst>
                                          <p:attrName>style.visibility</p:attrName>
                                        </p:attrNameLst>
                                      </p:cBhvr>
                                      <p:to>
                                        <p:strVal val="visible"/>
                                      </p:to>
                                    </p:set>
                                    <p:anim calcmode="lin" valueType="num">
                                      <p:cBhvr>
                                        <p:cTn id="54" dur="500" fill="hold"/>
                                        <p:tgtEl>
                                          <p:spTgt spid="144387">
                                            <p:txEl>
                                              <p:charRg st="91" end="117"/>
                                            </p:txEl>
                                          </p:spTgt>
                                        </p:tgtEl>
                                        <p:attrNameLst>
                                          <p:attrName>ppt_w</p:attrName>
                                        </p:attrNameLst>
                                      </p:cBhvr>
                                      <p:tavLst>
                                        <p:tav tm="0">
                                          <p:val>
                                            <p:fltVal val="0.000000"/>
                                          </p:val>
                                        </p:tav>
                                        <p:tav tm="100000">
                                          <p:val>
                                            <p:strVal val="#ppt_w"/>
                                          </p:val>
                                        </p:tav>
                                      </p:tavLst>
                                    </p:anim>
                                    <p:anim calcmode="lin" valueType="num">
                                      <p:cBhvr>
                                        <p:cTn id="55" dur="500" fill="hold"/>
                                        <p:tgtEl>
                                          <p:spTgt spid="144387">
                                            <p:txEl>
                                              <p:charRg st="91" end="117"/>
                                            </p:txEl>
                                          </p:spTgt>
                                        </p:tgtEl>
                                        <p:attrNameLst>
                                          <p:attrName>ppt_h</p:attrName>
                                        </p:attrNameLst>
                                      </p:cBhvr>
                                      <p:tavLst>
                                        <p:tav tm="0">
                                          <p:val>
                                            <p:fltVal val="0.000000"/>
                                          </p:val>
                                        </p:tav>
                                        <p:tav tm="100000">
                                          <p:val>
                                            <p:strVal val="#ppt_h"/>
                                          </p:val>
                                        </p:tav>
                                      </p:tavLst>
                                    </p:anim>
                                  </p:childTnLst>
                                </p:cTn>
                              </p:par>
                              <p:par>
                                <p:cTn id="56" presetID="23" presetClass="entr" presetSubtype="16" fill="hold" grpId="0" nodeType="withEffect">
                                  <p:stCondLst>
                                    <p:cond delay="0"/>
                                  </p:stCondLst>
                                  <p:childTnLst>
                                    <p:set>
                                      <p:cBhvr>
                                        <p:cTn id="57" dur="1" fill="hold">
                                          <p:stCondLst>
                                            <p:cond delay="0"/>
                                          </p:stCondLst>
                                        </p:cTn>
                                        <p:tgtEl>
                                          <p:spTgt spid="144387">
                                            <p:txEl>
                                              <p:charRg st="117" end="132"/>
                                            </p:txEl>
                                          </p:spTgt>
                                        </p:tgtEl>
                                        <p:attrNameLst>
                                          <p:attrName>style.visibility</p:attrName>
                                        </p:attrNameLst>
                                      </p:cBhvr>
                                      <p:to>
                                        <p:strVal val="visible"/>
                                      </p:to>
                                    </p:set>
                                    <p:anim calcmode="lin" valueType="num">
                                      <p:cBhvr>
                                        <p:cTn id="58" dur="500" fill="hold"/>
                                        <p:tgtEl>
                                          <p:spTgt spid="144387">
                                            <p:txEl>
                                              <p:charRg st="117" end="132"/>
                                            </p:txEl>
                                          </p:spTgt>
                                        </p:tgtEl>
                                        <p:attrNameLst>
                                          <p:attrName>ppt_w</p:attrName>
                                        </p:attrNameLst>
                                      </p:cBhvr>
                                      <p:tavLst>
                                        <p:tav tm="0">
                                          <p:val>
                                            <p:fltVal val="0.000000"/>
                                          </p:val>
                                        </p:tav>
                                        <p:tav tm="100000">
                                          <p:val>
                                            <p:strVal val="#ppt_w"/>
                                          </p:val>
                                        </p:tav>
                                      </p:tavLst>
                                    </p:anim>
                                    <p:anim calcmode="lin" valueType="num">
                                      <p:cBhvr>
                                        <p:cTn id="59" dur="500" fill="hold"/>
                                        <p:tgtEl>
                                          <p:spTgt spid="144387">
                                            <p:txEl>
                                              <p:charRg st="117" end="132"/>
                                            </p:txEl>
                                          </p:spTgt>
                                        </p:tgtEl>
                                        <p:attrNameLst>
                                          <p:attrName>ppt_h</p:attrName>
                                        </p:attrNameLst>
                                      </p:cBhvr>
                                      <p:tavLst>
                                        <p:tav tm="0">
                                          <p:val>
                                            <p:fltVal val="0.00000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144387">
                                            <p:txEl>
                                              <p:charRg st="132" end="140"/>
                                            </p:txEl>
                                          </p:spTgt>
                                        </p:tgtEl>
                                        <p:attrNameLst>
                                          <p:attrName>style.visibility</p:attrName>
                                        </p:attrNameLst>
                                      </p:cBhvr>
                                      <p:to>
                                        <p:strVal val="visible"/>
                                      </p:to>
                                    </p:set>
                                    <p:anim calcmode="lin" valueType="num">
                                      <p:cBhvr>
                                        <p:cTn id="64" dur="500" fill="hold"/>
                                        <p:tgtEl>
                                          <p:spTgt spid="144387">
                                            <p:txEl>
                                              <p:charRg st="132" end="140"/>
                                            </p:txEl>
                                          </p:spTgt>
                                        </p:tgtEl>
                                        <p:attrNameLst>
                                          <p:attrName>ppt_w</p:attrName>
                                        </p:attrNameLst>
                                      </p:cBhvr>
                                      <p:tavLst>
                                        <p:tav tm="0">
                                          <p:val>
                                            <p:fltVal val="0.000000"/>
                                          </p:val>
                                        </p:tav>
                                        <p:tav tm="100000">
                                          <p:val>
                                            <p:strVal val="#ppt_w"/>
                                          </p:val>
                                        </p:tav>
                                      </p:tavLst>
                                    </p:anim>
                                    <p:anim calcmode="lin" valueType="num">
                                      <p:cBhvr>
                                        <p:cTn id="65" dur="500" fill="hold"/>
                                        <p:tgtEl>
                                          <p:spTgt spid="144387">
                                            <p:txEl>
                                              <p:charRg st="132" end="140"/>
                                            </p:txEl>
                                          </p:spTgt>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151553"/>
          <p:cNvSpPr/>
          <p:nvPr/>
        </p:nvSpPr>
        <p:spPr>
          <a:xfrm>
            <a:off x="1736725" y="361950"/>
            <a:ext cx="9359265" cy="583565"/>
          </a:xfrm>
          <a:prstGeom prst="rect">
            <a:avLst/>
          </a:prstGeom>
          <a:noFill/>
          <a:ln w="9525">
            <a:noFill/>
          </a:ln>
        </p:spPr>
        <p:txBody>
          <a:bodyPr wrap="square" anchor="t">
            <a:spAutoFit/>
          </a:bodyPr>
          <a:p>
            <a:pPr>
              <a:spcBef>
                <a:spcPct val="0"/>
              </a:spcBef>
            </a:pPr>
            <a:r>
              <a:rPr lang="zh-CN" altLang="en-US" sz="3200" u="none"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一、走向联合的欧洲（欧共体的建立）</a:t>
            </a:r>
            <a:endParaRPr lang="zh-CN" altLang="en-US" sz="3200" u="none"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8194" name="矩形 151554"/>
          <p:cNvSpPr/>
          <p:nvPr/>
        </p:nvSpPr>
        <p:spPr>
          <a:xfrm>
            <a:off x="1736725" y="945515"/>
            <a:ext cx="7346950" cy="583565"/>
          </a:xfrm>
          <a:prstGeom prst="rect">
            <a:avLst/>
          </a:prstGeom>
          <a:noFill/>
          <a:ln w="9525">
            <a:noFill/>
          </a:ln>
        </p:spPr>
        <p:txBody>
          <a:bodyPr anchor="t">
            <a:spAutoFit/>
          </a:bodyPr>
          <a:p>
            <a:pPr>
              <a:spcBef>
                <a:spcPct val="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1.</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欧洲走向联合的原因</a:t>
            </a:r>
            <a:endPar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p:txBody>
      </p:sp>
      <p:sp>
        <p:nvSpPr>
          <p:cNvPr id="151556" name="文本框 151555"/>
          <p:cNvSpPr txBox="1"/>
          <p:nvPr/>
        </p:nvSpPr>
        <p:spPr>
          <a:xfrm>
            <a:off x="1752600" y="1590675"/>
            <a:ext cx="8686800" cy="3046095"/>
          </a:xfrm>
          <a:prstGeom prst="rect">
            <a:avLst/>
          </a:prstGeom>
          <a:solidFill>
            <a:srgbClr val="FFFFCC"/>
          </a:solidFill>
          <a:ln w="3175" cap="flat" cmpd="sng">
            <a:solidFill>
              <a:srgbClr val="0000FF"/>
            </a:solidFill>
            <a:prstDash val="solid"/>
            <a:miter/>
            <a:headEnd type="none" w="med" len="med"/>
            <a:tailEnd type="none" w="med" len="med"/>
          </a:ln>
        </p:spPr>
        <p:txBody>
          <a:bodyPr anchor="t">
            <a:spAutoFit/>
          </a:bodyPr>
          <a:p>
            <a:pPr>
              <a:spcBef>
                <a:spcPct val="0"/>
              </a:spcBef>
            </a:pPr>
            <a:r>
              <a:rPr lang="zh-CN" altLang="en-US" sz="3200" u="none" dirty="0">
                <a:solidFill>
                  <a:srgbClr val="0000FF"/>
                </a:solidFill>
                <a:latin typeface="黑体" panose="02010609060101010101" pitchFamily="49" charset="-122"/>
                <a:ea typeface="黑体" panose="02010609060101010101" pitchFamily="49" charset="-122"/>
              </a:rPr>
              <a:t>材料一</a:t>
            </a:r>
            <a:r>
              <a:rPr lang="zh-CN" altLang="en-US" sz="3200" u="none" dirty="0">
                <a:latin typeface="黑体" panose="02010609060101010101" pitchFamily="49" charset="-122"/>
                <a:ea typeface="黑体" panose="02010609060101010101" pitchFamily="49" charset="-122"/>
              </a:rPr>
              <a:t>  如果我们欧洲人不想在起了根本变化的世界上走下坡路的话</a:t>
            </a:r>
            <a:r>
              <a:rPr lang="en-US" altLang="zh-CN" sz="3200" u="none" dirty="0">
                <a:latin typeface="黑体" panose="02010609060101010101" pitchFamily="49" charset="-122"/>
                <a:ea typeface="黑体" panose="02010609060101010101" pitchFamily="49" charset="-122"/>
              </a:rPr>
              <a:t>……</a:t>
            </a:r>
            <a:r>
              <a:rPr lang="zh-CN" altLang="en-US" sz="3200" u="none" dirty="0">
                <a:latin typeface="黑体" panose="02010609060101010101" pitchFamily="49" charset="-122"/>
                <a:ea typeface="黑体" panose="02010609060101010101" pitchFamily="49" charset="-122"/>
              </a:rPr>
              <a:t>欧洲的联合是绝对必要的。没有政治上的一致，欧洲各国人民将沦为超级大国的附庸。</a:t>
            </a:r>
            <a:r>
              <a:rPr lang="en-US" altLang="zh-CN" sz="3200" u="none" dirty="0">
                <a:latin typeface="黑体" panose="02010609060101010101" pitchFamily="49" charset="-122"/>
                <a:ea typeface="黑体" panose="02010609060101010101" pitchFamily="49" charset="-122"/>
              </a:rPr>
              <a:t>……</a:t>
            </a:r>
            <a:r>
              <a:rPr lang="zh-CN" altLang="en-US" sz="3200" u="none" dirty="0">
                <a:latin typeface="黑体" panose="02010609060101010101" pitchFamily="49" charset="-122"/>
                <a:ea typeface="黑体" panose="02010609060101010101" pitchFamily="49" charset="-122"/>
              </a:rPr>
              <a:t>必须在联合起来的欧洲建立一个第三种力量。</a:t>
            </a:r>
            <a:endParaRPr lang="zh-CN" altLang="en-US" sz="3200" u="none" dirty="0">
              <a:latin typeface="黑体" panose="02010609060101010101" pitchFamily="49" charset="-122"/>
              <a:ea typeface="黑体" panose="02010609060101010101" pitchFamily="49" charset="-122"/>
            </a:endParaRPr>
          </a:p>
          <a:p>
            <a:pPr>
              <a:spcBef>
                <a:spcPct val="0"/>
              </a:spcBef>
            </a:pPr>
            <a:r>
              <a:rPr lang="zh-CN" altLang="en-US" sz="3200" u="none">
                <a:latin typeface="黑体" panose="02010609060101010101" pitchFamily="49" charset="-122"/>
                <a:ea typeface="黑体" panose="02010609060101010101" pitchFamily="49" charset="-122"/>
              </a:rPr>
              <a:t>                 </a:t>
            </a:r>
            <a:r>
              <a:rPr lang="en-US" altLang="zh-CN" sz="3200" u="none">
                <a:latin typeface="黑体" panose="02010609060101010101" pitchFamily="49" charset="-122"/>
                <a:ea typeface="黑体" panose="02010609060101010101" pitchFamily="49" charset="-122"/>
              </a:rPr>
              <a:t>——</a:t>
            </a:r>
            <a:r>
              <a:rPr lang="zh-CN" altLang="en-US" sz="2800" u="none" dirty="0">
                <a:latin typeface="黑体" panose="02010609060101010101" pitchFamily="49" charset="-122"/>
                <a:ea typeface="黑体" panose="02010609060101010101" pitchFamily="49" charset="-122"/>
              </a:rPr>
              <a:t>联邦德国总理阿登纳</a:t>
            </a:r>
            <a:endParaRPr lang="zh-CN" altLang="en-US" sz="2800" u="none" dirty="0">
              <a:latin typeface="黑体" panose="02010609060101010101" pitchFamily="49" charset="-122"/>
              <a:ea typeface="黑体" panose="02010609060101010101" pitchFamily="49" charset="-122"/>
            </a:endParaRPr>
          </a:p>
        </p:txBody>
      </p:sp>
      <p:sp>
        <p:nvSpPr>
          <p:cNvPr id="151557" name="文本框 151556"/>
          <p:cNvSpPr txBox="1"/>
          <p:nvPr/>
        </p:nvSpPr>
        <p:spPr>
          <a:xfrm>
            <a:off x="1736725" y="4636770"/>
            <a:ext cx="8697913" cy="1814830"/>
          </a:xfrm>
          <a:prstGeom prst="rect">
            <a:avLst/>
          </a:prstGeom>
          <a:noFill/>
          <a:ln w="9525">
            <a:noFill/>
          </a:ln>
        </p:spPr>
        <p:txBody>
          <a:bodyPr anchor="t">
            <a:spAutoFit/>
          </a:bodyPr>
          <a:p>
            <a:pPr>
              <a:spcBef>
                <a:spcPct val="0"/>
              </a:spcBef>
            </a:pPr>
            <a:r>
              <a:rPr lang="en-US" altLang="zh-CN" sz="2800" u="none" dirty="0">
                <a:solidFill>
                  <a:srgbClr val="800000"/>
                </a:solidFill>
                <a:latin typeface="黑体" panose="02010609060101010101" pitchFamily="49" charset="-122"/>
                <a:ea typeface="黑体" panose="02010609060101010101" pitchFamily="49" charset="-122"/>
              </a:rPr>
              <a:t>①</a:t>
            </a:r>
            <a:r>
              <a:rPr lang="zh-CN" altLang="en-US" sz="2800" u="none" dirty="0">
                <a:solidFill>
                  <a:srgbClr val="800000"/>
                </a:solidFill>
                <a:latin typeface="黑体" panose="02010609060101010101" pitchFamily="49" charset="-122"/>
                <a:ea typeface="黑体" panose="02010609060101010101" pitchFamily="49" charset="-122"/>
              </a:rPr>
              <a:t>政治原因：</a:t>
            </a:r>
            <a:endParaRPr lang="zh-CN" altLang="en-US" sz="2800" u="none" dirty="0">
              <a:solidFill>
                <a:srgbClr val="800000"/>
              </a:solidFill>
              <a:latin typeface="黑体" panose="02010609060101010101" pitchFamily="49" charset="-122"/>
              <a:ea typeface="黑体" panose="02010609060101010101" pitchFamily="49" charset="-122"/>
            </a:endParaRPr>
          </a:p>
          <a:p>
            <a:pPr>
              <a:spcBef>
                <a:spcPct val="0"/>
              </a:spcBef>
            </a:pPr>
            <a:r>
              <a:rPr lang="zh-CN" altLang="en-US" sz="2800" u="none" dirty="0">
                <a:solidFill>
                  <a:srgbClr val="800000"/>
                </a:solidFill>
                <a:latin typeface="黑体" panose="02010609060101010101" pitchFamily="49" charset="-122"/>
                <a:ea typeface="黑体" panose="02010609060101010101" pitchFamily="49" charset="-122"/>
              </a:rPr>
              <a:t>二战后欧洲丧失了世界中心的优势地位，</a:t>
            </a:r>
            <a:endParaRPr lang="zh-CN" altLang="en-US" sz="2800" u="none" dirty="0">
              <a:solidFill>
                <a:srgbClr val="800000"/>
              </a:solidFill>
              <a:latin typeface="黑体" panose="02010609060101010101" pitchFamily="49" charset="-122"/>
              <a:ea typeface="黑体" panose="02010609060101010101" pitchFamily="49" charset="-122"/>
            </a:endParaRPr>
          </a:p>
          <a:p>
            <a:pPr>
              <a:spcBef>
                <a:spcPct val="0"/>
              </a:spcBef>
            </a:pPr>
            <a:r>
              <a:rPr lang="zh-CN" altLang="en-US" sz="2800" u="none" dirty="0">
                <a:solidFill>
                  <a:srgbClr val="800000"/>
                </a:solidFill>
                <a:latin typeface="黑体" panose="02010609060101010101" pitchFamily="49" charset="-122"/>
                <a:ea typeface="黑体" panose="02010609060101010101" pitchFamily="49" charset="-122"/>
              </a:rPr>
              <a:t>在两极格局下与美苏相抗衡维护自身安全和提高国际地位的需要。</a:t>
            </a:r>
            <a:endParaRPr lang="zh-CN" altLang="en-US" sz="2800" u="none" dirty="0">
              <a:solidFill>
                <a:srgbClr val="800000"/>
              </a:solidFill>
              <a:latin typeface="黑体" panose="02010609060101010101" pitchFamily="49" charset="-122"/>
              <a:ea typeface="黑体" panose="02010609060101010101" pitchFamily="49" charset="-122"/>
            </a:endParaRPr>
          </a:p>
        </p:txBody>
      </p:sp>
      <p:sp>
        <p:nvSpPr>
          <p:cNvPr id="151558" name="直接连接符 151557"/>
          <p:cNvSpPr/>
          <p:nvPr/>
        </p:nvSpPr>
        <p:spPr>
          <a:xfrm>
            <a:off x="3429000" y="3114675"/>
            <a:ext cx="6629400" cy="0"/>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1559" name="直接连接符 151558"/>
          <p:cNvSpPr/>
          <p:nvPr/>
        </p:nvSpPr>
        <p:spPr>
          <a:xfrm>
            <a:off x="1905000" y="3571875"/>
            <a:ext cx="3733800" cy="0"/>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1560" name="直接连接符 151559"/>
          <p:cNvSpPr/>
          <p:nvPr/>
        </p:nvSpPr>
        <p:spPr>
          <a:xfrm flipV="1">
            <a:off x="7586663" y="2122488"/>
            <a:ext cx="2320925" cy="31750"/>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1561" name="直接连接符 151560"/>
          <p:cNvSpPr/>
          <p:nvPr/>
        </p:nvSpPr>
        <p:spPr>
          <a:xfrm flipV="1">
            <a:off x="1871663" y="2628900"/>
            <a:ext cx="1219200" cy="9525"/>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ox(in)">
                                      <p:cBhvr>
                                        <p:cTn id="7" dur="500"/>
                                        <p:tgtEl>
                                          <p:spTgt spid="1515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1560"/>
                                        </p:tgtEl>
                                        <p:attrNameLst>
                                          <p:attrName>style.visibility</p:attrName>
                                        </p:attrNameLst>
                                      </p:cBhvr>
                                      <p:to>
                                        <p:strVal val="visible"/>
                                      </p:to>
                                    </p:set>
                                    <p:animEffect transition="in" filter="box(in)">
                                      <p:cBhvr>
                                        <p:cTn id="12" dur="500"/>
                                        <p:tgtEl>
                                          <p:spTgt spid="151560"/>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151561"/>
                                        </p:tgtEl>
                                        <p:attrNameLst>
                                          <p:attrName>style.visibility</p:attrName>
                                        </p:attrNameLst>
                                      </p:cBhvr>
                                      <p:to>
                                        <p:strVal val="visible"/>
                                      </p:to>
                                    </p:set>
                                    <p:animEffect transition="in" filter="box(in)">
                                      <p:cBhvr>
                                        <p:cTn id="16" dur="500"/>
                                        <p:tgtEl>
                                          <p:spTgt spid="15156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51558"/>
                                        </p:tgtEl>
                                        <p:attrNameLst>
                                          <p:attrName>style.visibility</p:attrName>
                                        </p:attrNameLst>
                                      </p:cBhvr>
                                      <p:to>
                                        <p:strVal val="visible"/>
                                      </p:to>
                                    </p:set>
                                    <p:animEffect transition="in" filter="box(in)">
                                      <p:cBhvr>
                                        <p:cTn id="21" dur="500"/>
                                        <p:tgtEl>
                                          <p:spTgt spid="151558"/>
                                        </p:tgtEl>
                                      </p:cBhvr>
                                    </p:animEffect>
                                  </p:childTnLst>
                                </p:cTn>
                              </p:par>
                              <p:par>
                                <p:cTn id="22" presetID="4" presetClass="entr" presetSubtype="16" fill="hold" nodeType="withEffect">
                                  <p:stCondLst>
                                    <p:cond delay="0"/>
                                  </p:stCondLst>
                                  <p:childTnLst>
                                    <p:set>
                                      <p:cBhvr>
                                        <p:cTn id="23" dur="1" fill="hold">
                                          <p:stCondLst>
                                            <p:cond delay="0"/>
                                          </p:stCondLst>
                                        </p:cTn>
                                        <p:tgtEl>
                                          <p:spTgt spid="151559"/>
                                        </p:tgtEl>
                                        <p:attrNameLst>
                                          <p:attrName>style.visibility</p:attrName>
                                        </p:attrNameLst>
                                      </p:cBhvr>
                                      <p:to>
                                        <p:strVal val="visible"/>
                                      </p:to>
                                    </p:set>
                                    <p:animEffect transition="in" filter="box(in)">
                                      <p:cBhvr>
                                        <p:cTn id="24" dur="500"/>
                                        <p:tgtEl>
                                          <p:spTgt spid="151559"/>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51557"/>
                                        </p:tgtEl>
                                        <p:attrNameLst>
                                          <p:attrName>style.visibility</p:attrName>
                                        </p:attrNameLst>
                                      </p:cBhvr>
                                      <p:to>
                                        <p:strVal val="visible"/>
                                      </p:to>
                                    </p:set>
                                    <p:animEffect transition="in" filter="strips(downLeft)">
                                      <p:cBhvr>
                                        <p:cTn id="29" dur="500"/>
                                        <p:tgtEl>
                                          <p:spTgt spid="15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bldLvl="0" animBg="1"/>
      <p:bldP spid="1515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152577"/>
          <p:cNvSpPr txBox="1"/>
          <p:nvPr/>
        </p:nvSpPr>
        <p:spPr>
          <a:xfrm>
            <a:off x="915670" y="819150"/>
            <a:ext cx="10565130" cy="3897630"/>
          </a:xfrm>
          <a:prstGeom prst="rect">
            <a:avLst/>
          </a:prstGeom>
          <a:solidFill>
            <a:srgbClr val="FFFFCC"/>
          </a:solidFill>
          <a:ln w="3175" cap="flat" cmpd="sng">
            <a:solidFill>
              <a:srgbClr val="0000FF"/>
            </a:solidFill>
            <a:prstDash val="solid"/>
            <a:miter/>
            <a:headEnd type="none" w="med" len="med"/>
            <a:tailEnd type="none" w="med" len="med"/>
          </a:ln>
        </p:spPr>
        <p:txBody>
          <a:bodyPr wrap="square" anchor="t">
            <a:spAutoFit/>
          </a:bodyPr>
          <a:p>
            <a:pPr eaLnBrk="1" latinLnBrk="0" hangingPunct="1">
              <a:lnSpc>
                <a:spcPts val="4240"/>
              </a:lnSpc>
              <a:spcBef>
                <a:spcPct val="0"/>
              </a:spcBef>
            </a:pPr>
            <a:r>
              <a:rPr lang="zh-CN" altLang="en-US" sz="3200" u="none" dirty="0">
                <a:solidFill>
                  <a:srgbClr val="0000FF"/>
                </a:solidFill>
                <a:latin typeface="黑体" panose="02010609060101010101" pitchFamily="49" charset="-122"/>
                <a:ea typeface="黑体" panose="02010609060101010101" pitchFamily="49" charset="-122"/>
              </a:rPr>
              <a:t>材料二</a:t>
            </a:r>
            <a:r>
              <a:rPr lang="zh-CN" altLang="en-US" sz="3200" u="none" dirty="0">
                <a:latin typeface="黑体" panose="02010609060101010101" pitchFamily="49" charset="-122"/>
                <a:ea typeface="黑体" panose="02010609060101010101" pitchFamily="49" charset="-122"/>
              </a:rPr>
              <a:t>  随着科技和生产的发展，发达国家的经济专业化程度日益提高，分工越来越细，一个国家整体实力的提高，同其疆域面积有一定的联系，而西欧地区国家林立，无论大国小国都存在国内市场狭小和生产资源短缺的问题。但是这些国家经济发展水平相近，经济结构大体一致，文化传统相似，地理疆域联成一片，比较容易适应生产和资本国际化的客观要求，组建超国家的经济和政治实体。 </a:t>
            </a:r>
            <a:endParaRPr lang="zh-CN" altLang="en-US" sz="3200" u="none" dirty="0">
              <a:latin typeface="黑体" panose="02010609060101010101" pitchFamily="49" charset="-122"/>
              <a:ea typeface="黑体" panose="02010609060101010101" pitchFamily="49" charset="-122"/>
            </a:endParaRPr>
          </a:p>
        </p:txBody>
      </p:sp>
      <p:sp>
        <p:nvSpPr>
          <p:cNvPr id="152579" name="直接连接符 152578"/>
          <p:cNvSpPr/>
          <p:nvPr/>
        </p:nvSpPr>
        <p:spPr>
          <a:xfrm>
            <a:off x="2635250" y="1374775"/>
            <a:ext cx="4176395" cy="635"/>
          </a:xfrm>
          <a:prstGeom prst="line">
            <a:avLst/>
          </a:prstGeom>
          <a:ln w="5715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2580" name="文本框 152579"/>
          <p:cNvSpPr txBox="1"/>
          <p:nvPr/>
        </p:nvSpPr>
        <p:spPr>
          <a:xfrm>
            <a:off x="916305" y="5089525"/>
            <a:ext cx="10564495" cy="645160"/>
          </a:xfrm>
          <a:prstGeom prst="rect">
            <a:avLst/>
          </a:prstGeom>
          <a:noFill/>
          <a:ln w="9525">
            <a:noFill/>
          </a:ln>
        </p:spPr>
        <p:txBody>
          <a:bodyPr wrap="square" anchor="t">
            <a:spAutoFit/>
          </a:bodyPr>
          <a:p>
            <a:r>
              <a:rPr lang="en-US" altLang="zh-CN" sz="3600" u="none" dirty="0">
                <a:solidFill>
                  <a:srgbClr val="800000"/>
                </a:solidFill>
                <a:latin typeface="黑体" panose="02010609060101010101" pitchFamily="49" charset="-122"/>
                <a:ea typeface="黑体" panose="02010609060101010101" pitchFamily="49" charset="-122"/>
              </a:rPr>
              <a:t>②</a:t>
            </a:r>
            <a:r>
              <a:rPr lang="zh-CN" altLang="en-US" sz="3600" u="none" dirty="0">
                <a:solidFill>
                  <a:srgbClr val="800000"/>
                </a:solidFill>
                <a:latin typeface="黑体" panose="02010609060101010101" pitchFamily="49" charset="-122"/>
                <a:ea typeface="黑体" panose="02010609060101010101" pitchFamily="49" charset="-122"/>
              </a:rPr>
              <a:t>经济原因</a:t>
            </a:r>
            <a:r>
              <a:rPr lang="en-US" altLang="zh-CN" sz="3600" u="none" dirty="0">
                <a:solidFill>
                  <a:srgbClr val="800000"/>
                </a:solidFill>
                <a:latin typeface="黑体" panose="02010609060101010101" pitchFamily="49" charset="-122"/>
                <a:ea typeface="黑体" panose="02010609060101010101" pitchFamily="49" charset="-122"/>
              </a:rPr>
              <a:t>:</a:t>
            </a:r>
            <a:r>
              <a:rPr lang="zh-CN" altLang="en-US" sz="3600" u="none" dirty="0">
                <a:solidFill>
                  <a:srgbClr val="800000"/>
                </a:solidFill>
                <a:latin typeface="黑体" panose="02010609060101010101" pitchFamily="49" charset="-122"/>
                <a:ea typeface="黑体" panose="02010609060101010101" pitchFamily="49" charset="-122"/>
              </a:rPr>
              <a:t>经济发展的需要和经济联系日益密切。</a:t>
            </a:r>
            <a:endParaRPr lang="zh-CN" altLang="en-US" sz="3600" u="none" dirty="0">
              <a:solidFill>
                <a:srgbClr val="800000"/>
              </a:solidFill>
              <a:latin typeface="黑体" panose="02010609060101010101" pitchFamily="49" charset="-122"/>
              <a:ea typeface="黑体" panose="02010609060101010101" pitchFamily="49" charset="-122"/>
            </a:endParaRPr>
          </a:p>
        </p:txBody>
      </p:sp>
      <p:sp>
        <p:nvSpPr>
          <p:cNvPr id="152581" name="直接连接符 152580"/>
          <p:cNvSpPr/>
          <p:nvPr/>
        </p:nvSpPr>
        <p:spPr>
          <a:xfrm flipV="1">
            <a:off x="1048385" y="2967355"/>
            <a:ext cx="9351010" cy="29210"/>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2582" name="直接连接符 152581"/>
          <p:cNvSpPr/>
          <p:nvPr/>
        </p:nvSpPr>
        <p:spPr>
          <a:xfrm>
            <a:off x="3089275" y="3546475"/>
            <a:ext cx="6828790" cy="12700"/>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2584" name="直接连接符 152583"/>
          <p:cNvSpPr/>
          <p:nvPr/>
        </p:nvSpPr>
        <p:spPr>
          <a:xfrm>
            <a:off x="2524125" y="4094480"/>
            <a:ext cx="4020820" cy="13970"/>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2585" name="直接连接符 152584"/>
          <p:cNvSpPr/>
          <p:nvPr/>
        </p:nvSpPr>
        <p:spPr>
          <a:xfrm flipV="1">
            <a:off x="1048385" y="4094480"/>
            <a:ext cx="1239520" cy="635"/>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579"/>
                                        </p:tgtEl>
                                        <p:attrNameLst>
                                          <p:attrName>style.visibility</p:attrName>
                                        </p:attrNameLst>
                                      </p:cBhvr>
                                      <p:to>
                                        <p:strVal val="visible"/>
                                      </p:to>
                                    </p:set>
                                    <p:anim calcmode="lin" valueType="num">
                                      <p:cBhvr additive="base">
                                        <p:cTn id="7" dur="500" fill="hold"/>
                                        <p:tgtEl>
                                          <p:spTgt spid="152579"/>
                                        </p:tgtEl>
                                        <p:attrNameLst>
                                          <p:attrName>ppt_x</p:attrName>
                                        </p:attrNameLst>
                                      </p:cBhvr>
                                      <p:tavLst>
                                        <p:tav tm="0">
                                          <p:val>
                                            <p:strVal val="0-#ppt_w/2"/>
                                          </p:val>
                                        </p:tav>
                                        <p:tav tm="100000">
                                          <p:val>
                                            <p:strVal val="#ppt_x"/>
                                          </p:val>
                                        </p:tav>
                                      </p:tavLst>
                                    </p:anim>
                                    <p:anim calcmode="lin" valueType="num">
                                      <p:cBhvr additive="base">
                                        <p:cTn id="8" dur="500" fill="hold"/>
                                        <p:tgtEl>
                                          <p:spTgt spid="1525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52581"/>
                                        </p:tgtEl>
                                        <p:attrNameLst>
                                          <p:attrName>style.visibility</p:attrName>
                                        </p:attrNameLst>
                                      </p:cBhvr>
                                      <p:to>
                                        <p:strVal val="visible"/>
                                      </p:to>
                                    </p:set>
                                    <p:animEffect transition="in" filter="box(in)">
                                      <p:cBhvr>
                                        <p:cTn id="13" dur="500"/>
                                        <p:tgtEl>
                                          <p:spTgt spid="152581"/>
                                        </p:tgtEl>
                                      </p:cBhvr>
                                    </p:animEffect>
                                  </p:childTnLst>
                                </p:cTn>
                              </p:par>
                              <p:par>
                                <p:cTn id="14" presetID="4" presetClass="entr" presetSubtype="16" fill="hold" nodeType="withEffect">
                                  <p:stCondLst>
                                    <p:cond delay="0"/>
                                  </p:stCondLst>
                                  <p:childTnLst>
                                    <p:set>
                                      <p:cBhvr>
                                        <p:cTn id="15" dur="1" fill="hold">
                                          <p:stCondLst>
                                            <p:cond delay="0"/>
                                          </p:stCondLst>
                                        </p:cTn>
                                        <p:tgtEl>
                                          <p:spTgt spid="152582"/>
                                        </p:tgtEl>
                                        <p:attrNameLst>
                                          <p:attrName>style.visibility</p:attrName>
                                        </p:attrNameLst>
                                      </p:cBhvr>
                                      <p:to>
                                        <p:strVal val="visible"/>
                                      </p:to>
                                    </p:set>
                                    <p:animEffect transition="in" filter="box(in)">
                                      <p:cBhvr>
                                        <p:cTn id="16" dur="500"/>
                                        <p:tgtEl>
                                          <p:spTgt spid="152582"/>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52580"/>
                                        </p:tgtEl>
                                        <p:attrNameLst>
                                          <p:attrName>style.visibility</p:attrName>
                                        </p:attrNameLst>
                                      </p:cBhvr>
                                      <p:to>
                                        <p:strVal val="visible"/>
                                      </p:to>
                                    </p:set>
                                    <p:animEffect transition="in" filter="strips(downLeft)">
                                      <p:cBhvr>
                                        <p:cTn id="21" dur="500"/>
                                        <p:tgtEl>
                                          <p:spTgt spid="15258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52585"/>
                                        </p:tgtEl>
                                        <p:attrNameLst>
                                          <p:attrName>style.visibility</p:attrName>
                                        </p:attrNameLst>
                                      </p:cBhvr>
                                      <p:to>
                                        <p:strVal val="visible"/>
                                      </p:to>
                                    </p:set>
                                    <p:animEffect transition="in" filter="box(in)">
                                      <p:cBhvr>
                                        <p:cTn id="26" dur="500"/>
                                        <p:tgtEl>
                                          <p:spTgt spid="152585"/>
                                        </p:tgtEl>
                                      </p:cBhvr>
                                    </p:animEffect>
                                  </p:childTnLst>
                                </p:cTn>
                              </p:par>
                            </p:childTnLst>
                          </p:cTn>
                        </p:par>
                        <p:par>
                          <p:cTn id="27" fill="hold">
                            <p:stCondLst>
                              <p:cond delay="500"/>
                            </p:stCondLst>
                            <p:childTnLst>
                              <p:par>
                                <p:cTn id="28" presetID="4" presetClass="entr" presetSubtype="16" fill="hold" nodeType="afterEffect">
                                  <p:stCondLst>
                                    <p:cond delay="0"/>
                                  </p:stCondLst>
                                  <p:childTnLst>
                                    <p:set>
                                      <p:cBhvr>
                                        <p:cTn id="29" dur="1" fill="hold">
                                          <p:stCondLst>
                                            <p:cond delay="0"/>
                                          </p:stCondLst>
                                        </p:cTn>
                                        <p:tgtEl>
                                          <p:spTgt spid="152584"/>
                                        </p:tgtEl>
                                        <p:attrNameLst>
                                          <p:attrName>style.visibility</p:attrName>
                                        </p:attrNameLst>
                                      </p:cBhvr>
                                      <p:to>
                                        <p:strVal val="visible"/>
                                      </p:to>
                                    </p:set>
                                    <p:animEffect transition="in" filter="box(in)">
                                      <p:cBhvr>
                                        <p:cTn id="30" dur="500"/>
                                        <p:tgtEl>
                                          <p:spTgt spid="152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83" name="文本框 152582"/>
          <p:cNvSpPr txBox="1"/>
          <p:nvPr/>
        </p:nvSpPr>
        <p:spPr>
          <a:xfrm>
            <a:off x="1186815" y="4352925"/>
            <a:ext cx="9784715" cy="645160"/>
          </a:xfrm>
          <a:prstGeom prst="rect">
            <a:avLst/>
          </a:prstGeom>
          <a:noFill/>
          <a:ln w="9525">
            <a:noFill/>
          </a:ln>
        </p:spPr>
        <p:txBody>
          <a:bodyPr wrap="square" anchor="t">
            <a:spAutoFit/>
          </a:bodyPr>
          <a:p>
            <a:r>
              <a:rPr lang="en-US" altLang="zh-CN" sz="3600" u="none" dirty="0">
                <a:solidFill>
                  <a:srgbClr val="800000"/>
                </a:solidFill>
                <a:latin typeface="黑体" panose="02010609060101010101" pitchFamily="49" charset="-122"/>
                <a:ea typeface="黑体" panose="02010609060101010101" pitchFamily="49" charset="-122"/>
              </a:rPr>
              <a:t>③</a:t>
            </a:r>
            <a:r>
              <a:rPr lang="zh-CN" altLang="en-US" sz="3600" u="none" dirty="0">
                <a:solidFill>
                  <a:srgbClr val="800000"/>
                </a:solidFill>
                <a:latin typeface="黑体" panose="02010609060101010101" pitchFamily="49" charset="-122"/>
                <a:ea typeface="黑体" panose="02010609060101010101" pitchFamily="49" charset="-122"/>
              </a:rPr>
              <a:t>文化因素</a:t>
            </a:r>
            <a:r>
              <a:rPr lang="en-US" altLang="zh-CN" sz="3600" u="none" dirty="0">
                <a:solidFill>
                  <a:srgbClr val="800000"/>
                </a:solidFill>
                <a:latin typeface="黑体" panose="02010609060101010101" pitchFamily="49" charset="-122"/>
                <a:ea typeface="黑体" panose="02010609060101010101" pitchFamily="49" charset="-122"/>
              </a:rPr>
              <a:t>:</a:t>
            </a:r>
            <a:r>
              <a:rPr lang="zh-CN" altLang="en-US" sz="3600" u="none" dirty="0">
                <a:solidFill>
                  <a:srgbClr val="800000"/>
                </a:solidFill>
                <a:latin typeface="黑体" panose="02010609060101010101" pitchFamily="49" charset="-122"/>
                <a:ea typeface="黑体" panose="02010609060101010101" pitchFamily="49" charset="-122"/>
              </a:rPr>
              <a:t>有共同的文化传统和心理认同感。</a:t>
            </a:r>
            <a:endParaRPr lang="zh-CN" altLang="en-US" sz="3600" u="none" dirty="0">
              <a:solidFill>
                <a:srgbClr val="800000"/>
              </a:solidFill>
              <a:latin typeface="黑体" panose="02010609060101010101" pitchFamily="49" charset="-122"/>
              <a:ea typeface="黑体" panose="02010609060101010101" pitchFamily="49" charset="-122"/>
            </a:endParaRPr>
          </a:p>
        </p:txBody>
      </p:sp>
      <p:sp>
        <p:nvSpPr>
          <p:cNvPr id="152586" name="文本框 152585"/>
          <p:cNvSpPr txBox="1"/>
          <p:nvPr/>
        </p:nvSpPr>
        <p:spPr>
          <a:xfrm>
            <a:off x="1186815" y="1073785"/>
            <a:ext cx="9144000" cy="2809875"/>
          </a:xfrm>
          <a:prstGeom prst="rect">
            <a:avLst/>
          </a:prstGeom>
          <a:solidFill>
            <a:schemeClr val="bg1"/>
          </a:solidFill>
          <a:ln w="9525">
            <a:noFill/>
          </a:ln>
        </p:spPr>
        <p:txBody>
          <a:bodyPr anchor="t">
            <a:spAutoFit/>
          </a:bodyPr>
          <a:p>
            <a:pPr eaLnBrk="1" latinLnBrk="0" hangingPunct="1">
              <a:lnSpc>
                <a:spcPts val="4240"/>
              </a:lnSpc>
              <a:spcBef>
                <a:spcPct val="0"/>
              </a:spcBef>
            </a:pPr>
            <a:r>
              <a:rPr lang="en-US" altLang="zh-CN" sz="3200" u="none" dirty="0">
                <a:solidFill>
                  <a:srgbClr val="0000FF"/>
                </a:solidFill>
                <a:latin typeface="黑体" panose="02010609060101010101" pitchFamily="49" charset="-122"/>
                <a:ea typeface="黑体" panose="02010609060101010101" pitchFamily="49" charset="-122"/>
              </a:rPr>
              <a:t>    </a:t>
            </a:r>
            <a:r>
              <a:rPr lang="zh-CN" altLang="en-US" sz="3200" u="none" dirty="0">
                <a:solidFill>
                  <a:srgbClr val="0000FF"/>
                </a:solidFill>
                <a:latin typeface="黑体" panose="02010609060101010101" pitchFamily="49" charset="-122"/>
                <a:ea typeface="黑体" panose="02010609060101010101" pitchFamily="49" charset="-122"/>
              </a:rPr>
              <a:t>材料三：</a:t>
            </a:r>
            <a:r>
              <a:rPr lang="zh-CN" altLang="en-US" sz="3200" u="none" dirty="0">
                <a:latin typeface="黑体" panose="02010609060101010101" pitchFamily="49" charset="-122"/>
                <a:ea typeface="黑体" panose="02010609060101010101" pitchFamily="49" charset="-122"/>
              </a:rPr>
              <a:t>“总有一天，到那时，</a:t>
            </a:r>
            <a:r>
              <a:rPr lang="en-US" altLang="zh-CN" sz="3200" u="none" dirty="0">
                <a:latin typeface="黑体" panose="02010609060101010101" pitchFamily="49" charset="-122"/>
                <a:ea typeface="黑体" panose="02010609060101010101" pitchFamily="49" charset="-122"/>
              </a:rPr>
              <a:t>……</a:t>
            </a:r>
            <a:r>
              <a:rPr lang="zh-CN" altLang="en-US" sz="3200" u="none" dirty="0">
                <a:latin typeface="黑体" panose="02010609060101010101" pitchFamily="49" charset="-122"/>
                <a:ea typeface="黑体" panose="02010609060101010101" pitchFamily="49" charset="-122"/>
              </a:rPr>
              <a:t>所有的欧洲国家，无须丢掉你们各自的特点和闪光的个性，都将紧紧地融合在一个高一级的整体里；到那时，你们将构筑欧洲的友爱关系</a:t>
            </a:r>
            <a:r>
              <a:rPr lang="en-US" altLang="zh-CN" sz="3200" u="none">
                <a:latin typeface="黑体" panose="02010609060101010101" pitchFamily="49" charset="-122"/>
                <a:ea typeface="黑体" panose="02010609060101010101" pitchFamily="49" charset="-122"/>
              </a:rPr>
              <a:t>……”</a:t>
            </a:r>
            <a:endParaRPr lang="en-US" altLang="zh-CN" sz="3200" u="none">
              <a:latin typeface="黑体" panose="02010609060101010101" pitchFamily="49" charset="-122"/>
              <a:ea typeface="黑体" panose="02010609060101010101" pitchFamily="49" charset="-122"/>
            </a:endParaRPr>
          </a:p>
          <a:p>
            <a:pPr eaLnBrk="1" latinLnBrk="0" hangingPunct="1">
              <a:lnSpc>
                <a:spcPts val="4240"/>
              </a:lnSpc>
              <a:spcBef>
                <a:spcPct val="0"/>
              </a:spcBef>
            </a:pPr>
            <a:r>
              <a:rPr lang="en-US" altLang="zh-CN" sz="3200" u="none" dirty="0">
                <a:latin typeface="黑体" panose="02010609060101010101" pitchFamily="49" charset="-122"/>
                <a:ea typeface="黑体" panose="02010609060101010101" pitchFamily="49" charset="-122"/>
              </a:rPr>
              <a:t>                      —— </a:t>
            </a:r>
            <a:r>
              <a:rPr lang="zh-CN" altLang="en-US" sz="3200" u="none" dirty="0">
                <a:latin typeface="黑体" panose="02010609060101010101" pitchFamily="49" charset="-122"/>
                <a:ea typeface="黑体" panose="02010609060101010101" pitchFamily="49" charset="-122"/>
              </a:rPr>
              <a:t>维克多</a:t>
            </a:r>
            <a:r>
              <a:rPr lang="en-US" altLang="zh-CN" sz="3200" u="none" dirty="0">
                <a:latin typeface="黑体" panose="02010609060101010101" pitchFamily="49" charset="-122"/>
                <a:ea typeface="黑体" panose="02010609060101010101" pitchFamily="49" charset="-122"/>
              </a:rPr>
              <a:t>·</a:t>
            </a:r>
            <a:r>
              <a:rPr lang="zh-CN" altLang="en-US" sz="3200" u="none" dirty="0">
                <a:latin typeface="黑体" panose="02010609060101010101" pitchFamily="49" charset="-122"/>
                <a:ea typeface="黑体" panose="02010609060101010101" pitchFamily="49" charset="-122"/>
              </a:rPr>
              <a:t>雨果 </a:t>
            </a:r>
            <a:endParaRPr lang="zh-CN" altLang="en-US" sz="3200" u="none" dirty="0">
              <a:latin typeface="黑体" panose="02010609060101010101" pitchFamily="49" charset="-122"/>
              <a:ea typeface="黑体" panose="02010609060101010101" pitchFamily="49" charset="-122"/>
            </a:endParaRPr>
          </a:p>
        </p:txBody>
      </p:sp>
      <p:sp>
        <p:nvSpPr>
          <p:cNvPr id="152587" name="直接连接符 152586"/>
          <p:cNvSpPr/>
          <p:nvPr/>
        </p:nvSpPr>
        <p:spPr>
          <a:xfrm flipV="1">
            <a:off x="4133215" y="1650048"/>
            <a:ext cx="1628775" cy="1587"/>
          </a:xfrm>
          <a:prstGeom prst="line">
            <a:avLst/>
          </a:prstGeom>
          <a:ln w="5715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2588" name="直接连接符 152587"/>
          <p:cNvSpPr/>
          <p:nvPr/>
        </p:nvSpPr>
        <p:spPr>
          <a:xfrm>
            <a:off x="8608060" y="1651635"/>
            <a:ext cx="1636395" cy="29845"/>
          </a:xfrm>
          <a:prstGeom prst="line">
            <a:avLst/>
          </a:prstGeom>
          <a:ln w="5715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2589" name="直接连接符 152588"/>
          <p:cNvSpPr/>
          <p:nvPr/>
        </p:nvSpPr>
        <p:spPr>
          <a:xfrm>
            <a:off x="1345565" y="2196465"/>
            <a:ext cx="8545195" cy="44450"/>
          </a:xfrm>
          <a:prstGeom prst="line">
            <a:avLst/>
          </a:prstGeom>
          <a:ln w="5715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2590" name="直接连接符 152589"/>
          <p:cNvSpPr/>
          <p:nvPr/>
        </p:nvSpPr>
        <p:spPr>
          <a:xfrm>
            <a:off x="8608060" y="2799080"/>
            <a:ext cx="1283335" cy="15875"/>
          </a:xfrm>
          <a:prstGeom prst="line">
            <a:avLst/>
          </a:prstGeom>
          <a:ln w="5715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2" name="直接连接符 1"/>
          <p:cNvSpPr/>
          <p:nvPr/>
        </p:nvSpPr>
        <p:spPr>
          <a:xfrm flipV="1">
            <a:off x="2091690" y="3296285"/>
            <a:ext cx="4074795" cy="1270"/>
          </a:xfrm>
          <a:prstGeom prst="line">
            <a:avLst/>
          </a:prstGeom>
          <a:ln w="5715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box(in)">
                                      <p:cBhvr>
                                        <p:cTn id="7" dur="500"/>
                                        <p:tgtEl>
                                          <p:spTgt spid="1525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2586"/>
                                        </p:tgtEl>
                                        <p:attrNameLst>
                                          <p:attrName>style.visibility</p:attrName>
                                        </p:attrNameLst>
                                      </p:cBhvr>
                                      <p:to>
                                        <p:strVal val="visible"/>
                                      </p:to>
                                    </p:set>
                                    <p:animEffect transition="in" filter="blinds(horizontal)">
                                      <p:cBhvr>
                                        <p:cTn id="12" dur="500"/>
                                        <p:tgtEl>
                                          <p:spTgt spid="15258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2587"/>
                                        </p:tgtEl>
                                        <p:attrNameLst>
                                          <p:attrName>style.visibility</p:attrName>
                                        </p:attrNameLst>
                                      </p:cBhvr>
                                      <p:to>
                                        <p:strVal val="visible"/>
                                      </p:to>
                                    </p:set>
                                    <p:anim calcmode="lin" valueType="num">
                                      <p:cBhvr additive="base">
                                        <p:cTn id="17" dur="500" fill="hold"/>
                                        <p:tgtEl>
                                          <p:spTgt spid="152587"/>
                                        </p:tgtEl>
                                        <p:attrNameLst>
                                          <p:attrName>ppt_x</p:attrName>
                                        </p:attrNameLst>
                                      </p:cBhvr>
                                      <p:tavLst>
                                        <p:tav tm="0">
                                          <p:val>
                                            <p:strVal val="0-#ppt_w/2"/>
                                          </p:val>
                                        </p:tav>
                                        <p:tav tm="100000">
                                          <p:val>
                                            <p:strVal val="#ppt_x"/>
                                          </p:val>
                                        </p:tav>
                                      </p:tavLst>
                                    </p:anim>
                                    <p:anim calcmode="lin" valueType="num">
                                      <p:cBhvr additive="base">
                                        <p:cTn id="18" dur="500" fill="hold"/>
                                        <p:tgtEl>
                                          <p:spTgt spid="152587"/>
                                        </p:tgtEl>
                                        <p:attrNameLst>
                                          <p:attrName>ppt_y</p:attrName>
                                        </p:attrNameLst>
                                      </p:cBhvr>
                                      <p:tavLst>
                                        <p:tav tm="0">
                                          <p:val>
                                            <p:strVal val="#ppt_y"/>
                                          </p:val>
                                        </p:tav>
                                        <p:tav tm="100000">
                                          <p:val>
                                            <p:strVal val="#ppt_y"/>
                                          </p:val>
                                        </p:tav>
                                      </p:tavLst>
                                    </p:anim>
                                  </p:childTnLst>
                                </p:cTn>
                              </p:par>
                              <p:par>
                                <p:cTn id="19" presetID="3" presetClass="entr" presetSubtype="10" fill="hold" nodeType="withEffect">
                                  <p:stCondLst>
                                    <p:cond delay="0"/>
                                  </p:stCondLst>
                                  <p:childTnLst>
                                    <p:set>
                                      <p:cBhvr>
                                        <p:cTn id="20" dur="1" fill="hold">
                                          <p:stCondLst>
                                            <p:cond delay="0"/>
                                          </p:stCondLst>
                                        </p:cTn>
                                        <p:tgtEl>
                                          <p:spTgt spid="152588"/>
                                        </p:tgtEl>
                                        <p:attrNameLst>
                                          <p:attrName>style.visibility</p:attrName>
                                        </p:attrNameLst>
                                      </p:cBhvr>
                                      <p:to>
                                        <p:strVal val="visible"/>
                                      </p:to>
                                    </p:set>
                                    <p:animEffect transition="in" filter="blinds(horizontal)">
                                      <p:cBhvr>
                                        <p:cTn id="21" dur="500"/>
                                        <p:tgtEl>
                                          <p:spTgt spid="152588"/>
                                        </p:tgtEl>
                                      </p:cBhvr>
                                    </p:animEffect>
                                  </p:childTnLst>
                                </p:cTn>
                              </p:par>
                              <p:par>
                                <p:cTn id="22" presetID="2" presetClass="entr" presetSubtype="8" fill="hold" nodeType="withEffect">
                                  <p:stCondLst>
                                    <p:cond delay="0"/>
                                  </p:stCondLst>
                                  <p:childTnLst>
                                    <p:set>
                                      <p:cBhvr>
                                        <p:cTn id="23" dur="1" fill="hold">
                                          <p:stCondLst>
                                            <p:cond delay="0"/>
                                          </p:stCondLst>
                                        </p:cTn>
                                        <p:tgtEl>
                                          <p:spTgt spid="152590"/>
                                        </p:tgtEl>
                                        <p:attrNameLst>
                                          <p:attrName>style.visibility</p:attrName>
                                        </p:attrNameLst>
                                      </p:cBhvr>
                                      <p:to>
                                        <p:strVal val="visible"/>
                                      </p:to>
                                    </p:set>
                                    <p:anim calcmode="lin" valueType="num">
                                      <p:cBhvr additive="base">
                                        <p:cTn id="24" dur="500" fill="hold"/>
                                        <p:tgtEl>
                                          <p:spTgt spid="152590"/>
                                        </p:tgtEl>
                                        <p:attrNameLst>
                                          <p:attrName>ppt_x</p:attrName>
                                        </p:attrNameLst>
                                      </p:cBhvr>
                                      <p:tavLst>
                                        <p:tav tm="0">
                                          <p:val>
                                            <p:strVal val="0-#ppt_w/2"/>
                                          </p:val>
                                        </p:tav>
                                        <p:tav tm="100000">
                                          <p:val>
                                            <p:strVal val="#ppt_x"/>
                                          </p:val>
                                        </p:tav>
                                      </p:tavLst>
                                    </p:anim>
                                    <p:anim calcmode="lin" valueType="num">
                                      <p:cBhvr additive="base">
                                        <p:cTn id="25" dur="500" fill="hold"/>
                                        <p:tgtEl>
                                          <p:spTgt spid="152590"/>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52589"/>
                                        </p:tgtEl>
                                        <p:attrNameLst>
                                          <p:attrName>style.visibility</p:attrName>
                                        </p:attrNameLst>
                                      </p:cBhvr>
                                      <p:to>
                                        <p:strVal val="visible"/>
                                      </p:to>
                                    </p:set>
                                    <p:anim calcmode="lin" valueType="num">
                                      <p:cBhvr additive="base">
                                        <p:cTn id="28" dur="500" fill="hold"/>
                                        <p:tgtEl>
                                          <p:spTgt spid="152589"/>
                                        </p:tgtEl>
                                        <p:attrNameLst>
                                          <p:attrName>ppt_x</p:attrName>
                                        </p:attrNameLst>
                                      </p:cBhvr>
                                      <p:tavLst>
                                        <p:tav tm="0">
                                          <p:val>
                                            <p:strVal val="0-#ppt_w/2"/>
                                          </p:val>
                                        </p:tav>
                                        <p:tav tm="100000">
                                          <p:val>
                                            <p:strVal val="#ppt_x"/>
                                          </p:val>
                                        </p:tav>
                                      </p:tavLst>
                                    </p:anim>
                                    <p:anim calcmode="lin" valueType="num">
                                      <p:cBhvr additive="base">
                                        <p:cTn id="29" dur="500" fill="hold"/>
                                        <p:tgtEl>
                                          <p:spTgt spid="15258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0-#ppt_w/2"/>
                                          </p:val>
                                        </p:tav>
                                        <p:tav tm="100000">
                                          <p:val>
                                            <p:strVal val="#ppt_x"/>
                                          </p:val>
                                        </p:tav>
                                      </p:tavLst>
                                    </p:anim>
                                    <p:anim calcmode="lin" valueType="num">
                                      <p:cBhvr additive="base">
                                        <p:cTn id="3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p:bldP spid="15258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53601"/>
          <p:cNvSpPr txBox="1"/>
          <p:nvPr/>
        </p:nvSpPr>
        <p:spPr>
          <a:xfrm>
            <a:off x="1676400" y="708025"/>
            <a:ext cx="8971915" cy="3415030"/>
          </a:xfrm>
          <a:prstGeom prst="rect">
            <a:avLst/>
          </a:prstGeom>
          <a:solidFill>
            <a:srgbClr val="FFFFCC"/>
          </a:solidFill>
          <a:ln w="3175" cap="flat" cmpd="sng">
            <a:solidFill>
              <a:srgbClr val="0000FF"/>
            </a:solidFill>
            <a:prstDash val="solid"/>
            <a:miter/>
            <a:headEnd type="none" w="med" len="med"/>
            <a:tailEnd type="none" w="med" len="med"/>
          </a:ln>
        </p:spPr>
        <p:txBody>
          <a:bodyPr wrap="square" anchor="t">
            <a:spAutoFit/>
          </a:bodyPr>
          <a:p>
            <a:pPr>
              <a:spcBef>
                <a:spcPct val="0"/>
              </a:spcBef>
            </a:pPr>
            <a:r>
              <a:rPr lang="zh-CN" altLang="en-US" sz="3600" u="none" dirty="0">
                <a:solidFill>
                  <a:srgbClr val="0000FF"/>
                </a:solidFill>
                <a:latin typeface="黑体" panose="02010609060101010101" pitchFamily="49" charset="-122"/>
                <a:ea typeface="黑体" panose="02010609060101010101" pitchFamily="49" charset="-122"/>
              </a:rPr>
              <a:t>材料四</a:t>
            </a:r>
            <a:r>
              <a:rPr lang="en-US" altLang="zh-CN" sz="3600" u="none">
                <a:solidFill>
                  <a:srgbClr val="0000FF"/>
                </a:solidFill>
                <a:latin typeface="黑体" panose="02010609060101010101" pitchFamily="49" charset="-122"/>
                <a:ea typeface="黑体" panose="02010609060101010101" pitchFamily="49" charset="-122"/>
              </a:rPr>
              <a:t>:</a:t>
            </a:r>
            <a:r>
              <a:rPr lang="en-US" altLang="zh-CN" sz="3600" u="none" dirty="0">
                <a:latin typeface="黑体" panose="02010609060101010101" pitchFamily="49" charset="-122"/>
                <a:ea typeface="黑体" panose="02010609060101010101" pitchFamily="49" charset="-122"/>
              </a:rPr>
              <a:t> </a:t>
            </a:r>
            <a:r>
              <a:rPr lang="zh-CN" altLang="en-US" sz="3600" u="none" dirty="0">
                <a:latin typeface="黑体" panose="02010609060101010101" pitchFamily="49" charset="-122"/>
                <a:ea typeface="黑体" panose="02010609060101010101" pitchFamily="49" charset="-122"/>
              </a:rPr>
              <a:t>渐入“黄金时代”的欧洲人民从惨痛的历史教训与严酷现实中不约而同地得出这样的结论：为了使欧洲摆脱轮番而至的血腥冲突的威胁，缓和民族仇恨，防止历史的悲剧重演，必须重新组织欧洲的经济、社会与政治生活。 </a:t>
            </a:r>
            <a:endParaRPr lang="zh-CN" altLang="en-US" sz="3600" u="none" dirty="0">
              <a:latin typeface="黑体" panose="02010609060101010101" pitchFamily="49" charset="-122"/>
              <a:ea typeface="黑体" panose="02010609060101010101" pitchFamily="49" charset="-122"/>
            </a:endParaRPr>
          </a:p>
        </p:txBody>
      </p:sp>
      <p:sp>
        <p:nvSpPr>
          <p:cNvPr id="153603" name="文本框 153602"/>
          <p:cNvSpPr txBox="1"/>
          <p:nvPr/>
        </p:nvSpPr>
        <p:spPr>
          <a:xfrm>
            <a:off x="1677035" y="4518025"/>
            <a:ext cx="8971280" cy="1198880"/>
          </a:xfrm>
          <a:prstGeom prst="rect">
            <a:avLst/>
          </a:prstGeom>
          <a:noFill/>
          <a:ln w="9525">
            <a:noFill/>
          </a:ln>
        </p:spPr>
        <p:txBody>
          <a:bodyPr wrap="square" anchor="t">
            <a:spAutoFit/>
          </a:bodyPr>
          <a:p>
            <a:r>
              <a:rPr lang="en-US" altLang="zh-CN" sz="3600" u="none" dirty="0">
                <a:solidFill>
                  <a:srgbClr val="800000"/>
                </a:solidFill>
                <a:latin typeface="黑体" panose="02010609060101010101" pitchFamily="49" charset="-122"/>
                <a:ea typeface="黑体" panose="02010609060101010101" pitchFamily="49" charset="-122"/>
              </a:rPr>
              <a:t>④</a:t>
            </a:r>
            <a:r>
              <a:rPr lang="zh-CN" altLang="en-US" sz="3600" u="none" dirty="0">
                <a:solidFill>
                  <a:srgbClr val="800000"/>
                </a:solidFill>
                <a:latin typeface="黑体" panose="02010609060101010101" pitchFamily="49" charset="-122"/>
                <a:ea typeface="黑体" panose="02010609060101010101" pitchFamily="49" charset="-122"/>
              </a:rPr>
              <a:t>历史教训：为了缓和民族仇恨，防止历史悲剧的重演</a:t>
            </a:r>
            <a:r>
              <a:rPr lang="en-US" altLang="zh-CN" sz="3600" u="none" dirty="0">
                <a:solidFill>
                  <a:srgbClr val="800000"/>
                </a:solidFill>
                <a:latin typeface="黑体" panose="02010609060101010101" pitchFamily="49" charset="-122"/>
                <a:ea typeface="黑体" panose="02010609060101010101" pitchFamily="49" charset="-122"/>
              </a:rPr>
              <a:t>,</a:t>
            </a:r>
            <a:r>
              <a:rPr lang="zh-CN" altLang="en-US" sz="3600" u="none" dirty="0">
                <a:solidFill>
                  <a:srgbClr val="800000"/>
                </a:solidFill>
                <a:latin typeface="黑体" panose="02010609060101010101" pitchFamily="49" charset="-122"/>
                <a:ea typeface="黑体" panose="02010609060101010101" pitchFamily="49" charset="-122"/>
              </a:rPr>
              <a:t>吸取了历史教训。</a:t>
            </a:r>
            <a:endParaRPr lang="zh-CN" altLang="en-US" sz="3600" u="none" dirty="0">
              <a:solidFill>
                <a:srgbClr val="800000"/>
              </a:solidFill>
              <a:latin typeface="黑体" panose="02010609060101010101" pitchFamily="49" charset="-122"/>
              <a:ea typeface="黑体" panose="02010609060101010101" pitchFamily="49" charset="-122"/>
            </a:endParaRPr>
          </a:p>
        </p:txBody>
      </p:sp>
      <p:sp>
        <p:nvSpPr>
          <p:cNvPr id="153604" name="直接连接符 153603"/>
          <p:cNvSpPr/>
          <p:nvPr/>
        </p:nvSpPr>
        <p:spPr>
          <a:xfrm flipV="1">
            <a:off x="5017135" y="2892425"/>
            <a:ext cx="5419090" cy="28575"/>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153605" name="直接连接符 153604"/>
          <p:cNvSpPr/>
          <p:nvPr/>
        </p:nvSpPr>
        <p:spPr>
          <a:xfrm flipV="1">
            <a:off x="1752600" y="3444240"/>
            <a:ext cx="2016760" cy="28575"/>
          </a:xfrm>
          <a:prstGeom prst="line">
            <a:avLst/>
          </a:prstGeom>
          <a:ln w="38100" cap="flat" cmpd="sng">
            <a:solidFill>
              <a:srgbClr val="FF0000"/>
            </a:solidFill>
            <a:prstDash val="solid"/>
            <a:round/>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box(in)">
                                      <p:cBhvr>
                                        <p:cTn id="7" dur="500"/>
                                        <p:tgtEl>
                                          <p:spTgt spid="153604"/>
                                        </p:tgtEl>
                                      </p:cBhvr>
                                    </p:animEffect>
                                  </p:childTnLst>
                                </p:cTn>
                              </p:par>
                              <p:par>
                                <p:cTn id="8" presetID="4" presetClass="entr" presetSubtype="16" fill="hold" nodeType="withEffect">
                                  <p:stCondLst>
                                    <p:cond delay="0"/>
                                  </p:stCondLst>
                                  <p:childTnLst>
                                    <p:set>
                                      <p:cBhvr>
                                        <p:cTn id="9" dur="1" fill="hold">
                                          <p:stCondLst>
                                            <p:cond delay="0"/>
                                          </p:stCondLst>
                                        </p:cTn>
                                        <p:tgtEl>
                                          <p:spTgt spid="153605"/>
                                        </p:tgtEl>
                                        <p:attrNameLst>
                                          <p:attrName>style.visibility</p:attrName>
                                        </p:attrNameLst>
                                      </p:cBhvr>
                                      <p:to>
                                        <p:strVal val="visible"/>
                                      </p:to>
                                    </p:set>
                                    <p:animEffect transition="in" filter="box(in)">
                                      <p:cBhvr>
                                        <p:cTn id="10" dur="500"/>
                                        <p:tgtEl>
                                          <p:spTgt spid="153605"/>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53603"/>
                                        </p:tgtEl>
                                        <p:attrNameLst>
                                          <p:attrName>style.visibility</p:attrName>
                                        </p:attrNameLst>
                                      </p:cBhvr>
                                      <p:to>
                                        <p:strVal val="visible"/>
                                      </p:to>
                                    </p:set>
                                    <p:animEffect transition="in" filter="wheel(4)">
                                      <p:cBhvr>
                                        <p:cTn id="15" dur="20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154625"/>
          <p:cNvSpPr txBox="1"/>
          <p:nvPr/>
        </p:nvSpPr>
        <p:spPr>
          <a:xfrm>
            <a:off x="2763838" y="4010025"/>
            <a:ext cx="309880" cy="645160"/>
          </a:xfrm>
          <a:prstGeom prst="rect">
            <a:avLst/>
          </a:prstGeom>
          <a:noFill/>
          <a:ln w="9525">
            <a:noFill/>
          </a:ln>
        </p:spPr>
        <p:txBody>
          <a:bodyPr wrap="none" anchor="t">
            <a:spAutoFit/>
          </a:bodyPr>
          <a:p>
            <a:pPr>
              <a:spcBef>
                <a:spcPct val="0"/>
              </a:spcBef>
            </a:pPr>
            <a:endParaRPr lang="en-US" altLang="zh-CN" sz="1800" b="0" u="none" dirty="0">
              <a:solidFill>
                <a:schemeClr val="tx2"/>
              </a:solidFill>
              <a:latin typeface="Times New Roman" panose="02020603050405020304" pitchFamily="18" charset="0"/>
              <a:ea typeface="宋体" panose="02010600030101010101" pitchFamily="2" charset="-122"/>
            </a:endParaRPr>
          </a:p>
          <a:p>
            <a:pPr>
              <a:spcBef>
                <a:spcPct val="0"/>
              </a:spcBef>
            </a:pPr>
            <a:endParaRPr lang="en-US" altLang="zh-CN" sz="1800" b="0" u="none" dirty="0">
              <a:solidFill>
                <a:schemeClr val="tx2"/>
              </a:solidFill>
              <a:latin typeface="Times New Roman" panose="02020603050405020304" pitchFamily="18" charset="0"/>
              <a:ea typeface="宋体" panose="02010600030101010101" pitchFamily="2" charset="-122"/>
            </a:endParaRPr>
          </a:p>
        </p:txBody>
      </p:sp>
      <p:sp>
        <p:nvSpPr>
          <p:cNvPr id="11266" name="矩形 154626"/>
          <p:cNvSpPr/>
          <p:nvPr/>
        </p:nvSpPr>
        <p:spPr>
          <a:xfrm>
            <a:off x="1128395" y="1316355"/>
            <a:ext cx="10121265" cy="4225925"/>
          </a:xfrm>
          <a:prstGeom prst="rect">
            <a:avLst/>
          </a:prstGeom>
          <a:noFill/>
          <a:ln w="9525">
            <a:noFill/>
          </a:ln>
        </p:spPr>
        <p:txBody>
          <a:bodyPr wrap="square" anchor="t">
            <a:spAutoFit/>
          </a:bodyPr>
          <a:p>
            <a:pPr>
              <a:spcBef>
                <a:spcPct val="10000"/>
              </a:spcBef>
            </a:pPr>
            <a:r>
              <a:rPr lang="en-US" altLang="zh-CN"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1</a:t>
            </a:r>
            <a:r>
              <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、欧洲走向联合的原因</a:t>
            </a:r>
            <a:endParaRPr lang="zh-CN" altLang="en-US" sz="32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a:p>
            <a:pPr>
              <a:spcBef>
                <a:spcPct val="10000"/>
              </a:spcBef>
            </a:pPr>
            <a:r>
              <a:rPr lang="en-US" altLang="zh-CN" sz="3200" u="none" dirty="0">
                <a:solidFill>
                  <a:srgbClr val="800000"/>
                </a:solidFill>
                <a:latin typeface="黑体" panose="02010609060101010101" pitchFamily="49" charset="-122"/>
                <a:ea typeface="黑体" panose="02010609060101010101" pitchFamily="49" charset="-122"/>
              </a:rPr>
              <a:t>①</a:t>
            </a:r>
            <a:r>
              <a:rPr lang="zh-CN" altLang="en-US" sz="3200" u="none" dirty="0">
                <a:solidFill>
                  <a:srgbClr val="800000"/>
                </a:solidFill>
                <a:latin typeface="黑体" panose="02010609060101010101" pitchFamily="49" charset="-122"/>
                <a:ea typeface="黑体" panose="02010609060101010101" pitchFamily="49" charset="-122"/>
              </a:rPr>
              <a:t>政治原因：</a:t>
            </a:r>
            <a:r>
              <a:rPr lang="zh-CN" altLang="en-US" sz="3200" u="none" dirty="0">
                <a:solidFill>
                  <a:srgbClr val="000000"/>
                </a:solidFill>
                <a:latin typeface="黑体" panose="02010609060101010101" pitchFamily="49" charset="-122"/>
                <a:ea typeface="黑体" panose="02010609060101010101" pitchFamily="49" charset="-122"/>
              </a:rPr>
              <a:t>二战后欧洲丧失世界中心的优势地位，两极格局下与美苏相抗衡保障自身安全和提高国际地位的需要。</a:t>
            </a:r>
            <a:endParaRPr lang="zh-CN" altLang="en-US" sz="3200" u="none" dirty="0">
              <a:solidFill>
                <a:srgbClr val="000000"/>
              </a:solidFill>
              <a:latin typeface="黑体" panose="02010609060101010101" pitchFamily="49" charset="-122"/>
              <a:ea typeface="黑体" panose="02010609060101010101" pitchFamily="49" charset="-122"/>
            </a:endParaRPr>
          </a:p>
          <a:p>
            <a:pPr>
              <a:spcBef>
                <a:spcPct val="10000"/>
              </a:spcBef>
            </a:pPr>
            <a:r>
              <a:rPr lang="en-US" altLang="zh-CN" sz="3200" u="none" dirty="0">
                <a:solidFill>
                  <a:srgbClr val="800000"/>
                </a:solidFill>
                <a:latin typeface="黑体" panose="02010609060101010101" pitchFamily="49" charset="-122"/>
                <a:ea typeface="黑体" panose="02010609060101010101" pitchFamily="49" charset="-122"/>
              </a:rPr>
              <a:t>②</a:t>
            </a:r>
            <a:r>
              <a:rPr lang="zh-CN" altLang="en-US" sz="3200" u="none" dirty="0">
                <a:solidFill>
                  <a:srgbClr val="800000"/>
                </a:solidFill>
                <a:latin typeface="黑体" panose="02010609060101010101" pitchFamily="49" charset="-122"/>
                <a:ea typeface="黑体" panose="02010609060101010101" pitchFamily="49" charset="-122"/>
              </a:rPr>
              <a:t>经济原因：</a:t>
            </a:r>
            <a:r>
              <a:rPr lang="zh-CN" altLang="en-US" sz="3200" u="none" dirty="0">
                <a:solidFill>
                  <a:srgbClr val="000000"/>
                </a:solidFill>
                <a:latin typeface="黑体" panose="02010609060101010101" pitchFamily="49" charset="-122"/>
                <a:ea typeface="黑体" panose="02010609060101010101" pitchFamily="49" charset="-122"/>
              </a:rPr>
              <a:t>经济发展的迫切需要和经济联系的加强</a:t>
            </a:r>
            <a:endParaRPr lang="zh-CN" altLang="en-US" sz="3200" u="none" dirty="0">
              <a:solidFill>
                <a:srgbClr val="000000"/>
              </a:solidFill>
              <a:latin typeface="黑体" panose="02010609060101010101" pitchFamily="49" charset="-122"/>
              <a:ea typeface="黑体" panose="02010609060101010101" pitchFamily="49" charset="-122"/>
            </a:endParaRPr>
          </a:p>
          <a:p>
            <a:pPr>
              <a:spcBef>
                <a:spcPct val="10000"/>
              </a:spcBef>
            </a:pPr>
            <a:r>
              <a:rPr lang="en-US" altLang="zh-CN" sz="3200" u="none" dirty="0">
                <a:solidFill>
                  <a:srgbClr val="800000"/>
                </a:solidFill>
                <a:latin typeface="黑体" panose="02010609060101010101" pitchFamily="49" charset="-122"/>
                <a:ea typeface="黑体" panose="02010609060101010101" pitchFamily="49" charset="-122"/>
              </a:rPr>
              <a:t>③</a:t>
            </a:r>
            <a:r>
              <a:rPr lang="zh-CN" altLang="en-US" sz="3200" u="none" dirty="0">
                <a:solidFill>
                  <a:srgbClr val="800000"/>
                </a:solidFill>
                <a:latin typeface="黑体" panose="02010609060101010101" pitchFamily="49" charset="-122"/>
                <a:ea typeface="黑体" panose="02010609060101010101" pitchFamily="49" charset="-122"/>
              </a:rPr>
              <a:t>文化因素：</a:t>
            </a:r>
            <a:r>
              <a:rPr lang="zh-CN" altLang="en-US" sz="3200" u="none" dirty="0">
                <a:solidFill>
                  <a:srgbClr val="000000"/>
                </a:solidFill>
                <a:latin typeface="黑体" panose="02010609060101010101" pitchFamily="49" charset="-122"/>
                <a:ea typeface="黑体" panose="02010609060101010101" pitchFamily="49" charset="-122"/>
              </a:rPr>
              <a:t>共同的文化传统和心理认同感。</a:t>
            </a:r>
            <a:endParaRPr lang="zh-CN" altLang="en-US" sz="3200" u="none" dirty="0">
              <a:solidFill>
                <a:srgbClr val="000000"/>
              </a:solidFill>
              <a:latin typeface="黑体" panose="02010609060101010101" pitchFamily="49" charset="-122"/>
              <a:ea typeface="黑体" panose="02010609060101010101" pitchFamily="49" charset="-122"/>
            </a:endParaRPr>
          </a:p>
          <a:p>
            <a:pPr>
              <a:spcBef>
                <a:spcPct val="10000"/>
              </a:spcBef>
            </a:pPr>
            <a:r>
              <a:rPr lang="en-US" altLang="zh-CN" sz="3200" u="none" dirty="0">
                <a:solidFill>
                  <a:srgbClr val="800000"/>
                </a:solidFill>
                <a:latin typeface="黑体" panose="02010609060101010101" pitchFamily="49" charset="-122"/>
                <a:ea typeface="黑体" panose="02010609060101010101" pitchFamily="49" charset="-122"/>
              </a:rPr>
              <a:t>④</a:t>
            </a:r>
            <a:r>
              <a:rPr lang="zh-CN" altLang="en-US" sz="3200" u="none" dirty="0">
                <a:solidFill>
                  <a:srgbClr val="800000"/>
                </a:solidFill>
                <a:latin typeface="黑体" panose="02010609060101010101" pitchFamily="49" charset="-122"/>
                <a:ea typeface="黑体" panose="02010609060101010101" pitchFamily="49" charset="-122"/>
              </a:rPr>
              <a:t>历史教训：</a:t>
            </a:r>
            <a:r>
              <a:rPr lang="zh-CN" altLang="en-US" sz="3200" u="none" dirty="0">
                <a:solidFill>
                  <a:srgbClr val="000000"/>
                </a:solidFill>
                <a:latin typeface="黑体" panose="02010609060101010101" pitchFamily="49" charset="-122"/>
                <a:ea typeface="黑体" panose="02010609060101010101" pitchFamily="49" charset="-122"/>
              </a:rPr>
              <a:t>为了缓和民族仇恨，防止历史悲剧的重演，吸取了历史教训。</a:t>
            </a:r>
            <a:endParaRPr lang="zh-CN" altLang="en-US" sz="3200" u="none" dirty="0">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1236980" y="671195"/>
            <a:ext cx="8819515" cy="645160"/>
          </a:xfrm>
          <a:prstGeom prst="rect">
            <a:avLst/>
          </a:prstGeom>
          <a:noFill/>
        </p:spPr>
        <p:txBody>
          <a:bodyPr wrap="square" rtlCol="0">
            <a:spAutoFit/>
          </a:bodyPr>
          <a:p>
            <a:pPr algn="l"/>
            <a:r>
              <a:rPr lang="zh-CN" altLang="en-US" sz="3600"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sym typeface="+mn-ea"/>
              </a:rPr>
              <a:t>一、走向联合的欧洲（欧共体的建立）</a:t>
            </a:r>
            <a:endParaRPr lang="zh-CN" altLang="en-US" sz="3600" u="none"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1" name="组合 168961"/>
          <p:cNvGrpSpPr/>
          <p:nvPr/>
        </p:nvGrpSpPr>
        <p:grpSpPr>
          <a:xfrm>
            <a:off x="1483360" y="1251268"/>
            <a:ext cx="5651500" cy="2275262"/>
            <a:chOff x="204" y="1752"/>
            <a:chExt cx="2878" cy="1757"/>
          </a:xfrm>
        </p:grpSpPr>
        <p:sp>
          <p:nvSpPr>
            <p:cNvPr id="25602" name="流程图: 可选过程 168962"/>
            <p:cNvSpPr/>
            <p:nvPr/>
          </p:nvSpPr>
          <p:spPr>
            <a:xfrm>
              <a:off x="204" y="1752"/>
              <a:ext cx="2724" cy="1724"/>
            </a:xfrm>
            <a:prstGeom prst="flowChartAlternateProcess">
              <a:avLst/>
            </a:prstGeom>
            <a:solidFill>
              <a:srgbClr val="336600"/>
            </a:solidFill>
            <a:ln w="57150" cap="flat" cmpd="thickThin">
              <a:solidFill>
                <a:schemeClr val="tx1"/>
              </a:solidFill>
              <a:prstDash val="solid"/>
              <a:miter/>
              <a:headEnd type="none" w="med" len="med"/>
              <a:tailEnd type="none" w="med" len="med"/>
            </a:ln>
          </p:spPr>
          <p:txBody>
            <a:bodyPr wrap="none" anchor="ctr"/>
            <a:p>
              <a:pPr algn="ctr">
                <a:spcBef>
                  <a:spcPct val="0"/>
                </a:spcBef>
              </a:pPr>
              <a:endParaRPr lang="zh-CN" altLang="zh-CN" sz="3200" b="0" u="none" dirty="0">
                <a:solidFill>
                  <a:schemeClr val="bg1"/>
                </a:solidFill>
                <a:latin typeface="黑体" panose="02010609060101010101" pitchFamily="49" charset="-122"/>
                <a:ea typeface="黑体" panose="02010609060101010101" pitchFamily="49" charset="-122"/>
              </a:endParaRPr>
            </a:p>
          </p:txBody>
        </p:sp>
        <p:sp>
          <p:nvSpPr>
            <p:cNvPr id="25603" name="文本框 168963"/>
            <p:cNvSpPr txBox="1"/>
            <p:nvPr/>
          </p:nvSpPr>
          <p:spPr>
            <a:xfrm>
              <a:off x="249" y="1842"/>
              <a:ext cx="2833" cy="1667"/>
            </a:xfrm>
            <a:prstGeom prst="rect">
              <a:avLst/>
            </a:prstGeom>
            <a:noFill/>
            <a:ln w="9525">
              <a:noFill/>
            </a:ln>
          </p:spPr>
          <p:txBody>
            <a:bodyPr anchor="t">
              <a:spAutoFit/>
            </a:bodyPr>
            <a:p>
              <a:pPr>
                <a:lnSpc>
                  <a:spcPct val="140000"/>
                </a:lnSpc>
                <a:spcBef>
                  <a:spcPct val="0"/>
                </a:spcBef>
              </a:pPr>
              <a:r>
                <a:rPr lang="en-US" altLang="zh-CN" sz="3200" u="none" dirty="0">
                  <a:solidFill>
                    <a:schemeClr val="bg1"/>
                  </a:solidFill>
                  <a:latin typeface="黑体" panose="02010609060101010101" pitchFamily="49" charset="-122"/>
                  <a:ea typeface="黑体" panose="02010609060101010101" pitchFamily="49" charset="-122"/>
                </a:rPr>
                <a:t>1951</a:t>
              </a:r>
              <a:r>
                <a:rPr lang="zh-CN" altLang="en-US" sz="3200" u="none" dirty="0">
                  <a:solidFill>
                    <a:schemeClr val="bg1"/>
                  </a:solidFill>
                  <a:latin typeface="黑体" panose="02010609060101010101" pitchFamily="49" charset="-122"/>
                  <a:ea typeface="黑体" panose="02010609060101010101" pitchFamily="49" charset="-122"/>
                </a:rPr>
                <a:t>年欧洲煤钢共同体</a:t>
              </a:r>
              <a:endParaRPr lang="zh-CN" altLang="en-US" sz="3200" u="none" dirty="0">
                <a:solidFill>
                  <a:schemeClr val="bg1"/>
                </a:solidFill>
                <a:latin typeface="黑体" panose="02010609060101010101" pitchFamily="49" charset="-122"/>
                <a:ea typeface="黑体" panose="02010609060101010101" pitchFamily="49" charset="-122"/>
              </a:endParaRPr>
            </a:p>
            <a:p>
              <a:pPr>
                <a:lnSpc>
                  <a:spcPct val="140000"/>
                </a:lnSpc>
                <a:spcBef>
                  <a:spcPct val="0"/>
                </a:spcBef>
              </a:pPr>
              <a:r>
                <a:rPr lang="en-US" altLang="zh-CN" sz="3200" u="none" dirty="0">
                  <a:solidFill>
                    <a:schemeClr val="bg1"/>
                  </a:solidFill>
                  <a:latin typeface="黑体" panose="02010609060101010101" pitchFamily="49" charset="-122"/>
                  <a:ea typeface="黑体" panose="02010609060101010101" pitchFamily="49" charset="-122"/>
                </a:rPr>
                <a:t>1958</a:t>
              </a:r>
              <a:r>
                <a:rPr lang="zh-CN" altLang="en-US" sz="3200" u="none" dirty="0">
                  <a:solidFill>
                    <a:schemeClr val="bg1"/>
                  </a:solidFill>
                  <a:latin typeface="黑体" panose="02010609060101010101" pitchFamily="49" charset="-122"/>
                  <a:ea typeface="黑体" panose="02010609060101010101" pitchFamily="49" charset="-122"/>
                </a:rPr>
                <a:t>年欧洲经济共同体</a:t>
              </a:r>
              <a:endParaRPr lang="zh-CN" altLang="en-US" sz="3200" u="none" dirty="0">
                <a:solidFill>
                  <a:schemeClr val="bg1"/>
                </a:solidFill>
                <a:latin typeface="黑体" panose="02010609060101010101" pitchFamily="49" charset="-122"/>
                <a:ea typeface="黑体" panose="02010609060101010101" pitchFamily="49" charset="-122"/>
              </a:endParaRPr>
            </a:p>
            <a:p>
              <a:pPr>
                <a:lnSpc>
                  <a:spcPct val="140000"/>
                </a:lnSpc>
                <a:spcBef>
                  <a:spcPct val="0"/>
                </a:spcBef>
              </a:pPr>
              <a:r>
                <a:rPr lang="en-US" altLang="zh-CN" sz="3200" u="none" dirty="0">
                  <a:solidFill>
                    <a:schemeClr val="bg1"/>
                  </a:solidFill>
                  <a:latin typeface="黑体" panose="02010609060101010101" pitchFamily="49" charset="-122"/>
                  <a:ea typeface="黑体" panose="02010609060101010101" pitchFamily="49" charset="-122"/>
                </a:rPr>
                <a:t>1958</a:t>
              </a:r>
              <a:r>
                <a:rPr lang="zh-CN" altLang="en-US" sz="3200" u="none" dirty="0">
                  <a:solidFill>
                    <a:schemeClr val="bg1"/>
                  </a:solidFill>
                  <a:latin typeface="黑体" panose="02010609060101010101" pitchFamily="49" charset="-122"/>
                  <a:ea typeface="黑体" panose="02010609060101010101" pitchFamily="49" charset="-122"/>
                </a:rPr>
                <a:t>年欧洲原子能共同体</a:t>
              </a:r>
              <a:endParaRPr lang="zh-CN" altLang="en-US" sz="3200" u="none" dirty="0">
                <a:solidFill>
                  <a:schemeClr val="bg1"/>
                </a:solidFill>
                <a:latin typeface="黑体" panose="02010609060101010101" pitchFamily="49" charset="-122"/>
                <a:ea typeface="黑体" panose="02010609060101010101" pitchFamily="49" charset="-122"/>
              </a:endParaRPr>
            </a:p>
          </p:txBody>
        </p:sp>
      </p:grpSp>
      <p:grpSp>
        <p:nvGrpSpPr>
          <p:cNvPr id="25604" name="组合 168964"/>
          <p:cNvGrpSpPr/>
          <p:nvPr/>
        </p:nvGrpSpPr>
        <p:grpSpPr>
          <a:xfrm>
            <a:off x="7821295" y="748348"/>
            <a:ext cx="2879725" cy="1368425"/>
            <a:chOff x="3870" y="1842"/>
            <a:chExt cx="1569" cy="1044"/>
          </a:xfrm>
        </p:grpSpPr>
        <p:sp>
          <p:nvSpPr>
            <p:cNvPr id="25605" name="流程图: 可选过程 168965"/>
            <p:cNvSpPr/>
            <p:nvPr/>
          </p:nvSpPr>
          <p:spPr>
            <a:xfrm>
              <a:off x="3870" y="1842"/>
              <a:ext cx="1526" cy="1044"/>
            </a:xfrm>
            <a:prstGeom prst="flowChartAlternateProcess">
              <a:avLst/>
            </a:prstGeom>
            <a:solidFill>
              <a:srgbClr val="336600"/>
            </a:solidFill>
            <a:ln w="57150" cap="flat" cmpd="thickThin">
              <a:solidFill>
                <a:schemeClr val="tx1"/>
              </a:solidFill>
              <a:prstDash val="solid"/>
              <a:miter/>
              <a:headEnd type="none" w="med" len="med"/>
              <a:tailEnd type="none" w="med" len="med"/>
            </a:ln>
          </p:spPr>
          <p:txBody>
            <a:bodyPr wrap="none" anchor="ctr"/>
            <a:p>
              <a:pPr algn="ctr">
                <a:spcBef>
                  <a:spcPct val="0"/>
                </a:spcBef>
              </a:pPr>
              <a:endParaRPr lang="zh-CN" altLang="zh-CN" sz="3200" b="0" u="none" dirty="0">
                <a:solidFill>
                  <a:schemeClr val="bg1"/>
                </a:solidFill>
                <a:latin typeface="黑体" panose="02010609060101010101" pitchFamily="49" charset="-122"/>
                <a:ea typeface="黑体" panose="02010609060101010101" pitchFamily="49" charset="-122"/>
              </a:endParaRPr>
            </a:p>
          </p:txBody>
        </p:sp>
        <p:sp>
          <p:nvSpPr>
            <p:cNvPr id="25606" name="文本框 168966"/>
            <p:cNvSpPr txBox="1"/>
            <p:nvPr/>
          </p:nvSpPr>
          <p:spPr>
            <a:xfrm>
              <a:off x="3878" y="1949"/>
              <a:ext cx="1561" cy="821"/>
            </a:xfrm>
            <a:prstGeom prst="rect">
              <a:avLst/>
            </a:prstGeom>
            <a:noFill/>
            <a:ln w="9525">
              <a:noFill/>
            </a:ln>
          </p:spPr>
          <p:txBody>
            <a:bodyPr anchor="t">
              <a:spAutoFit/>
            </a:bodyPr>
            <a:p>
              <a:pPr algn="ctr">
                <a:spcBef>
                  <a:spcPct val="0"/>
                </a:spcBef>
              </a:pPr>
              <a:r>
                <a:rPr lang="en-US" altLang="zh-CN" sz="3200" u="none" dirty="0">
                  <a:solidFill>
                    <a:schemeClr val="bg1"/>
                  </a:solidFill>
                  <a:latin typeface="黑体" panose="02010609060101010101" pitchFamily="49" charset="-122"/>
                  <a:ea typeface="黑体" panose="02010609060101010101" pitchFamily="49" charset="-122"/>
                </a:rPr>
                <a:t>1967</a:t>
              </a:r>
              <a:r>
                <a:rPr lang="zh-CN" altLang="en-US" sz="3200" u="none" dirty="0">
                  <a:solidFill>
                    <a:schemeClr val="bg1"/>
                  </a:solidFill>
                  <a:latin typeface="黑体" panose="02010609060101010101" pitchFamily="49" charset="-122"/>
                  <a:ea typeface="黑体" panose="02010609060101010101" pitchFamily="49" charset="-122"/>
                </a:rPr>
                <a:t>年欧共体正式成立</a:t>
              </a:r>
              <a:endParaRPr lang="zh-CN" altLang="en-US" sz="3200" u="none" dirty="0">
                <a:solidFill>
                  <a:schemeClr val="bg1"/>
                </a:solidFill>
                <a:latin typeface="黑体" panose="02010609060101010101" pitchFamily="49" charset="-122"/>
                <a:ea typeface="黑体" panose="02010609060101010101" pitchFamily="49" charset="-122"/>
              </a:endParaRPr>
            </a:p>
          </p:txBody>
        </p:sp>
      </p:grpSp>
      <p:sp>
        <p:nvSpPr>
          <p:cNvPr id="25607" name="右箭头 168967"/>
          <p:cNvSpPr/>
          <p:nvPr/>
        </p:nvSpPr>
        <p:spPr>
          <a:xfrm>
            <a:off x="6989445" y="1367790"/>
            <a:ext cx="792163" cy="596900"/>
          </a:xfrm>
          <a:prstGeom prst="rightArrow">
            <a:avLst>
              <a:gd name="adj1" fmla="val 50000"/>
              <a:gd name="adj2" fmla="val 33153"/>
            </a:avLst>
          </a:prstGeom>
          <a:solidFill>
            <a:srgbClr val="FFFF00"/>
          </a:solidFill>
          <a:ln w="9525" cap="flat" cmpd="sng">
            <a:solidFill>
              <a:srgbClr val="800000"/>
            </a:solidFill>
            <a:prstDash val="solid"/>
            <a:miter/>
            <a:headEnd type="none" w="med" len="med"/>
            <a:tailEnd type="none" w="med" len="med"/>
          </a:ln>
        </p:spPr>
        <p:txBody>
          <a:bodyPr wrap="none" anchor="ctr"/>
          <a:p>
            <a:pPr algn="ctr">
              <a:spcBef>
                <a:spcPct val="0"/>
              </a:spcBef>
            </a:pPr>
            <a:endParaRPr lang="zh-CN" altLang="zh-CN" sz="2400" b="0" u="none" dirty="0">
              <a:latin typeface="黑体" panose="02010609060101010101" pitchFamily="49" charset="-122"/>
              <a:ea typeface="黑体" panose="02010609060101010101" pitchFamily="49" charset="-122"/>
            </a:endParaRPr>
          </a:p>
        </p:txBody>
      </p:sp>
      <p:sp>
        <p:nvSpPr>
          <p:cNvPr id="25609" name="下箭头 168969"/>
          <p:cNvSpPr/>
          <p:nvPr/>
        </p:nvSpPr>
        <p:spPr>
          <a:xfrm>
            <a:off x="8832850" y="2205038"/>
            <a:ext cx="576263" cy="360362"/>
          </a:xfrm>
          <a:prstGeom prst="downArrow">
            <a:avLst>
              <a:gd name="adj1" fmla="val 50000"/>
              <a:gd name="adj2" fmla="val 25000"/>
            </a:avLst>
          </a:prstGeom>
          <a:solidFill>
            <a:srgbClr val="FFFF00"/>
          </a:solidFill>
          <a:ln w="9525" cap="flat" cmpd="sng">
            <a:solidFill>
              <a:srgbClr val="800000"/>
            </a:solidFill>
            <a:prstDash val="solid"/>
            <a:miter/>
            <a:headEnd type="none" w="med" len="med"/>
            <a:tailEnd type="none" w="med" len="med"/>
          </a:ln>
        </p:spPr>
        <p:txBody>
          <a:bodyPr anchor="t"/>
          <a:p>
            <a:pPr eaLnBrk="0" hangingPunct="0">
              <a:spcBef>
                <a:spcPct val="0"/>
              </a:spcBef>
            </a:pPr>
            <a:endParaRPr lang="zh-CN" altLang="en-US" sz="2400" b="0" u="none">
              <a:latin typeface="Arial" panose="020B0604020202020204" pitchFamily="34" charset="0"/>
              <a:ea typeface="宋体" panose="02010600030101010101" pitchFamily="2" charset="-122"/>
            </a:endParaRPr>
          </a:p>
        </p:txBody>
      </p:sp>
      <p:sp>
        <p:nvSpPr>
          <p:cNvPr id="25610" name="圆角矩形 168970"/>
          <p:cNvSpPr/>
          <p:nvPr/>
        </p:nvSpPr>
        <p:spPr>
          <a:xfrm>
            <a:off x="7781925" y="2648294"/>
            <a:ext cx="2879725" cy="1196287"/>
          </a:xfrm>
          <a:prstGeom prst="roundRect">
            <a:avLst>
              <a:gd name="adj" fmla="val 16667"/>
            </a:avLst>
          </a:prstGeom>
          <a:solidFill>
            <a:srgbClr val="336600"/>
          </a:solidFill>
          <a:ln w="57150" cap="flat" cmpd="thickThin">
            <a:solidFill>
              <a:schemeClr val="tx1"/>
            </a:solidFill>
            <a:prstDash val="solid"/>
            <a:round/>
            <a:headEnd type="none" w="med" len="med"/>
            <a:tailEnd type="none" w="med" len="med"/>
          </a:ln>
        </p:spPr>
        <p:txBody>
          <a:bodyPr anchor="ctr">
            <a:spAutoFit/>
          </a:bodyPr>
          <a:p>
            <a:pPr algn="ctr">
              <a:spcBef>
                <a:spcPct val="0"/>
              </a:spcBef>
            </a:pPr>
            <a:r>
              <a:rPr lang="en-US" altLang="zh-CN" sz="3200" u="none" dirty="0">
                <a:solidFill>
                  <a:schemeClr val="bg1"/>
                </a:solidFill>
                <a:latin typeface="黑体" panose="02010609060101010101" pitchFamily="49" charset="-122"/>
                <a:ea typeface="黑体" panose="02010609060101010101" pitchFamily="49" charset="-122"/>
              </a:rPr>
              <a:t>1993</a:t>
            </a:r>
            <a:r>
              <a:rPr lang="zh-CN" altLang="en-US" sz="3200" u="none" dirty="0">
                <a:solidFill>
                  <a:schemeClr val="bg1"/>
                </a:solidFill>
                <a:latin typeface="黑体" panose="02010609060101010101" pitchFamily="49" charset="-122"/>
                <a:ea typeface="黑体" panose="02010609060101010101" pitchFamily="49" charset="-122"/>
              </a:rPr>
              <a:t>年更名为欧洲联盟</a:t>
            </a:r>
            <a:endParaRPr lang="zh-CN" altLang="en-US" sz="3200" u="none" dirty="0">
              <a:solidFill>
                <a:schemeClr val="bg1"/>
              </a:solidFill>
              <a:latin typeface="黑体" panose="02010609060101010101" pitchFamily="49" charset="-122"/>
              <a:ea typeface="黑体" panose="02010609060101010101" pitchFamily="49" charset="-122"/>
            </a:endParaRPr>
          </a:p>
        </p:txBody>
      </p:sp>
      <p:sp>
        <p:nvSpPr>
          <p:cNvPr id="168972" name="文本框 168971"/>
          <p:cNvSpPr txBox="1"/>
          <p:nvPr/>
        </p:nvSpPr>
        <p:spPr>
          <a:xfrm>
            <a:off x="1164590" y="4155440"/>
            <a:ext cx="10097770" cy="2084070"/>
          </a:xfrm>
          <a:prstGeom prst="rect">
            <a:avLst/>
          </a:prstGeom>
          <a:solidFill>
            <a:srgbClr val="FFFFCC"/>
          </a:solidFill>
          <a:ln w="9525">
            <a:noFill/>
          </a:ln>
        </p:spPr>
        <p:txBody>
          <a:bodyPr wrap="square" anchor="t">
            <a:spAutoFit/>
          </a:bodyPr>
          <a:p>
            <a:pPr>
              <a:lnSpc>
                <a:spcPct val="90000"/>
              </a:lnSpc>
              <a:spcBef>
                <a:spcPct val="0"/>
              </a:spcBef>
            </a:pPr>
            <a:r>
              <a:rPr lang="zh-CN" altLang="en-US" sz="3600" u="none" dirty="0">
                <a:solidFill>
                  <a:srgbClr val="0000FF"/>
                </a:solidFill>
                <a:latin typeface="黑体" panose="02010609060101010101" pitchFamily="49" charset="-122"/>
                <a:ea typeface="黑体" panose="02010609060101010101" pitchFamily="49" charset="-122"/>
              </a:rPr>
              <a:t>试分析，欧洲一体化进程中呈现怎样的发展趋势</a:t>
            </a:r>
            <a:endParaRPr lang="zh-CN" altLang="en-US" sz="3600" u="none" dirty="0">
              <a:solidFill>
                <a:srgbClr val="0000FF"/>
              </a:solidFill>
              <a:latin typeface="黑体" panose="02010609060101010101" pitchFamily="49" charset="-122"/>
              <a:ea typeface="黑体" panose="02010609060101010101" pitchFamily="49" charset="-122"/>
            </a:endParaRPr>
          </a:p>
          <a:p>
            <a:pPr>
              <a:lnSpc>
                <a:spcPct val="90000"/>
              </a:lnSpc>
              <a:spcBef>
                <a:spcPct val="0"/>
              </a:spcBef>
            </a:pPr>
            <a:r>
              <a:rPr lang="en-US" altLang="zh-CN" sz="3600" u="none" dirty="0">
                <a:latin typeface="黑体" panose="02010609060101010101" pitchFamily="49" charset="-122"/>
                <a:ea typeface="黑体" panose="02010609060101010101" pitchFamily="49" charset="-122"/>
              </a:rPr>
              <a:t>①</a:t>
            </a:r>
            <a:r>
              <a:rPr lang="zh-CN" altLang="en-US" sz="3600" u="none" dirty="0">
                <a:latin typeface="黑体" panose="02010609060101010101" pitchFamily="49" charset="-122"/>
                <a:ea typeface="黑体" panose="02010609060101010101" pitchFamily="49" charset="-122"/>
              </a:rPr>
              <a:t>单一经济领域</a:t>
            </a:r>
            <a:r>
              <a:rPr lang="en-US" altLang="zh-CN" sz="3600" u="none" dirty="0">
                <a:latin typeface="黑体" panose="02010609060101010101" pitchFamily="49" charset="-122"/>
                <a:ea typeface="黑体" panose="02010609060101010101" pitchFamily="49" charset="-122"/>
              </a:rPr>
              <a:t>→</a:t>
            </a:r>
            <a:r>
              <a:rPr lang="zh-CN" altLang="en-US" sz="3600" u="none" dirty="0">
                <a:latin typeface="黑体" panose="02010609060101010101" pitchFamily="49" charset="-122"/>
                <a:ea typeface="黑体" panose="02010609060101010101" pitchFamily="49" charset="-122"/>
              </a:rPr>
              <a:t>多种经济领域发展</a:t>
            </a:r>
            <a:endParaRPr lang="zh-CN" altLang="en-US" sz="3600" u="none" dirty="0">
              <a:latin typeface="黑体" panose="02010609060101010101" pitchFamily="49" charset="-122"/>
              <a:ea typeface="黑体" panose="02010609060101010101" pitchFamily="49" charset="-122"/>
            </a:endParaRPr>
          </a:p>
          <a:p>
            <a:pPr>
              <a:lnSpc>
                <a:spcPct val="90000"/>
              </a:lnSpc>
              <a:spcBef>
                <a:spcPct val="0"/>
              </a:spcBef>
            </a:pPr>
            <a:r>
              <a:rPr lang="en-US" altLang="zh-CN" sz="3600" u="none" dirty="0">
                <a:latin typeface="黑体" panose="02010609060101010101" pitchFamily="49" charset="-122"/>
                <a:ea typeface="黑体" panose="02010609060101010101" pitchFamily="49" charset="-122"/>
              </a:rPr>
              <a:t>②</a:t>
            </a:r>
            <a:r>
              <a:rPr lang="zh-CN" altLang="en-US" sz="3600" u="none" dirty="0">
                <a:latin typeface="黑体" panose="02010609060101010101" pitchFamily="49" charset="-122"/>
                <a:ea typeface="黑体" panose="02010609060101010101" pitchFamily="49" charset="-122"/>
              </a:rPr>
              <a:t>经济一体化  </a:t>
            </a:r>
            <a:r>
              <a:rPr lang="en-US" altLang="zh-CN" sz="3600" u="none" dirty="0">
                <a:latin typeface="黑体" panose="02010609060101010101" pitchFamily="49" charset="-122"/>
                <a:ea typeface="黑体" panose="02010609060101010101" pitchFamily="49" charset="-122"/>
              </a:rPr>
              <a:t>→</a:t>
            </a:r>
            <a:r>
              <a:rPr lang="zh-CN" altLang="en-US" sz="3600" u="none" dirty="0">
                <a:latin typeface="黑体" panose="02010609060101010101" pitchFamily="49" charset="-122"/>
                <a:ea typeface="黑体" panose="02010609060101010101" pitchFamily="49" charset="-122"/>
              </a:rPr>
              <a:t>经济政治一体化发展</a:t>
            </a:r>
            <a:endParaRPr lang="zh-CN" altLang="en-US" sz="3600" u="none" dirty="0">
              <a:latin typeface="黑体" panose="02010609060101010101" pitchFamily="49" charset="-122"/>
              <a:ea typeface="黑体" panose="02010609060101010101" pitchFamily="49" charset="-122"/>
            </a:endParaRPr>
          </a:p>
          <a:p>
            <a:pPr>
              <a:lnSpc>
                <a:spcPct val="90000"/>
              </a:lnSpc>
              <a:spcBef>
                <a:spcPct val="0"/>
              </a:spcBef>
            </a:pPr>
            <a:r>
              <a:rPr lang="en-US" altLang="zh-CN" sz="3600" u="none" dirty="0">
                <a:latin typeface="黑体" panose="02010609060101010101" pitchFamily="49" charset="-122"/>
                <a:ea typeface="黑体" panose="02010609060101010101" pitchFamily="49" charset="-122"/>
              </a:rPr>
              <a:t>③</a:t>
            </a:r>
            <a:r>
              <a:rPr lang="zh-CN" altLang="en-US" sz="3600" u="none" dirty="0">
                <a:latin typeface="黑体" panose="02010609060101010101" pitchFamily="49" charset="-122"/>
                <a:ea typeface="黑体" panose="02010609060101010101" pitchFamily="49" charset="-122"/>
              </a:rPr>
              <a:t>成员国不断增加，规模不断扩大</a:t>
            </a:r>
            <a:endParaRPr lang="zh-CN" altLang="en-US" sz="3600" u="none" dirty="0">
              <a:latin typeface="黑体" panose="02010609060101010101" pitchFamily="49" charset="-122"/>
              <a:ea typeface="黑体" panose="02010609060101010101" pitchFamily="49" charset="-122"/>
            </a:endParaRPr>
          </a:p>
        </p:txBody>
      </p:sp>
      <p:sp>
        <p:nvSpPr>
          <p:cNvPr id="12298" name="文本框 155658"/>
          <p:cNvSpPr txBox="1"/>
          <p:nvPr/>
        </p:nvSpPr>
        <p:spPr>
          <a:xfrm>
            <a:off x="1483360" y="419100"/>
            <a:ext cx="5469255" cy="645160"/>
          </a:xfrm>
          <a:prstGeom prst="rect">
            <a:avLst/>
          </a:prstGeom>
          <a:noFill/>
          <a:ln w="38100">
            <a:noFill/>
          </a:ln>
        </p:spPr>
        <p:txBody>
          <a:bodyPr wrap="square" anchor="t">
            <a:spAutoFit/>
          </a:bodyPr>
          <a:p>
            <a:pPr>
              <a:spcBef>
                <a:spcPct val="0"/>
              </a:spcBef>
            </a:pPr>
            <a:r>
              <a:rPr lang="en-US" altLang="zh-CN"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2.</a:t>
            </a:r>
            <a:r>
              <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欧洲走向联合的进程</a:t>
            </a:r>
            <a:endParaRPr lang="zh-CN" altLang="en-US" sz="3600" u="none"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72">
                                            <p:txEl>
                                              <p:charRg st="0"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72">
                                            <p:txEl>
                                              <p:charRg st="24" end="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72">
                                            <p:txEl>
                                              <p:charRg st="42" end="6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72">
                                            <p:txEl>
                                              <p:charRg st="62" end="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2" grpId="0" animBg="1" build="p"/>
    </p:bldLst>
  </p:timing>
</p:sld>
</file>

<file path=ppt/theme/theme1.xml><?xml version="1.0" encoding="utf-8"?>
<a:theme xmlns:a="http://schemas.openxmlformats.org/drawingml/2006/main" name="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模版</Template>
  <TotalTime>0</TotalTime>
  <Words>2456</Words>
  <Application>WPS 演示</Application>
  <PresentationFormat>全屏显示(4:3)</PresentationFormat>
  <Paragraphs>180</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Calibri</vt:lpstr>
      <vt:lpstr>迷你简启体</vt:lpstr>
      <vt:lpstr>微软雅黑</vt:lpstr>
      <vt:lpstr>华文行楷</vt:lpstr>
      <vt:lpstr>Times New Roman</vt:lpstr>
      <vt:lpstr>黑体</vt:lpstr>
      <vt:lpstr>隶书</vt:lpstr>
      <vt:lpstr>Arial Unicode MS</vt:lpstr>
      <vt:lpstr>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xrk</dc:creator>
  <cp:lastModifiedBy>朝暉</cp:lastModifiedBy>
  <cp:revision>13</cp:revision>
  <dcterms:created xsi:type="dcterms:W3CDTF">2020-02-11T01:43:00Z</dcterms:created>
  <dcterms:modified xsi:type="dcterms:W3CDTF">2020-02-27T09:05:51Z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