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373" r:id="rId2"/>
    <p:sldId id="376" r:id="rId3"/>
    <p:sldId id="377" r:id="rId4"/>
    <p:sldId id="380" r:id="rId5"/>
    <p:sldId id="381" r:id="rId6"/>
    <p:sldId id="382" r:id="rId7"/>
    <p:sldId id="383" r:id="rId8"/>
    <p:sldId id="384" r:id="rId9"/>
    <p:sldId id="385" r:id="rId10"/>
    <p:sldId id="386" r:id="rId11"/>
    <p:sldId id="387" r:id="rId12"/>
    <p:sldId id="388" r:id="rId13"/>
    <p:sldId id="390" r:id="rId14"/>
    <p:sldId id="391" r:id="rId15"/>
    <p:sldId id="392" r:id="rId16"/>
    <p:sldId id="394" r:id="rId17"/>
    <p:sldId id="403" r:id="rId18"/>
    <p:sldId id="404" r:id="rId19"/>
    <p:sldId id="405" r:id="rId20"/>
    <p:sldId id="406" r:id="rId21"/>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33CC"/>
    <a:srgbClr val="0066FF"/>
    <a:srgbClr val="57B582"/>
    <a:srgbClr val="31916C"/>
    <a:srgbClr val="56B67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48" d="100"/>
          <a:sy n="48" d="100"/>
        </p:scale>
        <p:origin x="-384" y="-72"/>
      </p:cViewPr>
      <p:guideLst>
        <p:guide orient="horz" pos="2177"/>
        <p:guide pos="3794"/>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atin typeface="Arial" panose="020B0604020202020204" pitchFamily="34" charset="0"/>
                <a:ea typeface="宋体" panose="02010600030101010101" pitchFamily="2" charset="-122"/>
              </a:defRPr>
            </a:lvl1pPr>
          </a:lstStyle>
          <a:p>
            <a:pPr>
              <a:defRPr/>
            </a:pPr>
            <a:fld id="{C01B353D-FBC0-4A1F-A2CF-FB6151382D88}" type="datetimeFigureOut">
              <a:rPr lang="zh-CN" altLang="en-US"/>
              <a:pPr>
                <a:defRPr/>
              </a:pPr>
              <a:t>2020/2/27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atin typeface="Arial" panose="020B0604020202020204" pitchFamily="34" charset="0"/>
                <a:ea typeface="宋体" panose="02010600030101010101" pitchFamily="2" charset="-122"/>
              </a:defRPr>
            </a:lvl1pPr>
          </a:lstStyle>
          <a:p>
            <a:pPr>
              <a:defRPr/>
            </a:pPr>
            <a:fld id="{01F88926-C285-4B54-BE5C-27EBA3C49D7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5" name="图片 6" descr="canva2s.png"/>
          <p:cNvPicPr>
            <a:picLocks noChangeAspect="1"/>
          </p:cNvPicPr>
          <p:nvPr/>
        </p:nvPicPr>
        <p:blipFill>
          <a:blip r:embed="rId2"/>
          <a:srcRect/>
          <a:stretch>
            <a:fillRect/>
          </a:stretch>
        </p:blipFill>
        <p:spPr bwMode="auto">
          <a:xfrm>
            <a:off x="0" y="0"/>
            <a:ext cx="1906270" cy="475615"/>
          </a:xfrm>
          <a:prstGeom prst="rect">
            <a:avLst/>
          </a:prstGeom>
          <a:noFill/>
          <a:ln w="9525">
            <a:noFill/>
            <a:miter lim="800000"/>
            <a:headEnd/>
            <a:tailEnd/>
          </a:ln>
        </p:spPr>
      </p:pic>
      <p:sp>
        <p:nvSpPr>
          <p:cNvPr id="6" name="矩形 5"/>
          <p:cNvSpPr/>
          <p:nvPr/>
        </p:nvSpPr>
        <p:spPr>
          <a:xfrm>
            <a:off x="2000251" y="428625"/>
            <a:ext cx="10191749" cy="46038"/>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n>
                <a:solidFill>
                  <a:schemeClr val="bg1"/>
                </a:solidFill>
              </a:ln>
            </a:endParaRPr>
          </a:p>
        </p:txBody>
      </p:sp>
      <p:sp>
        <p:nvSpPr>
          <p:cNvPr id="7" name="矩形 6"/>
          <p:cNvSpPr/>
          <p:nvPr/>
        </p:nvSpPr>
        <p:spPr>
          <a:xfrm>
            <a:off x="0" y="6215082"/>
            <a:ext cx="12192000" cy="142876"/>
          </a:xfrm>
          <a:prstGeom prst="rect">
            <a:avLst/>
          </a:prstGeom>
          <a:solidFill>
            <a:srgbClr val="56B678"/>
          </a:solidFill>
          <a:ln>
            <a:solidFill>
              <a:schemeClr val="bg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标题 1"/>
          <p:cNvSpPr>
            <a:spLocks noGrp="1"/>
          </p:cNvSpPr>
          <p:nvPr>
            <p:ph type="ctrTitle"/>
          </p:nvPr>
        </p:nvSpPr>
        <p:spPr>
          <a:xfrm>
            <a:off x="1047715" y="928670"/>
            <a:ext cx="10363200" cy="1470025"/>
          </a:xfrm>
        </p:spPr>
        <p:txBody>
          <a:body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714469" y="4000504"/>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9" name="日期占位符 3"/>
          <p:cNvSpPr>
            <a:spLocks noGrp="1"/>
          </p:cNvSpPr>
          <p:nvPr>
            <p:ph type="dt" sz="half" idx="10"/>
          </p:nvPr>
        </p:nvSpPr>
        <p:spPr/>
        <p:txBody>
          <a:bodyPr/>
          <a:lstStyle>
            <a:lvl1pPr>
              <a:defRPr smtClean="0"/>
            </a:lvl1pPr>
          </a:lstStyle>
          <a:p>
            <a:pPr>
              <a:defRPr/>
            </a:pPr>
            <a:fld id="{B4106D9F-606B-46BD-AC16-F9444CFC0E59}" type="datetime1">
              <a:rPr lang="zh-CN" altLang="en-US"/>
              <a:pPr>
                <a:defRPr/>
              </a:pPr>
              <a:t>2020/2/27</a:t>
            </a:fld>
            <a:endParaRPr lang="zh-CN" altLang="en-US"/>
          </a:p>
        </p:txBody>
      </p:sp>
      <p:sp>
        <p:nvSpPr>
          <p:cNvPr id="10" name="页脚占位符 4"/>
          <p:cNvSpPr>
            <a:spLocks noGrp="1"/>
          </p:cNvSpPr>
          <p:nvPr>
            <p:ph type="ftr" sz="quarter" idx="11"/>
          </p:nvPr>
        </p:nvSpPr>
        <p:spPr>
          <a:xfrm>
            <a:off x="3619483" y="6356350"/>
            <a:ext cx="5048285" cy="365125"/>
          </a:xfrm>
        </p:spPr>
        <p:txBody>
          <a:bodyPr/>
          <a:lstStyle>
            <a:lvl1pPr>
              <a:defRPr sz="1600">
                <a:solidFill>
                  <a:schemeClr val="accent1">
                    <a:lumMod val="20000"/>
                    <a:lumOff val="80000"/>
                  </a:schemeClr>
                </a:solidFill>
                <a:latin typeface="迷你简启体" panose="03000509000000000000" charset="-122"/>
                <a:ea typeface="迷你简启体" panose="03000509000000000000" charset="-122"/>
                <a:cs typeface="迷你简启体" panose="03000509000000000000" charset="-122"/>
              </a:defRPr>
            </a:lvl1pPr>
          </a:lstStyle>
          <a:p>
            <a:pPr>
              <a:defRPr/>
            </a:pPr>
            <a:r>
              <a:rPr lang="en-US" altLang="zh-CN" dirty="0" smtClean="0"/>
              <a:t>2019</a:t>
            </a:r>
            <a:r>
              <a:rPr lang="zh-CN" altLang="en-US" dirty="0" smtClean="0"/>
              <a:t>级高一历史备课组</a:t>
            </a:r>
            <a:endParaRPr lang="zh-CN" altLang="en-US" dirty="0"/>
          </a:p>
        </p:txBody>
      </p:sp>
      <p:sp>
        <p:nvSpPr>
          <p:cNvPr id="11" name="灯片编号占位符 5"/>
          <p:cNvSpPr>
            <a:spLocks noGrp="1"/>
          </p:cNvSpPr>
          <p:nvPr>
            <p:ph type="sldNum" sz="quarter" idx="12"/>
          </p:nvPr>
        </p:nvSpPr>
        <p:spPr/>
        <p:txBody>
          <a:bodyPr/>
          <a:lstStyle>
            <a:lvl1pPr>
              <a:defRPr/>
            </a:lvl1pPr>
          </a:lstStyle>
          <a:p>
            <a:pPr>
              <a:defRPr/>
            </a:pPr>
            <a:fld id="{60614C37-CD2F-47F4-BB62-504F1E6BC2EE}"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4" name="图片 6" descr="canvas9.png"/>
          <p:cNvPicPr>
            <a:picLocks noChangeAspect="1"/>
          </p:cNvPicPr>
          <p:nvPr/>
        </p:nvPicPr>
        <p:blipFill>
          <a:blip r:embed="rId2"/>
          <a:srcRect/>
          <a:stretch>
            <a:fillRect/>
          </a:stretch>
        </p:blipFill>
        <p:spPr bwMode="auto">
          <a:xfrm>
            <a:off x="0" y="0"/>
            <a:ext cx="12192000" cy="357188"/>
          </a:xfrm>
          <a:prstGeom prst="rect">
            <a:avLst/>
          </a:prstGeom>
          <a:noFill/>
          <a:ln w="9525">
            <a:noFill/>
            <a:miter lim="800000"/>
            <a:headEnd/>
            <a:tailEnd/>
          </a:ln>
        </p:spPr>
      </p:pic>
      <p:sp>
        <p:nvSpPr>
          <p:cNvPr id="5" name="矩形 4"/>
          <p:cNvSpPr/>
          <p:nvPr/>
        </p:nvSpPr>
        <p:spPr>
          <a:xfrm>
            <a:off x="2000251" y="428625"/>
            <a:ext cx="10191749" cy="46038"/>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n>
                <a:solidFill>
                  <a:schemeClr val="bg1"/>
                </a:solidFill>
              </a:ln>
            </a:endParaRPr>
          </a:p>
        </p:txBody>
      </p:sp>
      <p:pic>
        <p:nvPicPr>
          <p:cNvPr id="6" name="图片 8" descr="canva2s.png"/>
          <p:cNvPicPr>
            <a:picLocks noChangeAspect="1"/>
          </p:cNvPicPr>
          <p:nvPr/>
        </p:nvPicPr>
        <p:blipFill>
          <a:blip r:embed="rId3"/>
          <a:srcRect/>
          <a:stretch>
            <a:fillRect/>
          </a:stretch>
        </p:blipFill>
        <p:spPr bwMode="auto">
          <a:xfrm>
            <a:off x="0" y="0"/>
            <a:ext cx="2133600" cy="449263"/>
          </a:xfrm>
          <a:prstGeom prst="rect">
            <a:avLst/>
          </a:prstGeom>
          <a:noFill/>
          <a:ln w="9525">
            <a:noFill/>
            <a:miter lim="800000"/>
            <a:headEnd/>
            <a:tailEnd/>
          </a:ln>
        </p:spPr>
      </p:pic>
      <p:pic>
        <p:nvPicPr>
          <p:cNvPr id="7" name="图片 9" descr="canvas9.png"/>
          <p:cNvPicPr>
            <a:picLocks noChangeAspect="1"/>
          </p:cNvPicPr>
          <p:nvPr/>
        </p:nvPicPr>
        <p:blipFill>
          <a:blip r:embed="rId2"/>
          <a:srcRect/>
          <a:stretch>
            <a:fillRect/>
          </a:stretch>
        </p:blipFill>
        <p:spPr bwMode="auto">
          <a:xfrm>
            <a:off x="0" y="6643688"/>
            <a:ext cx="12192000" cy="214312"/>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日期占位符 3"/>
          <p:cNvSpPr>
            <a:spLocks noGrp="1"/>
          </p:cNvSpPr>
          <p:nvPr>
            <p:ph type="dt" sz="half" idx="10"/>
          </p:nvPr>
        </p:nvSpPr>
        <p:spPr/>
        <p:txBody>
          <a:bodyPr/>
          <a:lstStyle>
            <a:lvl1pPr>
              <a:defRPr smtClean="0"/>
            </a:lvl1pPr>
          </a:lstStyle>
          <a:p>
            <a:pPr>
              <a:defRPr/>
            </a:pPr>
            <a:fld id="{B3A9005F-74D8-471E-A498-BDFACD16F93B}" type="datetime1">
              <a:rPr lang="zh-CN" altLang="en-US"/>
              <a:pPr>
                <a:defRPr/>
              </a:pPr>
              <a:t>2020/2/27</a:t>
            </a:fld>
            <a:endParaRPr lang="zh-CN" altLang="en-US"/>
          </a:p>
        </p:txBody>
      </p:sp>
      <p:sp>
        <p:nvSpPr>
          <p:cNvPr id="9" name="页脚占位符 4"/>
          <p:cNvSpPr>
            <a:spLocks noGrp="1"/>
          </p:cNvSpPr>
          <p:nvPr>
            <p:ph type="ftr" sz="quarter" idx="11"/>
          </p:nvPr>
        </p:nvSpPr>
        <p:spPr/>
        <p:txBody>
          <a:bodyPr/>
          <a:lstStyle>
            <a:lvl1pPr>
              <a:defRPr/>
            </a:lvl1pPr>
          </a:lstStyle>
          <a:p>
            <a:pPr>
              <a:defRPr/>
            </a:pPr>
            <a:endParaRPr lang="zh-CN" altLang="en-US"/>
          </a:p>
        </p:txBody>
      </p:sp>
      <p:sp>
        <p:nvSpPr>
          <p:cNvPr id="10" name="灯片编号占位符 5"/>
          <p:cNvSpPr>
            <a:spLocks noGrp="1"/>
          </p:cNvSpPr>
          <p:nvPr>
            <p:ph type="sldNum" sz="quarter" idx="12"/>
          </p:nvPr>
        </p:nvSpPr>
        <p:spPr/>
        <p:txBody>
          <a:bodyPr/>
          <a:lstStyle>
            <a:lvl1pPr>
              <a:defRPr/>
            </a:lvl1pPr>
          </a:lstStyle>
          <a:p>
            <a:pPr>
              <a:defRPr/>
            </a:pPr>
            <a:fld id="{47624F58-3778-48A4-AAAE-07E88DE02258}" type="slidenum">
              <a:rPr lang="zh-CN" altLang="en-US"/>
              <a:pPr>
                <a:defRPr/>
              </a:pPr>
              <a:t>‹#›</a:t>
            </a:fld>
            <a:endParaRPr lang="zh-CN" altLang="en-US"/>
          </a:p>
        </p:txBody>
      </p:sp>
      <p:sp>
        <p:nvSpPr>
          <p:cNvPr id="11" name="页脚占位符 4"/>
          <p:cNvSpPr txBox="1"/>
          <p:nvPr userDrawn="1"/>
        </p:nvSpPr>
        <p:spPr>
          <a:xfrm>
            <a:off x="3809984" y="6356350"/>
            <a:ext cx="4953035" cy="365125"/>
          </a:xfrm>
          <a:prstGeom prst="rect">
            <a:avLst/>
          </a:prstGeom>
        </p:spPr>
        <p:txBody>
          <a:bodyPr vert="horz" lIns="91440" tIns="45720" rIns="91440" bIns="45720" rtlCol="0" anchor="ctr"/>
          <a:lstStyle>
            <a:lvl1pPr>
              <a:defRPr sz="2800">
                <a:solidFill>
                  <a:srgbClr val="002060"/>
                </a:solidFill>
                <a:latin typeface="华文行楷" panose="02010800040101010101" pitchFamily="2" charset="-122"/>
                <a:ea typeface="华文行楷" panose="02010800040101010101" pitchFamily="2"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smtClean="0">
                <a:ln>
                  <a:noFill/>
                </a:ln>
                <a:solidFill>
                  <a:srgbClr val="002060"/>
                </a:solidFill>
                <a:effectLst/>
                <a:uLnTx/>
                <a:uFillTx/>
                <a:latin typeface="华文行楷" panose="02010800040101010101" pitchFamily="2" charset="-122"/>
                <a:ea typeface="华文行楷" panose="02010800040101010101" pitchFamily="2" charset="-122"/>
                <a:cs typeface="+mn-cs"/>
              </a:rPr>
              <a:t>2019</a:t>
            </a:r>
            <a:r>
              <a:rPr kumimoji="0" lang="zh-CN" altLang="en-US" sz="2800" b="0" i="0" u="none" strike="noStrike" kern="1200" cap="none" spc="0" normalizeH="0" baseline="0" noProof="0" smtClean="0">
                <a:ln>
                  <a:noFill/>
                </a:ln>
                <a:solidFill>
                  <a:srgbClr val="002060"/>
                </a:solidFill>
                <a:effectLst/>
                <a:uLnTx/>
                <a:uFillTx/>
                <a:latin typeface="华文行楷" panose="02010800040101010101" pitchFamily="2" charset="-122"/>
                <a:ea typeface="华文行楷" panose="02010800040101010101" pitchFamily="2" charset="-122"/>
                <a:cs typeface="+mn-cs"/>
              </a:rPr>
              <a:t>级高一历史备课组</a:t>
            </a:r>
            <a:endParaRPr kumimoji="0" lang="zh-CN" altLang="en-US" sz="2800" b="0" i="0" u="none" strike="noStrike" kern="1200" cap="none" spc="0" normalizeH="0" baseline="0" noProof="0" dirty="0">
              <a:ln>
                <a:noFill/>
              </a:ln>
              <a:solidFill>
                <a:srgbClr val="002060"/>
              </a:solidFill>
              <a:effectLst/>
              <a:uLnTx/>
              <a:uFillTx/>
              <a:latin typeface="华文行楷" panose="02010800040101010101" pitchFamily="2" charset="-122"/>
              <a:ea typeface="华文行楷" panose="0201080004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pic>
        <p:nvPicPr>
          <p:cNvPr id="4" name="图片 6" descr="canvas9.png"/>
          <p:cNvPicPr>
            <a:picLocks noChangeAspect="1"/>
          </p:cNvPicPr>
          <p:nvPr/>
        </p:nvPicPr>
        <p:blipFill>
          <a:blip r:embed="rId2"/>
          <a:srcRect/>
          <a:stretch>
            <a:fillRect/>
          </a:stretch>
        </p:blipFill>
        <p:spPr bwMode="auto">
          <a:xfrm>
            <a:off x="0" y="0"/>
            <a:ext cx="12192000" cy="357188"/>
          </a:xfrm>
          <a:prstGeom prst="rect">
            <a:avLst/>
          </a:prstGeom>
          <a:noFill/>
          <a:ln w="9525">
            <a:noFill/>
            <a:miter lim="800000"/>
            <a:headEnd/>
            <a:tailEnd/>
          </a:ln>
        </p:spPr>
      </p:pic>
      <p:sp>
        <p:nvSpPr>
          <p:cNvPr id="5" name="矩形 4"/>
          <p:cNvSpPr/>
          <p:nvPr/>
        </p:nvSpPr>
        <p:spPr>
          <a:xfrm>
            <a:off x="2000251" y="428625"/>
            <a:ext cx="10191749" cy="46038"/>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n>
                <a:solidFill>
                  <a:schemeClr val="bg1"/>
                </a:solidFill>
              </a:ln>
            </a:endParaRPr>
          </a:p>
        </p:txBody>
      </p:sp>
      <p:pic>
        <p:nvPicPr>
          <p:cNvPr id="6" name="图片 8" descr="canva2s.png"/>
          <p:cNvPicPr>
            <a:picLocks noChangeAspect="1"/>
          </p:cNvPicPr>
          <p:nvPr/>
        </p:nvPicPr>
        <p:blipFill>
          <a:blip r:embed="rId3"/>
          <a:srcRect/>
          <a:stretch>
            <a:fillRect/>
          </a:stretch>
        </p:blipFill>
        <p:spPr bwMode="auto">
          <a:xfrm>
            <a:off x="0" y="0"/>
            <a:ext cx="2133600" cy="449263"/>
          </a:xfrm>
          <a:prstGeom prst="rect">
            <a:avLst/>
          </a:prstGeom>
          <a:noFill/>
          <a:ln w="9525">
            <a:noFill/>
            <a:miter lim="800000"/>
            <a:headEnd/>
            <a:tailEnd/>
          </a:ln>
        </p:spPr>
      </p:pic>
      <p:pic>
        <p:nvPicPr>
          <p:cNvPr id="7" name="图片 9" descr="canvas9.png"/>
          <p:cNvPicPr>
            <a:picLocks noChangeAspect="1"/>
          </p:cNvPicPr>
          <p:nvPr/>
        </p:nvPicPr>
        <p:blipFill>
          <a:blip r:embed="rId2"/>
          <a:srcRect/>
          <a:stretch>
            <a:fillRect/>
          </a:stretch>
        </p:blipFill>
        <p:spPr bwMode="auto">
          <a:xfrm>
            <a:off x="0" y="6643688"/>
            <a:ext cx="12192000" cy="214312"/>
          </a:xfrm>
          <a:prstGeom prst="rect">
            <a:avLst/>
          </a:prstGeom>
          <a:noFill/>
          <a:ln w="9525">
            <a:noFill/>
            <a:miter lim="800000"/>
            <a:headEnd/>
            <a:tailEnd/>
          </a:ln>
        </p:spPr>
      </p:pic>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日期占位符 3"/>
          <p:cNvSpPr>
            <a:spLocks noGrp="1"/>
          </p:cNvSpPr>
          <p:nvPr>
            <p:ph type="dt" sz="half" idx="10"/>
          </p:nvPr>
        </p:nvSpPr>
        <p:spPr/>
        <p:txBody>
          <a:bodyPr/>
          <a:lstStyle>
            <a:lvl1pPr>
              <a:defRPr smtClean="0"/>
            </a:lvl1pPr>
          </a:lstStyle>
          <a:p>
            <a:pPr>
              <a:defRPr/>
            </a:pPr>
            <a:fld id="{DF9E641E-3B7C-46F1-9D5C-4AA5F87F0843}" type="datetime1">
              <a:rPr lang="zh-CN" altLang="en-US"/>
              <a:pPr>
                <a:defRPr/>
              </a:pPr>
              <a:t>2020/2/27</a:t>
            </a:fld>
            <a:endParaRPr lang="zh-CN" altLang="en-US"/>
          </a:p>
        </p:txBody>
      </p:sp>
      <p:sp>
        <p:nvSpPr>
          <p:cNvPr id="9" name="页脚占位符 4"/>
          <p:cNvSpPr>
            <a:spLocks noGrp="1"/>
          </p:cNvSpPr>
          <p:nvPr>
            <p:ph type="ftr" sz="quarter" idx="11"/>
          </p:nvPr>
        </p:nvSpPr>
        <p:spPr/>
        <p:txBody>
          <a:bodyPr/>
          <a:lstStyle>
            <a:lvl1pPr>
              <a:defRPr/>
            </a:lvl1pPr>
          </a:lstStyle>
          <a:p>
            <a:pPr>
              <a:defRPr/>
            </a:pPr>
            <a:endParaRPr lang="zh-CN" altLang="en-US"/>
          </a:p>
        </p:txBody>
      </p:sp>
      <p:sp>
        <p:nvSpPr>
          <p:cNvPr id="10" name="灯片编号占位符 5"/>
          <p:cNvSpPr>
            <a:spLocks noGrp="1"/>
          </p:cNvSpPr>
          <p:nvPr>
            <p:ph type="sldNum" sz="quarter" idx="12"/>
          </p:nvPr>
        </p:nvSpPr>
        <p:spPr/>
        <p:txBody>
          <a:bodyPr/>
          <a:lstStyle>
            <a:lvl1pPr>
              <a:defRPr/>
            </a:lvl1pPr>
          </a:lstStyle>
          <a:p>
            <a:pPr>
              <a:defRPr/>
            </a:pPr>
            <a:fld id="{E750267F-1036-40E2-93AB-16F3DCD08ECF}" type="slidenum">
              <a:rPr lang="zh-CN" altLang="en-US"/>
              <a:pPr>
                <a:defRPr/>
              </a:pPr>
              <a:t>‹#›</a:t>
            </a:fld>
            <a:endParaRPr lang="zh-CN" altLang="en-US"/>
          </a:p>
        </p:txBody>
      </p:sp>
      <p:sp>
        <p:nvSpPr>
          <p:cNvPr id="11" name="页脚占位符 4"/>
          <p:cNvSpPr txBox="1"/>
          <p:nvPr userDrawn="1"/>
        </p:nvSpPr>
        <p:spPr>
          <a:xfrm>
            <a:off x="3809984" y="6356350"/>
            <a:ext cx="4953035" cy="365125"/>
          </a:xfrm>
          <a:prstGeom prst="rect">
            <a:avLst/>
          </a:prstGeom>
        </p:spPr>
        <p:txBody>
          <a:bodyPr vert="horz" lIns="91440" tIns="45720" rIns="91440" bIns="45720" rtlCol="0" anchor="ctr"/>
          <a:lstStyle>
            <a:lvl1pPr>
              <a:defRPr sz="2800">
                <a:solidFill>
                  <a:srgbClr val="002060"/>
                </a:solidFill>
                <a:latin typeface="华文行楷" panose="02010800040101010101" pitchFamily="2" charset="-122"/>
                <a:ea typeface="华文行楷" panose="02010800040101010101" pitchFamily="2"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smtClean="0">
                <a:ln>
                  <a:noFill/>
                </a:ln>
                <a:solidFill>
                  <a:srgbClr val="002060"/>
                </a:solidFill>
                <a:effectLst/>
                <a:uLnTx/>
                <a:uFillTx/>
                <a:latin typeface="华文行楷" panose="02010800040101010101" pitchFamily="2" charset="-122"/>
                <a:ea typeface="华文行楷" panose="02010800040101010101" pitchFamily="2" charset="-122"/>
                <a:cs typeface="+mn-cs"/>
              </a:rPr>
              <a:t>2019</a:t>
            </a:r>
            <a:r>
              <a:rPr kumimoji="0" lang="zh-CN" altLang="en-US" sz="2800" b="0" i="0" u="none" strike="noStrike" kern="1200" cap="none" spc="0" normalizeH="0" baseline="0" noProof="0" smtClean="0">
                <a:ln>
                  <a:noFill/>
                </a:ln>
                <a:solidFill>
                  <a:srgbClr val="002060"/>
                </a:solidFill>
                <a:effectLst/>
                <a:uLnTx/>
                <a:uFillTx/>
                <a:latin typeface="华文行楷" panose="02010800040101010101" pitchFamily="2" charset="-122"/>
                <a:ea typeface="华文行楷" panose="02010800040101010101" pitchFamily="2" charset="-122"/>
                <a:cs typeface="+mn-cs"/>
              </a:rPr>
              <a:t>级高一历史备课组</a:t>
            </a:r>
            <a:endParaRPr kumimoji="0" lang="zh-CN" altLang="en-US" sz="2800" b="0" i="0" u="none" strike="noStrike" kern="1200" cap="none" spc="0" normalizeH="0" baseline="0" noProof="0" dirty="0">
              <a:ln>
                <a:noFill/>
              </a:ln>
              <a:solidFill>
                <a:srgbClr val="002060"/>
              </a:solidFill>
              <a:effectLst/>
              <a:uLnTx/>
              <a:uFillTx/>
              <a:latin typeface="华文行楷" panose="02010800040101010101" pitchFamily="2" charset="-122"/>
              <a:ea typeface="华文行楷" panose="0201080004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p:txBody>
          <a:bodyPr/>
          <a:lstStyle/>
          <a:p>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pPr lvl="0"/>
              <a:t>‹#›</a:t>
            </a:fld>
            <a:endParaRPr lang="zh-CN" altLang="en-US" dirty="0">
              <a:latin typeface="Times New Roman" panose="02020603050405020304" pitchFamily="18" charset="0"/>
            </a:endParaRPr>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6" descr="canvas9.png"/>
          <p:cNvPicPr>
            <a:picLocks noChangeAspect="1"/>
          </p:cNvPicPr>
          <p:nvPr/>
        </p:nvPicPr>
        <p:blipFill>
          <a:blip r:embed="rId2"/>
          <a:srcRect/>
          <a:stretch>
            <a:fillRect/>
          </a:stretch>
        </p:blipFill>
        <p:spPr bwMode="auto">
          <a:xfrm>
            <a:off x="0" y="0"/>
            <a:ext cx="12192000" cy="626745"/>
          </a:xfrm>
          <a:prstGeom prst="rect">
            <a:avLst/>
          </a:prstGeom>
          <a:noFill/>
          <a:ln w="9525">
            <a:noFill/>
            <a:miter lim="800000"/>
            <a:headEnd/>
            <a:tailEnd/>
          </a:ln>
        </p:spPr>
      </p:pic>
      <p:sp>
        <p:nvSpPr>
          <p:cNvPr id="6" name="矩形 5"/>
          <p:cNvSpPr/>
          <p:nvPr/>
        </p:nvSpPr>
        <p:spPr>
          <a:xfrm>
            <a:off x="2000250" y="398780"/>
            <a:ext cx="10191750" cy="76200"/>
          </a:xfrm>
          <a:prstGeom prst="rect">
            <a:avLst/>
          </a:prstGeom>
          <a:solidFill>
            <a:schemeClr val="bg1">
              <a:lumMod val="85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n>
                <a:solidFill>
                  <a:schemeClr val="bg1"/>
                </a:solidFill>
              </a:ln>
            </a:endParaRPr>
          </a:p>
        </p:txBody>
      </p:sp>
      <p:pic>
        <p:nvPicPr>
          <p:cNvPr id="7" name="图片 9" descr="canvas9.png"/>
          <p:cNvPicPr>
            <a:picLocks noChangeAspect="1"/>
          </p:cNvPicPr>
          <p:nvPr/>
        </p:nvPicPr>
        <p:blipFill>
          <a:blip r:embed="rId2"/>
          <a:srcRect/>
          <a:stretch>
            <a:fillRect/>
          </a:stretch>
        </p:blipFill>
        <p:spPr bwMode="auto">
          <a:xfrm>
            <a:off x="0" y="6643688"/>
            <a:ext cx="12192000" cy="214312"/>
          </a:xfrm>
          <a:prstGeom prst="rect">
            <a:avLst/>
          </a:prstGeom>
          <a:noFill/>
          <a:ln w="9525">
            <a:noFill/>
            <a:miter lim="800000"/>
            <a:headEnd/>
            <a:tailEnd/>
          </a:ln>
        </p:spPr>
      </p:pic>
      <p:sp>
        <p:nvSpPr>
          <p:cNvPr id="2" name="标题 1"/>
          <p:cNvSpPr>
            <a:spLocks noGrp="1"/>
          </p:cNvSpPr>
          <p:nvPr>
            <p:ph type="title"/>
          </p:nvPr>
        </p:nvSpPr>
        <p:spPr>
          <a:xfrm>
            <a:off x="678815" y="398463"/>
            <a:ext cx="10972800" cy="1143000"/>
          </a:xfrm>
        </p:spPr>
        <p:txBody>
          <a:bodyPr/>
          <a:lstStyle>
            <a:lvl1pPr>
              <a:defRPr>
                <a:latin typeface="微软雅黑" panose="020B0503020204020204" charset="-122"/>
                <a:ea typeface="微软雅黑" panose="020B0503020204020204"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8" name="日期占位符 3"/>
          <p:cNvSpPr>
            <a:spLocks noGrp="1"/>
          </p:cNvSpPr>
          <p:nvPr>
            <p:ph type="dt" sz="half" idx="10"/>
          </p:nvPr>
        </p:nvSpPr>
        <p:spPr>
          <a:xfrm>
            <a:off x="609600" y="6278880"/>
            <a:ext cx="2844800" cy="365125"/>
          </a:xfrm>
        </p:spPr>
        <p:txBody>
          <a:bodyPr/>
          <a:lstStyle>
            <a:lvl1pPr>
              <a:defRPr b="1" smtClean="0">
                <a:solidFill>
                  <a:schemeClr val="bg1">
                    <a:lumMod val="50000"/>
                  </a:schemeClr>
                </a:solidFill>
                <a:latin typeface="微软雅黑" panose="020B0503020204020204" charset="-122"/>
                <a:ea typeface="微软雅黑" panose="020B0503020204020204" charset="-122"/>
              </a:defRPr>
            </a:lvl1pPr>
          </a:lstStyle>
          <a:p>
            <a:pPr>
              <a:defRPr/>
            </a:pPr>
            <a:fld id="{F940280D-71FC-49C3-B91B-7215B8B00F04}" type="datetime1">
              <a:rPr lang="zh-CN" altLang="en-US"/>
              <a:pPr>
                <a:defRPr/>
              </a:pPr>
              <a:t>2020/2/27</a:t>
            </a:fld>
            <a:endParaRPr lang="zh-CN" altLang="en-US"/>
          </a:p>
        </p:txBody>
      </p:sp>
      <p:sp>
        <p:nvSpPr>
          <p:cNvPr id="9" name="页脚占位符 4"/>
          <p:cNvSpPr>
            <a:spLocks noGrp="1"/>
          </p:cNvSpPr>
          <p:nvPr>
            <p:ph type="ftr" sz="quarter" idx="11"/>
          </p:nvPr>
        </p:nvSpPr>
        <p:spPr>
          <a:xfrm>
            <a:off x="3967480" y="6278880"/>
            <a:ext cx="4605020" cy="365125"/>
          </a:xfrm>
        </p:spPr>
        <p:txBody>
          <a:bodyPr/>
          <a:lstStyle>
            <a:lvl1pPr>
              <a:defRPr sz="2800">
                <a:solidFill>
                  <a:schemeClr val="tx2">
                    <a:lumMod val="40000"/>
                    <a:lumOff val="60000"/>
                  </a:schemeClr>
                </a:solidFill>
                <a:latin typeface="迷你简启体" panose="03000509000000000000" charset="-122"/>
                <a:ea typeface="迷你简启体" panose="03000509000000000000" charset="-122"/>
                <a:cs typeface="迷你简启体" panose="03000509000000000000" charset="-122"/>
              </a:defRPr>
            </a:lvl1pPr>
          </a:lstStyle>
          <a:p>
            <a:pPr>
              <a:defRPr/>
            </a:pPr>
            <a:r>
              <a:rPr lang="en-US" altLang="zh-CN" dirty="0" smtClean="0"/>
              <a:t>2019</a:t>
            </a:r>
            <a:r>
              <a:rPr lang="zh-CN" altLang="en-US" dirty="0" smtClean="0"/>
              <a:t>级高一历史备课组</a:t>
            </a:r>
            <a:endParaRPr lang="zh-CN" altLang="en-US" dirty="0"/>
          </a:p>
        </p:txBody>
      </p:sp>
      <p:sp>
        <p:nvSpPr>
          <p:cNvPr id="10" name="灯片编号占位符 5"/>
          <p:cNvSpPr>
            <a:spLocks noGrp="1"/>
          </p:cNvSpPr>
          <p:nvPr>
            <p:ph type="sldNum" sz="quarter" idx="12"/>
          </p:nvPr>
        </p:nvSpPr>
        <p:spPr/>
        <p:txBody>
          <a:bodyPr/>
          <a:lstStyle>
            <a:lvl1pPr>
              <a:defRPr b="1">
                <a:solidFill>
                  <a:schemeClr val="bg1">
                    <a:lumMod val="50000"/>
                  </a:schemeClr>
                </a:solidFill>
                <a:latin typeface="微软雅黑" panose="020B0503020204020204" charset="-122"/>
                <a:ea typeface="微软雅黑" panose="020B0503020204020204" charset="-122"/>
              </a:defRPr>
            </a:lvl1pPr>
          </a:lstStyle>
          <a:p>
            <a:pPr>
              <a:defRPr/>
            </a:pPr>
            <a:fld id="{68144364-6BCC-431E-803A-EDBE933429F3}" type="slidenum">
              <a:rPr lang="zh-CN" altLang="en-US"/>
              <a:pPr>
                <a:defRPr/>
              </a:pPr>
              <a:t>‹#›</a:t>
            </a:fld>
            <a:endParaRPr lang="zh-CN" altLang="en-US"/>
          </a:p>
        </p:txBody>
      </p:sp>
      <p:pic>
        <p:nvPicPr>
          <p:cNvPr id="5" name="图片 7" descr="canva2s.png"/>
          <p:cNvPicPr>
            <a:picLocks noChangeAspect="1"/>
          </p:cNvPicPr>
          <p:nvPr/>
        </p:nvPicPr>
        <p:blipFill>
          <a:blip r:embed="rId3"/>
          <a:srcRect/>
          <a:stretch>
            <a:fillRect/>
          </a:stretch>
        </p:blipFill>
        <p:spPr bwMode="auto">
          <a:xfrm>
            <a:off x="0" y="0"/>
            <a:ext cx="2308225" cy="626745"/>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图片 6" descr="canvas9.png"/>
          <p:cNvPicPr>
            <a:picLocks noChangeAspect="1"/>
          </p:cNvPicPr>
          <p:nvPr/>
        </p:nvPicPr>
        <p:blipFill>
          <a:blip r:embed="rId2"/>
          <a:srcRect/>
          <a:stretch>
            <a:fillRect/>
          </a:stretch>
        </p:blipFill>
        <p:spPr bwMode="auto">
          <a:xfrm>
            <a:off x="0" y="0"/>
            <a:ext cx="12192000" cy="357188"/>
          </a:xfrm>
          <a:prstGeom prst="rect">
            <a:avLst/>
          </a:prstGeom>
          <a:noFill/>
          <a:ln w="9525">
            <a:noFill/>
            <a:miter lim="800000"/>
            <a:headEnd/>
            <a:tailEnd/>
          </a:ln>
        </p:spPr>
      </p:pic>
      <p:pic>
        <p:nvPicPr>
          <p:cNvPr id="5" name="图片 7" descr="canva2s.png"/>
          <p:cNvPicPr>
            <a:picLocks noChangeAspect="1"/>
          </p:cNvPicPr>
          <p:nvPr/>
        </p:nvPicPr>
        <p:blipFill>
          <a:blip r:embed="rId3"/>
          <a:srcRect/>
          <a:stretch>
            <a:fillRect/>
          </a:stretch>
        </p:blipFill>
        <p:spPr bwMode="auto">
          <a:xfrm>
            <a:off x="0" y="0"/>
            <a:ext cx="2133600" cy="449263"/>
          </a:xfrm>
          <a:prstGeom prst="rect">
            <a:avLst/>
          </a:prstGeom>
          <a:noFill/>
          <a:ln w="9525">
            <a:noFill/>
            <a:miter lim="800000"/>
            <a:headEnd/>
            <a:tailEnd/>
          </a:ln>
        </p:spPr>
      </p:pic>
      <p:sp>
        <p:nvSpPr>
          <p:cNvPr id="6" name="矩形 5"/>
          <p:cNvSpPr/>
          <p:nvPr/>
        </p:nvSpPr>
        <p:spPr>
          <a:xfrm>
            <a:off x="2000251" y="428625"/>
            <a:ext cx="10191749" cy="46038"/>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n>
                <a:solidFill>
                  <a:schemeClr val="bg1"/>
                </a:solidFill>
              </a:ln>
            </a:endParaRPr>
          </a:p>
        </p:txBody>
      </p:sp>
      <p:pic>
        <p:nvPicPr>
          <p:cNvPr id="7" name="图片 9" descr="canvas9.png"/>
          <p:cNvPicPr>
            <a:picLocks noChangeAspect="1"/>
          </p:cNvPicPr>
          <p:nvPr/>
        </p:nvPicPr>
        <p:blipFill>
          <a:blip r:embed="rId2"/>
          <a:srcRect/>
          <a:stretch>
            <a:fillRect/>
          </a:stretch>
        </p:blipFill>
        <p:spPr bwMode="auto">
          <a:xfrm>
            <a:off x="0" y="6643688"/>
            <a:ext cx="12192000" cy="214312"/>
          </a:xfrm>
          <a:prstGeom prst="rect">
            <a:avLst/>
          </a:prstGeom>
          <a:noFill/>
          <a:ln w="9525">
            <a:noFill/>
            <a:miter lim="800000"/>
            <a:headEnd/>
            <a:tailEnd/>
          </a:ln>
        </p:spPr>
      </p:pic>
      <p:sp>
        <p:nvSpPr>
          <p:cNvPr id="2" name="标题 1"/>
          <p:cNvSpPr>
            <a:spLocks noGrp="1"/>
          </p:cNvSpPr>
          <p:nvPr>
            <p:ph type="title"/>
          </p:nvPr>
        </p:nvSpPr>
        <p:spPr>
          <a:xfrm>
            <a:off x="963084"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8" name="日期占位符 3"/>
          <p:cNvSpPr>
            <a:spLocks noGrp="1"/>
          </p:cNvSpPr>
          <p:nvPr>
            <p:ph type="dt" sz="half" idx="10"/>
          </p:nvPr>
        </p:nvSpPr>
        <p:spPr/>
        <p:txBody>
          <a:bodyPr/>
          <a:lstStyle>
            <a:lvl1pPr>
              <a:defRPr smtClean="0"/>
            </a:lvl1pPr>
          </a:lstStyle>
          <a:p>
            <a:pPr>
              <a:defRPr/>
            </a:pPr>
            <a:fld id="{DD9D28ED-86B2-444D-B844-9E3648E1FE8C}" type="datetime1">
              <a:rPr lang="zh-CN" altLang="en-US"/>
              <a:pPr>
                <a:defRPr/>
              </a:pPr>
              <a:t>2020/2/27</a:t>
            </a:fld>
            <a:endParaRPr lang="zh-CN" altLang="en-US"/>
          </a:p>
        </p:txBody>
      </p:sp>
      <p:sp>
        <p:nvSpPr>
          <p:cNvPr id="9" name="页脚占位符 4"/>
          <p:cNvSpPr>
            <a:spLocks noGrp="1"/>
          </p:cNvSpPr>
          <p:nvPr>
            <p:ph type="ftr" sz="quarter" idx="11"/>
          </p:nvPr>
        </p:nvSpPr>
        <p:spPr>
          <a:xfrm>
            <a:off x="3809984" y="6356350"/>
            <a:ext cx="4953035" cy="365125"/>
          </a:xfrm>
        </p:spPr>
        <p:txBody>
          <a:bodyPr/>
          <a:lstStyle>
            <a:lvl1pPr>
              <a:defRPr sz="2800">
                <a:solidFill>
                  <a:srgbClr val="002060"/>
                </a:solidFill>
                <a:latin typeface="华文行楷" panose="02010800040101010101" pitchFamily="2" charset="-122"/>
                <a:ea typeface="华文行楷" panose="02010800040101010101" pitchFamily="2" charset="-122"/>
              </a:defRPr>
            </a:lvl1pPr>
          </a:lstStyle>
          <a:p>
            <a:pPr>
              <a:defRPr/>
            </a:pPr>
            <a:r>
              <a:rPr lang="en-US" altLang="zh-CN" dirty="0" smtClean="0"/>
              <a:t>2019</a:t>
            </a:r>
            <a:r>
              <a:rPr lang="zh-CN" altLang="en-US" dirty="0" smtClean="0"/>
              <a:t>级高一历史备课组</a:t>
            </a:r>
            <a:endParaRPr lang="zh-CN" altLang="en-US" dirty="0"/>
          </a:p>
        </p:txBody>
      </p:sp>
      <p:sp>
        <p:nvSpPr>
          <p:cNvPr id="10" name="灯片编号占位符 5"/>
          <p:cNvSpPr>
            <a:spLocks noGrp="1"/>
          </p:cNvSpPr>
          <p:nvPr>
            <p:ph type="sldNum" sz="quarter" idx="12"/>
          </p:nvPr>
        </p:nvSpPr>
        <p:spPr/>
        <p:txBody>
          <a:bodyPr/>
          <a:lstStyle>
            <a:lvl1pPr>
              <a:defRPr/>
            </a:lvl1pPr>
          </a:lstStyle>
          <a:p>
            <a:pPr>
              <a:defRPr/>
            </a:pPr>
            <a:fld id="{53BB2036-183D-4FC9-A769-D3F4DB02381A}"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图片 6" descr="canvas9.png"/>
          <p:cNvPicPr>
            <a:picLocks noChangeAspect="1"/>
          </p:cNvPicPr>
          <p:nvPr/>
        </p:nvPicPr>
        <p:blipFill>
          <a:blip r:embed="rId2"/>
          <a:srcRect/>
          <a:stretch>
            <a:fillRect/>
          </a:stretch>
        </p:blipFill>
        <p:spPr bwMode="auto">
          <a:xfrm>
            <a:off x="0" y="0"/>
            <a:ext cx="12192000" cy="357188"/>
          </a:xfrm>
          <a:prstGeom prst="rect">
            <a:avLst/>
          </a:prstGeom>
          <a:noFill/>
          <a:ln w="9525">
            <a:noFill/>
            <a:miter lim="800000"/>
            <a:headEnd/>
            <a:tailEnd/>
          </a:ln>
        </p:spPr>
      </p:pic>
      <p:pic>
        <p:nvPicPr>
          <p:cNvPr id="6" name="图片 7" descr="canva2s.png"/>
          <p:cNvPicPr>
            <a:picLocks noChangeAspect="1"/>
          </p:cNvPicPr>
          <p:nvPr/>
        </p:nvPicPr>
        <p:blipFill>
          <a:blip r:embed="rId3"/>
          <a:srcRect/>
          <a:stretch>
            <a:fillRect/>
          </a:stretch>
        </p:blipFill>
        <p:spPr bwMode="auto">
          <a:xfrm>
            <a:off x="0" y="0"/>
            <a:ext cx="2133600" cy="449263"/>
          </a:xfrm>
          <a:prstGeom prst="rect">
            <a:avLst/>
          </a:prstGeom>
          <a:noFill/>
          <a:ln w="9525">
            <a:noFill/>
            <a:miter lim="800000"/>
            <a:headEnd/>
            <a:tailEnd/>
          </a:ln>
        </p:spPr>
      </p:pic>
      <p:sp>
        <p:nvSpPr>
          <p:cNvPr id="7" name="矩形 6"/>
          <p:cNvSpPr/>
          <p:nvPr/>
        </p:nvSpPr>
        <p:spPr>
          <a:xfrm>
            <a:off x="2000251" y="428625"/>
            <a:ext cx="10191749" cy="46038"/>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n>
                <a:solidFill>
                  <a:schemeClr val="bg1"/>
                </a:solidFill>
              </a:ln>
            </a:endParaRPr>
          </a:p>
        </p:txBody>
      </p:sp>
      <p:pic>
        <p:nvPicPr>
          <p:cNvPr id="8" name="图片 9" descr="canvas9.png"/>
          <p:cNvPicPr>
            <a:picLocks noChangeAspect="1"/>
          </p:cNvPicPr>
          <p:nvPr/>
        </p:nvPicPr>
        <p:blipFill>
          <a:blip r:embed="rId2"/>
          <a:srcRect/>
          <a:stretch>
            <a:fillRect/>
          </a:stretch>
        </p:blipFill>
        <p:spPr bwMode="auto">
          <a:xfrm>
            <a:off x="0" y="6643688"/>
            <a:ext cx="12192000" cy="214312"/>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9" name="日期占位符 4"/>
          <p:cNvSpPr>
            <a:spLocks noGrp="1"/>
          </p:cNvSpPr>
          <p:nvPr>
            <p:ph type="dt" sz="half" idx="10"/>
          </p:nvPr>
        </p:nvSpPr>
        <p:spPr/>
        <p:txBody>
          <a:bodyPr/>
          <a:lstStyle>
            <a:lvl1pPr>
              <a:defRPr smtClean="0"/>
            </a:lvl1pPr>
          </a:lstStyle>
          <a:p>
            <a:pPr>
              <a:defRPr/>
            </a:pPr>
            <a:fld id="{76A7C5BC-5569-4724-91BE-058F40A8DA7D}" type="datetime1">
              <a:rPr lang="zh-CN" altLang="en-US"/>
              <a:pPr>
                <a:defRPr/>
              </a:pPr>
              <a:t>2020/2/27</a:t>
            </a:fld>
            <a:endParaRPr lang="zh-CN" altLang="en-US"/>
          </a:p>
        </p:txBody>
      </p:sp>
      <p:sp>
        <p:nvSpPr>
          <p:cNvPr id="10" name="页脚占位符 5"/>
          <p:cNvSpPr>
            <a:spLocks noGrp="1"/>
          </p:cNvSpPr>
          <p:nvPr>
            <p:ph type="ftr" sz="quarter" idx="11"/>
          </p:nvPr>
        </p:nvSpPr>
        <p:spPr/>
        <p:txBody>
          <a:bodyPr/>
          <a:lstStyle>
            <a:lvl1pPr>
              <a:defRPr/>
            </a:lvl1pPr>
          </a:lstStyle>
          <a:p>
            <a:pPr>
              <a:defRPr/>
            </a:pPr>
            <a:endParaRPr lang="zh-CN" altLang="en-US"/>
          </a:p>
        </p:txBody>
      </p:sp>
      <p:sp>
        <p:nvSpPr>
          <p:cNvPr id="11" name="灯片编号占位符 6"/>
          <p:cNvSpPr>
            <a:spLocks noGrp="1"/>
          </p:cNvSpPr>
          <p:nvPr>
            <p:ph type="sldNum" sz="quarter" idx="12"/>
          </p:nvPr>
        </p:nvSpPr>
        <p:spPr/>
        <p:txBody>
          <a:bodyPr/>
          <a:lstStyle>
            <a:lvl1pPr>
              <a:defRPr/>
            </a:lvl1pPr>
          </a:lstStyle>
          <a:p>
            <a:pPr>
              <a:defRPr/>
            </a:pPr>
            <a:fld id="{34ACB4D8-71AA-4ABD-8BF9-F9F811FBDF2F}" type="slidenum">
              <a:rPr lang="zh-CN" altLang="en-US"/>
              <a:pPr>
                <a:defRPr/>
              </a:pPr>
              <a:t>‹#›</a:t>
            </a:fld>
            <a:endParaRPr lang="zh-CN" altLang="en-US"/>
          </a:p>
        </p:txBody>
      </p:sp>
      <p:sp>
        <p:nvSpPr>
          <p:cNvPr id="12" name="页脚占位符 4"/>
          <p:cNvSpPr txBox="1"/>
          <p:nvPr userDrawn="1"/>
        </p:nvSpPr>
        <p:spPr>
          <a:xfrm>
            <a:off x="3809984" y="6356350"/>
            <a:ext cx="4953035" cy="365125"/>
          </a:xfrm>
          <a:prstGeom prst="rect">
            <a:avLst/>
          </a:prstGeom>
        </p:spPr>
        <p:txBody>
          <a:bodyPr vert="horz" lIns="91440" tIns="45720" rIns="91440" bIns="45720" rtlCol="0" anchor="ctr"/>
          <a:lstStyle>
            <a:lvl1pPr>
              <a:defRPr sz="2800">
                <a:solidFill>
                  <a:srgbClr val="002060"/>
                </a:solidFill>
                <a:latin typeface="华文行楷" panose="02010800040101010101" pitchFamily="2" charset="-122"/>
                <a:ea typeface="华文行楷" panose="02010800040101010101" pitchFamily="2"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smtClean="0">
                <a:ln>
                  <a:noFill/>
                </a:ln>
                <a:solidFill>
                  <a:srgbClr val="002060"/>
                </a:solidFill>
                <a:effectLst/>
                <a:uLnTx/>
                <a:uFillTx/>
                <a:latin typeface="华文行楷" panose="02010800040101010101" pitchFamily="2" charset="-122"/>
                <a:ea typeface="华文行楷" panose="02010800040101010101" pitchFamily="2" charset="-122"/>
                <a:cs typeface="+mn-cs"/>
              </a:rPr>
              <a:t>2019</a:t>
            </a:r>
            <a:r>
              <a:rPr kumimoji="0" lang="zh-CN" altLang="en-US" sz="2800" b="0" i="0" u="none" strike="noStrike" kern="1200" cap="none" spc="0" normalizeH="0" baseline="0" noProof="0" smtClean="0">
                <a:ln>
                  <a:noFill/>
                </a:ln>
                <a:solidFill>
                  <a:srgbClr val="002060"/>
                </a:solidFill>
                <a:effectLst/>
                <a:uLnTx/>
                <a:uFillTx/>
                <a:latin typeface="华文行楷" panose="02010800040101010101" pitchFamily="2" charset="-122"/>
                <a:ea typeface="华文行楷" panose="02010800040101010101" pitchFamily="2" charset="-122"/>
                <a:cs typeface="+mn-cs"/>
              </a:rPr>
              <a:t>级高一历史备课组</a:t>
            </a:r>
            <a:endParaRPr kumimoji="0" lang="zh-CN" altLang="en-US" sz="2800" b="0" i="0" u="none" strike="noStrike" kern="1200" cap="none" spc="0" normalizeH="0" baseline="0" noProof="0" dirty="0">
              <a:ln>
                <a:noFill/>
              </a:ln>
              <a:solidFill>
                <a:srgbClr val="002060"/>
              </a:solidFill>
              <a:effectLst/>
              <a:uLnTx/>
              <a:uFillTx/>
              <a:latin typeface="华文行楷" panose="02010800040101010101" pitchFamily="2" charset="-122"/>
              <a:ea typeface="华文行楷" panose="0201080004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7" name="图片 6" descr="canvas9.png"/>
          <p:cNvPicPr>
            <a:picLocks noChangeAspect="1"/>
          </p:cNvPicPr>
          <p:nvPr/>
        </p:nvPicPr>
        <p:blipFill>
          <a:blip r:embed="rId2"/>
          <a:srcRect/>
          <a:stretch>
            <a:fillRect/>
          </a:stretch>
        </p:blipFill>
        <p:spPr bwMode="auto">
          <a:xfrm>
            <a:off x="0" y="0"/>
            <a:ext cx="12192000" cy="357188"/>
          </a:xfrm>
          <a:prstGeom prst="rect">
            <a:avLst/>
          </a:prstGeom>
          <a:noFill/>
          <a:ln w="9525">
            <a:noFill/>
            <a:miter lim="800000"/>
            <a:headEnd/>
            <a:tailEnd/>
          </a:ln>
        </p:spPr>
      </p:pic>
      <p:pic>
        <p:nvPicPr>
          <p:cNvPr id="8" name="图片 7" descr="canva2s.png"/>
          <p:cNvPicPr>
            <a:picLocks noChangeAspect="1"/>
          </p:cNvPicPr>
          <p:nvPr/>
        </p:nvPicPr>
        <p:blipFill>
          <a:blip r:embed="rId3"/>
          <a:srcRect/>
          <a:stretch>
            <a:fillRect/>
          </a:stretch>
        </p:blipFill>
        <p:spPr bwMode="auto">
          <a:xfrm>
            <a:off x="0" y="0"/>
            <a:ext cx="2133600" cy="449263"/>
          </a:xfrm>
          <a:prstGeom prst="rect">
            <a:avLst/>
          </a:prstGeom>
          <a:noFill/>
          <a:ln w="9525">
            <a:noFill/>
            <a:miter lim="800000"/>
            <a:headEnd/>
            <a:tailEnd/>
          </a:ln>
        </p:spPr>
      </p:pic>
      <p:sp>
        <p:nvSpPr>
          <p:cNvPr id="9" name="矩形 8"/>
          <p:cNvSpPr/>
          <p:nvPr/>
        </p:nvSpPr>
        <p:spPr>
          <a:xfrm>
            <a:off x="2000251" y="428625"/>
            <a:ext cx="10191749" cy="46038"/>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n>
                <a:solidFill>
                  <a:schemeClr val="bg1"/>
                </a:solidFill>
              </a:ln>
            </a:endParaRPr>
          </a:p>
        </p:txBody>
      </p:sp>
      <p:pic>
        <p:nvPicPr>
          <p:cNvPr id="10" name="图片 9" descr="canvas9.png"/>
          <p:cNvPicPr>
            <a:picLocks noChangeAspect="1"/>
          </p:cNvPicPr>
          <p:nvPr/>
        </p:nvPicPr>
        <p:blipFill>
          <a:blip r:embed="rId2"/>
          <a:srcRect/>
          <a:stretch>
            <a:fillRect/>
          </a:stretch>
        </p:blipFill>
        <p:spPr bwMode="auto">
          <a:xfrm>
            <a:off x="0" y="6643688"/>
            <a:ext cx="12192000" cy="214312"/>
          </a:xfrm>
          <a:prstGeom prst="rect">
            <a:avLst/>
          </a:prstGeom>
          <a:noFill/>
          <a:ln w="9525">
            <a:noFill/>
            <a:miter lim="800000"/>
            <a:headEnd/>
            <a:tailEnd/>
          </a:ln>
        </p:spPr>
      </p:pic>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1" name="日期占位符 6"/>
          <p:cNvSpPr>
            <a:spLocks noGrp="1"/>
          </p:cNvSpPr>
          <p:nvPr>
            <p:ph type="dt" sz="half" idx="10"/>
          </p:nvPr>
        </p:nvSpPr>
        <p:spPr/>
        <p:txBody>
          <a:bodyPr/>
          <a:lstStyle>
            <a:lvl1pPr>
              <a:defRPr smtClean="0"/>
            </a:lvl1pPr>
          </a:lstStyle>
          <a:p>
            <a:pPr>
              <a:defRPr/>
            </a:pPr>
            <a:fld id="{FEF6FCBA-A37A-4286-82C0-7CE72E07E742}" type="datetime1">
              <a:rPr lang="zh-CN" altLang="en-US"/>
              <a:pPr>
                <a:defRPr/>
              </a:pPr>
              <a:t>2020/2/27</a:t>
            </a:fld>
            <a:endParaRPr lang="zh-CN" altLang="en-US"/>
          </a:p>
        </p:txBody>
      </p:sp>
      <p:sp>
        <p:nvSpPr>
          <p:cNvPr id="12" name="页脚占位符 7"/>
          <p:cNvSpPr>
            <a:spLocks noGrp="1"/>
          </p:cNvSpPr>
          <p:nvPr>
            <p:ph type="ftr" sz="quarter" idx="11"/>
          </p:nvPr>
        </p:nvSpPr>
        <p:spPr/>
        <p:txBody>
          <a:bodyPr/>
          <a:lstStyle>
            <a:lvl1pPr>
              <a:defRPr/>
            </a:lvl1pPr>
          </a:lstStyle>
          <a:p>
            <a:pPr>
              <a:defRPr/>
            </a:pPr>
            <a:endParaRPr lang="zh-CN" altLang="en-US"/>
          </a:p>
        </p:txBody>
      </p:sp>
      <p:sp>
        <p:nvSpPr>
          <p:cNvPr id="13" name="灯片编号占位符 8"/>
          <p:cNvSpPr>
            <a:spLocks noGrp="1"/>
          </p:cNvSpPr>
          <p:nvPr>
            <p:ph type="sldNum" sz="quarter" idx="12"/>
          </p:nvPr>
        </p:nvSpPr>
        <p:spPr/>
        <p:txBody>
          <a:bodyPr/>
          <a:lstStyle>
            <a:lvl1pPr>
              <a:defRPr/>
            </a:lvl1pPr>
          </a:lstStyle>
          <a:p>
            <a:pPr>
              <a:defRPr/>
            </a:pPr>
            <a:fld id="{2D431CC2-AAB5-4C6E-86BE-D23863A915F6}" type="slidenum">
              <a:rPr lang="zh-CN" altLang="en-US"/>
              <a:pPr>
                <a:defRPr/>
              </a:pPr>
              <a:t>‹#›</a:t>
            </a:fld>
            <a:endParaRPr lang="zh-CN" altLang="en-US"/>
          </a:p>
        </p:txBody>
      </p:sp>
      <p:sp>
        <p:nvSpPr>
          <p:cNvPr id="14" name="页脚占位符 4"/>
          <p:cNvSpPr txBox="1"/>
          <p:nvPr userDrawn="1"/>
        </p:nvSpPr>
        <p:spPr>
          <a:xfrm>
            <a:off x="3809984" y="6356350"/>
            <a:ext cx="4953035" cy="365125"/>
          </a:xfrm>
          <a:prstGeom prst="rect">
            <a:avLst/>
          </a:prstGeom>
        </p:spPr>
        <p:txBody>
          <a:bodyPr vert="horz" lIns="91440" tIns="45720" rIns="91440" bIns="45720" rtlCol="0" anchor="ctr"/>
          <a:lstStyle>
            <a:lvl1pPr>
              <a:defRPr sz="2800">
                <a:solidFill>
                  <a:srgbClr val="002060"/>
                </a:solidFill>
                <a:latin typeface="华文行楷" panose="02010800040101010101" pitchFamily="2" charset="-122"/>
                <a:ea typeface="华文行楷" panose="02010800040101010101" pitchFamily="2"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smtClean="0">
                <a:ln>
                  <a:noFill/>
                </a:ln>
                <a:solidFill>
                  <a:srgbClr val="002060"/>
                </a:solidFill>
                <a:effectLst/>
                <a:uLnTx/>
                <a:uFillTx/>
                <a:latin typeface="华文行楷" panose="02010800040101010101" pitchFamily="2" charset="-122"/>
                <a:ea typeface="华文行楷" panose="02010800040101010101" pitchFamily="2" charset="-122"/>
                <a:cs typeface="+mn-cs"/>
              </a:rPr>
              <a:t>2019</a:t>
            </a:r>
            <a:r>
              <a:rPr kumimoji="0" lang="zh-CN" altLang="en-US" sz="2800" b="0" i="0" u="none" strike="noStrike" kern="1200" cap="none" spc="0" normalizeH="0" baseline="0" noProof="0" smtClean="0">
                <a:ln>
                  <a:noFill/>
                </a:ln>
                <a:solidFill>
                  <a:srgbClr val="002060"/>
                </a:solidFill>
                <a:effectLst/>
                <a:uLnTx/>
                <a:uFillTx/>
                <a:latin typeface="华文行楷" panose="02010800040101010101" pitchFamily="2" charset="-122"/>
                <a:ea typeface="华文行楷" panose="02010800040101010101" pitchFamily="2" charset="-122"/>
                <a:cs typeface="+mn-cs"/>
              </a:rPr>
              <a:t>级高一历史备课组</a:t>
            </a:r>
            <a:endParaRPr kumimoji="0" lang="zh-CN" altLang="en-US" sz="2800" b="0" i="0" u="none" strike="noStrike" kern="1200" cap="none" spc="0" normalizeH="0" baseline="0" noProof="0" dirty="0">
              <a:ln>
                <a:noFill/>
              </a:ln>
              <a:solidFill>
                <a:srgbClr val="002060"/>
              </a:solidFill>
              <a:effectLst/>
              <a:uLnTx/>
              <a:uFillTx/>
              <a:latin typeface="华文行楷" panose="02010800040101010101" pitchFamily="2" charset="-122"/>
              <a:ea typeface="华文行楷" panose="0201080004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图片 6" descr="canvas9.png"/>
          <p:cNvPicPr>
            <a:picLocks noChangeAspect="1"/>
          </p:cNvPicPr>
          <p:nvPr/>
        </p:nvPicPr>
        <p:blipFill>
          <a:blip r:embed="rId2"/>
          <a:srcRect/>
          <a:stretch>
            <a:fillRect/>
          </a:stretch>
        </p:blipFill>
        <p:spPr bwMode="auto">
          <a:xfrm>
            <a:off x="0" y="0"/>
            <a:ext cx="12192000" cy="357188"/>
          </a:xfrm>
          <a:prstGeom prst="rect">
            <a:avLst/>
          </a:prstGeom>
          <a:noFill/>
          <a:ln w="9525">
            <a:noFill/>
            <a:miter lim="800000"/>
            <a:headEnd/>
            <a:tailEnd/>
          </a:ln>
        </p:spPr>
      </p:pic>
      <p:pic>
        <p:nvPicPr>
          <p:cNvPr id="4" name="图片 7" descr="canva2s.png"/>
          <p:cNvPicPr>
            <a:picLocks noChangeAspect="1"/>
          </p:cNvPicPr>
          <p:nvPr/>
        </p:nvPicPr>
        <p:blipFill>
          <a:blip r:embed="rId3"/>
          <a:srcRect/>
          <a:stretch>
            <a:fillRect/>
          </a:stretch>
        </p:blipFill>
        <p:spPr bwMode="auto">
          <a:xfrm>
            <a:off x="0" y="0"/>
            <a:ext cx="2133600" cy="449263"/>
          </a:xfrm>
          <a:prstGeom prst="rect">
            <a:avLst/>
          </a:prstGeom>
          <a:noFill/>
          <a:ln w="9525">
            <a:noFill/>
            <a:miter lim="800000"/>
            <a:headEnd/>
            <a:tailEnd/>
          </a:ln>
        </p:spPr>
      </p:pic>
      <p:sp>
        <p:nvSpPr>
          <p:cNvPr id="5" name="矩形 4"/>
          <p:cNvSpPr/>
          <p:nvPr/>
        </p:nvSpPr>
        <p:spPr>
          <a:xfrm>
            <a:off x="2000251" y="428625"/>
            <a:ext cx="10191749" cy="46038"/>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n>
                <a:solidFill>
                  <a:schemeClr val="bg1"/>
                </a:solidFill>
              </a:ln>
            </a:endParaRPr>
          </a:p>
        </p:txBody>
      </p:sp>
      <p:pic>
        <p:nvPicPr>
          <p:cNvPr id="6" name="图片 9" descr="canvas9.png"/>
          <p:cNvPicPr>
            <a:picLocks noChangeAspect="1"/>
          </p:cNvPicPr>
          <p:nvPr/>
        </p:nvPicPr>
        <p:blipFill>
          <a:blip r:embed="rId2"/>
          <a:srcRect/>
          <a:stretch>
            <a:fillRect/>
          </a:stretch>
        </p:blipFill>
        <p:spPr bwMode="auto">
          <a:xfrm>
            <a:off x="0" y="6643688"/>
            <a:ext cx="12192000" cy="214312"/>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7" name="日期占位符 2"/>
          <p:cNvSpPr>
            <a:spLocks noGrp="1"/>
          </p:cNvSpPr>
          <p:nvPr>
            <p:ph type="dt" sz="half" idx="10"/>
          </p:nvPr>
        </p:nvSpPr>
        <p:spPr/>
        <p:txBody>
          <a:bodyPr/>
          <a:lstStyle>
            <a:lvl1pPr>
              <a:defRPr smtClean="0"/>
            </a:lvl1pPr>
          </a:lstStyle>
          <a:p>
            <a:pPr>
              <a:defRPr/>
            </a:pPr>
            <a:fld id="{11C04F34-DB50-4221-9E07-AD4140EA3AA4}" type="datetime1">
              <a:rPr lang="zh-CN" altLang="en-US"/>
              <a:pPr>
                <a:defRPr/>
              </a:pPr>
              <a:t>2020/2/27</a:t>
            </a:fld>
            <a:endParaRPr lang="zh-CN" altLang="en-US"/>
          </a:p>
        </p:txBody>
      </p:sp>
      <p:sp>
        <p:nvSpPr>
          <p:cNvPr id="8" name="页脚占位符 3"/>
          <p:cNvSpPr>
            <a:spLocks noGrp="1"/>
          </p:cNvSpPr>
          <p:nvPr>
            <p:ph type="ftr" sz="quarter" idx="11"/>
          </p:nvPr>
        </p:nvSpPr>
        <p:spPr/>
        <p:txBody>
          <a:bodyPr/>
          <a:lstStyle>
            <a:lvl1pPr>
              <a:defRPr/>
            </a:lvl1pPr>
          </a:lstStyle>
          <a:p>
            <a:pPr>
              <a:defRPr/>
            </a:pPr>
            <a:endParaRPr lang="zh-CN" altLang="en-US"/>
          </a:p>
        </p:txBody>
      </p:sp>
      <p:sp>
        <p:nvSpPr>
          <p:cNvPr id="9" name="灯片编号占位符 4"/>
          <p:cNvSpPr>
            <a:spLocks noGrp="1"/>
          </p:cNvSpPr>
          <p:nvPr>
            <p:ph type="sldNum" sz="quarter" idx="12"/>
          </p:nvPr>
        </p:nvSpPr>
        <p:spPr/>
        <p:txBody>
          <a:bodyPr/>
          <a:lstStyle>
            <a:lvl1pPr>
              <a:defRPr/>
            </a:lvl1pPr>
          </a:lstStyle>
          <a:p>
            <a:pPr>
              <a:defRPr/>
            </a:pPr>
            <a:fld id="{46431A4B-C046-4E67-9C55-564591482914}" type="slidenum">
              <a:rPr lang="zh-CN" altLang="en-US"/>
              <a:pPr>
                <a:defRPr/>
              </a:pPr>
              <a:t>‹#›</a:t>
            </a:fld>
            <a:endParaRPr lang="zh-CN" altLang="en-US"/>
          </a:p>
        </p:txBody>
      </p:sp>
      <p:sp>
        <p:nvSpPr>
          <p:cNvPr id="10" name="页脚占位符 4"/>
          <p:cNvSpPr txBox="1"/>
          <p:nvPr userDrawn="1"/>
        </p:nvSpPr>
        <p:spPr>
          <a:xfrm>
            <a:off x="3809984" y="6356350"/>
            <a:ext cx="4953035" cy="365125"/>
          </a:xfrm>
          <a:prstGeom prst="rect">
            <a:avLst/>
          </a:prstGeom>
        </p:spPr>
        <p:txBody>
          <a:bodyPr vert="horz" lIns="91440" tIns="45720" rIns="91440" bIns="45720" rtlCol="0" anchor="ctr"/>
          <a:lstStyle>
            <a:lvl1pPr>
              <a:defRPr sz="2800">
                <a:solidFill>
                  <a:srgbClr val="002060"/>
                </a:solidFill>
                <a:latin typeface="华文行楷" panose="02010800040101010101" pitchFamily="2" charset="-122"/>
                <a:ea typeface="华文行楷" panose="02010800040101010101" pitchFamily="2"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smtClean="0">
                <a:ln>
                  <a:noFill/>
                </a:ln>
                <a:solidFill>
                  <a:srgbClr val="002060"/>
                </a:solidFill>
                <a:effectLst/>
                <a:uLnTx/>
                <a:uFillTx/>
                <a:latin typeface="华文行楷" panose="02010800040101010101" pitchFamily="2" charset="-122"/>
                <a:ea typeface="华文行楷" panose="02010800040101010101" pitchFamily="2" charset="-122"/>
                <a:cs typeface="+mn-cs"/>
              </a:rPr>
              <a:t>2019</a:t>
            </a:r>
            <a:r>
              <a:rPr kumimoji="0" lang="zh-CN" altLang="en-US" sz="2800" b="0" i="0" u="none" strike="noStrike" kern="1200" cap="none" spc="0" normalizeH="0" baseline="0" noProof="0" smtClean="0">
                <a:ln>
                  <a:noFill/>
                </a:ln>
                <a:solidFill>
                  <a:srgbClr val="002060"/>
                </a:solidFill>
                <a:effectLst/>
                <a:uLnTx/>
                <a:uFillTx/>
                <a:latin typeface="华文行楷" panose="02010800040101010101" pitchFamily="2" charset="-122"/>
                <a:ea typeface="华文行楷" panose="02010800040101010101" pitchFamily="2" charset="-122"/>
                <a:cs typeface="+mn-cs"/>
              </a:rPr>
              <a:t>级高一历史备课组</a:t>
            </a:r>
            <a:endParaRPr kumimoji="0" lang="zh-CN" altLang="en-US" sz="2800" b="0" i="0" u="none" strike="noStrike" kern="1200" cap="none" spc="0" normalizeH="0" baseline="0" noProof="0" dirty="0">
              <a:ln>
                <a:noFill/>
              </a:ln>
              <a:solidFill>
                <a:srgbClr val="002060"/>
              </a:solidFill>
              <a:effectLst/>
              <a:uLnTx/>
              <a:uFillTx/>
              <a:latin typeface="华文行楷" panose="02010800040101010101" pitchFamily="2" charset="-122"/>
              <a:ea typeface="华文行楷" panose="0201080004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6" descr="canvas9.png"/>
          <p:cNvPicPr>
            <a:picLocks noChangeAspect="1"/>
          </p:cNvPicPr>
          <p:nvPr/>
        </p:nvPicPr>
        <p:blipFill>
          <a:blip r:embed="rId2"/>
          <a:srcRect/>
          <a:stretch>
            <a:fillRect/>
          </a:stretch>
        </p:blipFill>
        <p:spPr bwMode="auto">
          <a:xfrm>
            <a:off x="0" y="0"/>
            <a:ext cx="12192000" cy="357188"/>
          </a:xfrm>
          <a:prstGeom prst="rect">
            <a:avLst/>
          </a:prstGeom>
          <a:noFill/>
          <a:ln w="9525">
            <a:noFill/>
            <a:miter lim="800000"/>
            <a:headEnd/>
            <a:tailEnd/>
          </a:ln>
        </p:spPr>
      </p:pic>
      <p:pic>
        <p:nvPicPr>
          <p:cNvPr id="3" name="图片 7" descr="canva2s.png"/>
          <p:cNvPicPr>
            <a:picLocks noChangeAspect="1"/>
          </p:cNvPicPr>
          <p:nvPr/>
        </p:nvPicPr>
        <p:blipFill>
          <a:blip r:embed="rId3"/>
          <a:srcRect/>
          <a:stretch>
            <a:fillRect/>
          </a:stretch>
        </p:blipFill>
        <p:spPr bwMode="auto">
          <a:xfrm>
            <a:off x="0" y="0"/>
            <a:ext cx="1850390" cy="447040"/>
          </a:xfrm>
          <a:prstGeom prst="rect">
            <a:avLst/>
          </a:prstGeom>
          <a:noFill/>
          <a:ln w="9525">
            <a:noFill/>
            <a:miter lim="800000"/>
            <a:headEnd/>
            <a:tailEnd/>
          </a:ln>
        </p:spPr>
      </p:pic>
      <p:sp>
        <p:nvSpPr>
          <p:cNvPr id="4" name="矩形 3"/>
          <p:cNvSpPr/>
          <p:nvPr/>
        </p:nvSpPr>
        <p:spPr>
          <a:xfrm>
            <a:off x="2000251" y="428625"/>
            <a:ext cx="10191749" cy="46038"/>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n>
                <a:solidFill>
                  <a:schemeClr val="bg1"/>
                </a:solidFill>
              </a:ln>
            </a:endParaRPr>
          </a:p>
        </p:txBody>
      </p:sp>
      <p:pic>
        <p:nvPicPr>
          <p:cNvPr id="5" name="图片 9" descr="canvas9.png"/>
          <p:cNvPicPr>
            <a:picLocks noChangeAspect="1"/>
          </p:cNvPicPr>
          <p:nvPr/>
        </p:nvPicPr>
        <p:blipFill>
          <a:blip r:embed="rId2"/>
          <a:srcRect/>
          <a:stretch>
            <a:fillRect/>
          </a:stretch>
        </p:blipFill>
        <p:spPr bwMode="auto">
          <a:xfrm>
            <a:off x="0" y="6643688"/>
            <a:ext cx="12192000" cy="214312"/>
          </a:xfrm>
          <a:prstGeom prst="rect">
            <a:avLst/>
          </a:prstGeom>
          <a:noFill/>
          <a:ln w="9525">
            <a:noFill/>
            <a:miter lim="800000"/>
            <a:headEnd/>
            <a:tailEnd/>
          </a:ln>
        </p:spPr>
      </p:pic>
      <p:sp>
        <p:nvSpPr>
          <p:cNvPr id="6" name="日期占位符 1"/>
          <p:cNvSpPr>
            <a:spLocks noGrp="1"/>
          </p:cNvSpPr>
          <p:nvPr>
            <p:ph type="dt" sz="half" idx="10"/>
          </p:nvPr>
        </p:nvSpPr>
        <p:spPr/>
        <p:txBody>
          <a:bodyPr/>
          <a:lstStyle>
            <a:lvl1pPr>
              <a:defRPr u="sng" smtClean="0">
                <a:latin typeface="微软雅黑" panose="020B0503020204020204" charset="-122"/>
                <a:ea typeface="微软雅黑" panose="020B0503020204020204" charset="-122"/>
              </a:defRPr>
            </a:lvl1pPr>
          </a:lstStyle>
          <a:p>
            <a:pPr>
              <a:defRPr/>
            </a:pPr>
            <a:fld id="{54CCF039-39A2-4A2C-AB69-8822D9899981}" type="datetime1">
              <a:rPr lang="zh-CN" altLang="en-US"/>
              <a:pPr>
                <a:defRPr/>
              </a:pPr>
              <a:t>2020/2/27</a:t>
            </a:fld>
            <a:endParaRPr lang="zh-CN" altLang="en-US"/>
          </a:p>
        </p:txBody>
      </p:sp>
      <p:sp>
        <p:nvSpPr>
          <p:cNvPr id="7" name="页脚占位符 2"/>
          <p:cNvSpPr>
            <a:spLocks noGrp="1"/>
          </p:cNvSpPr>
          <p:nvPr>
            <p:ph type="ftr" sz="quarter" idx="11"/>
          </p:nvPr>
        </p:nvSpPr>
        <p:spPr/>
        <p:txBody>
          <a:bodyPr/>
          <a:lstStyle>
            <a:lvl1pPr>
              <a:defRPr/>
            </a:lvl1pPr>
          </a:lstStyle>
          <a:p>
            <a:pPr>
              <a:defRPr/>
            </a:pPr>
            <a:endParaRPr lang="zh-CN" altLang="en-US"/>
          </a:p>
        </p:txBody>
      </p:sp>
      <p:sp>
        <p:nvSpPr>
          <p:cNvPr id="8" name="灯片编号占位符 3"/>
          <p:cNvSpPr>
            <a:spLocks noGrp="1"/>
          </p:cNvSpPr>
          <p:nvPr>
            <p:ph type="sldNum" sz="quarter" idx="12"/>
          </p:nvPr>
        </p:nvSpPr>
        <p:spPr/>
        <p:txBody>
          <a:bodyPr/>
          <a:lstStyle>
            <a:lvl1pPr>
              <a:defRPr/>
            </a:lvl1pPr>
          </a:lstStyle>
          <a:p>
            <a:pPr>
              <a:defRPr/>
            </a:pPr>
            <a:fld id="{B9418B18-FFDE-4C7A-94C8-18511BE34171}" type="slidenum">
              <a:rPr lang="zh-CN" altLang="en-US"/>
              <a:pPr>
                <a:defRPr/>
              </a:pPr>
              <a:t>‹#›</a:t>
            </a:fld>
            <a:endParaRPr lang="zh-CN" altLang="en-US"/>
          </a:p>
        </p:txBody>
      </p:sp>
      <p:sp>
        <p:nvSpPr>
          <p:cNvPr id="9" name="页脚占位符 4"/>
          <p:cNvSpPr txBox="1"/>
          <p:nvPr userDrawn="1"/>
        </p:nvSpPr>
        <p:spPr>
          <a:xfrm>
            <a:off x="3809984" y="6356350"/>
            <a:ext cx="4953035" cy="365125"/>
          </a:xfrm>
          <a:prstGeom prst="rect">
            <a:avLst/>
          </a:prstGeom>
        </p:spPr>
        <p:txBody>
          <a:bodyPr vert="horz" lIns="91440" tIns="45720" rIns="91440" bIns="45720" rtlCol="0" anchor="ctr"/>
          <a:lstStyle>
            <a:lvl1pPr>
              <a:defRPr sz="2800">
                <a:solidFill>
                  <a:srgbClr val="002060"/>
                </a:solidFill>
                <a:latin typeface="华文行楷" panose="02010800040101010101" pitchFamily="2" charset="-122"/>
                <a:ea typeface="华文行楷" panose="02010800040101010101" pitchFamily="2"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smtClean="0">
                <a:ln>
                  <a:noFill/>
                </a:ln>
                <a:solidFill>
                  <a:schemeClr val="accent1">
                    <a:lumMod val="20000"/>
                    <a:lumOff val="80000"/>
                  </a:schemeClr>
                </a:solidFill>
                <a:effectLst/>
                <a:uLnTx/>
                <a:uFillTx/>
                <a:latin typeface="迷你简启体" panose="03000509000000000000" charset="-122"/>
                <a:ea typeface="迷你简启体" panose="03000509000000000000" charset="-122"/>
                <a:cs typeface="迷你简启体" panose="03000509000000000000" charset="-122"/>
              </a:rPr>
              <a:t>2019</a:t>
            </a:r>
            <a:r>
              <a:rPr kumimoji="0" lang="zh-CN" altLang="en-US" sz="2000" b="0" i="0" u="none" strike="noStrike" kern="1200" cap="none" spc="0" normalizeH="0" baseline="0" noProof="0" smtClean="0">
                <a:ln>
                  <a:noFill/>
                </a:ln>
                <a:solidFill>
                  <a:schemeClr val="accent1">
                    <a:lumMod val="20000"/>
                    <a:lumOff val="80000"/>
                  </a:schemeClr>
                </a:solidFill>
                <a:effectLst/>
                <a:uLnTx/>
                <a:uFillTx/>
                <a:latin typeface="迷你简启体" panose="03000509000000000000" charset="-122"/>
                <a:ea typeface="迷你简启体" panose="03000509000000000000" charset="-122"/>
                <a:cs typeface="迷你简启体" panose="03000509000000000000" charset="-122"/>
              </a:rPr>
              <a:t>级高一历史备课组</a:t>
            </a:r>
            <a:endParaRPr kumimoji="0" lang="zh-CN" altLang="en-US" sz="2000" b="0" i="0" u="none" strike="noStrike" kern="1200" cap="none" spc="0" normalizeH="0" baseline="0" noProof="0" dirty="0" smtClean="0">
              <a:ln>
                <a:noFill/>
              </a:ln>
              <a:solidFill>
                <a:schemeClr val="accent1">
                  <a:lumMod val="20000"/>
                  <a:lumOff val="80000"/>
                </a:schemeClr>
              </a:solidFill>
              <a:effectLst/>
              <a:uLnTx/>
              <a:uFillTx/>
              <a:latin typeface="迷你简启体" panose="03000509000000000000" charset="-122"/>
              <a:ea typeface="迷你简启体" panose="03000509000000000000" charset="-122"/>
              <a:cs typeface="迷你简启体" panose="03000509000000000000"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5" name="图片 6" descr="canvas9.png"/>
          <p:cNvPicPr>
            <a:picLocks noChangeAspect="1"/>
          </p:cNvPicPr>
          <p:nvPr/>
        </p:nvPicPr>
        <p:blipFill>
          <a:blip r:embed="rId2"/>
          <a:srcRect/>
          <a:stretch>
            <a:fillRect/>
          </a:stretch>
        </p:blipFill>
        <p:spPr bwMode="auto">
          <a:xfrm>
            <a:off x="0" y="0"/>
            <a:ext cx="12192000" cy="357188"/>
          </a:xfrm>
          <a:prstGeom prst="rect">
            <a:avLst/>
          </a:prstGeom>
          <a:noFill/>
          <a:ln w="9525">
            <a:noFill/>
            <a:miter lim="800000"/>
            <a:headEnd/>
            <a:tailEnd/>
          </a:ln>
        </p:spPr>
      </p:pic>
      <p:sp>
        <p:nvSpPr>
          <p:cNvPr id="6" name="矩形 5"/>
          <p:cNvSpPr/>
          <p:nvPr/>
        </p:nvSpPr>
        <p:spPr>
          <a:xfrm>
            <a:off x="2000251" y="428625"/>
            <a:ext cx="10191749" cy="46038"/>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n>
                <a:solidFill>
                  <a:schemeClr val="bg1"/>
                </a:solidFill>
              </a:ln>
            </a:endParaRPr>
          </a:p>
        </p:txBody>
      </p:sp>
      <p:pic>
        <p:nvPicPr>
          <p:cNvPr id="7" name="图片 8" descr="canva2s.png"/>
          <p:cNvPicPr>
            <a:picLocks noChangeAspect="1"/>
          </p:cNvPicPr>
          <p:nvPr/>
        </p:nvPicPr>
        <p:blipFill>
          <a:blip r:embed="rId3"/>
          <a:srcRect/>
          <a:stretch>
            <a:fillRect/>
          </a:stretch>
        </p:blipFill>
        <p:spPr bwMode="auto">
          <a:xfrm>
            <a:off x="0" y="0"/>
            <a:ext cx="2133600" cy="449263"/>
          </a:xfrm>
          <a:prstGeom prst="rect">
            <a:avLst/>
          </a:prstGeom>
          <a:noFill/>
          <a:ln w="9525">
            <a:noFill/>
            <a:miter lim="800000"/>
            <a:headEnd/>
            <a:tailEnd/>
          </a:ln>
        </p:spPr>
      </p:pic>
      <p:pic>
        <p:nvPicPr>
          <p:cNvPr id="8" name="图片 9" descr="canvas9.png"/>
          <p:cNvPicPr>
            <a:picLocks noChangeAspect="1"/>
          </p:cNvPicPr>
          <p:nvPr/>
        </p:nvPicPr>
        <p:blipFill>
          <a:blip r:embed="rId2"/>
          <a:srcRect/>
          <a:stretch>
            <a:fillRect/>
          </a:stretch>
        </p:blipFill>
        <p:spPr bwMode="auto">
          <a:xfrm>
            <a:off x="0" y="6643688"/>
            <a:ext cx="12192000" cy="214312"/>
          </a:xfrm>
          <a:prstGeom prst="rect">
            <a:avLst/>
          </a:prstGeom>
          <a:noFill/>
          <a:ln w="9525">
            <a:noFill/>
            <a:miter lim="800000"/>
            <a:headEnd/>
            <a:tailEnd/>
          </a:ln>
        </p:spPr>
      </p:pic>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日期占位符 4"/>
          <p:cNvSpPr>
            <a:spLocks noGrp="1"/>
          </p:cNvSpPr>
          <p:nvPr>
            <p:ph type="dt" sz="half" idx="10"/>
          </p:nvPr>
        </p:nvSpPr>
        <p:spPr/>
        <p:txBody>
          <a:bodyPr/>
          <a:lstStyle>
            <a:lvl1pPr>
              <a:defRPr smtClean="0"/>
            </a:lvl1pPr>
          </a:lstStyle>
          <a:p>
            <a:pPr>
              <a:defRPr/>
            </a:pPr>
            <a:fld id="{FCCEB112-441F-43C1-B77E-297B2F529DAD}" type="datetime1">
              <a:rPr lang="zh-CN" altLang="en-US"/>
              <a:pPr>
                <a:defRPr/>
              </a:pPr>
              <a:t>2020/2/27</a:t>
            </a:fld>
            <a:endParaRPr lang="zh-CN" altLang="en-US"/>
          </a:p>
        </p:txBody>
      </p:sp>
      <p:sp>
        <p:nvSpPr>
          <p:cNvPr id="10" name="页脚占位符 5"/>
          <p:cNvSpPr>
            <a:spLocks noGrp="1"/>
          </p:cNvSpPr>
          <p:nvPr>
            <p:ph type="ftr" sz="quarter" idx="11"/>
          </p:nvPr>
        </p:nvSpPr>
        <p:spPr/>
        <p:txBody>
          <a:bodyPr/>
          <a:lstStyle>
            <a:lvl1pPr>
              <a:defRPr/>
            </a:lvl1pPr>
          </a:lstStyle>
          <a:p>
            <a:pPr>
              <a:defRPr/>
            </a:pPr>
            <a:endParaRPr lang="zh-CN" altLang="en-US"/>
          </a:p>
        </p:txBody>
      </p:sp>
      <p:sp>
        <p:nvSpPr>
          <p:cNvPr id="11" name="灯片编号占位符 6"/>
          <p:cNvSpPr>
            <a:spLocks noGrp="1"/>
          </p:cNvSpPr>
          <p:nvPr>
            <p:ph type="sldNum" sz="quarter" idx="12"/>
          </p:nvPr>
        </p:nvSpPr>
        <p:spPr/>
        <p:txBody>
          <a:bodyPr/>
          <a:lstStyle>
            <a:lvl1pPr>
              <a:defRPr/>
            </a:lvl1pPr>
          </a:lstStyle>
          <a:p>
            <a:pPr>
              <a:defRPr/>
            </a:pPr>
            <a:fld id="{3326A454-1900-4437-B7BD-F8E390231651}" type="slidenum">
              <a:rPr lang="zh-CN" altLang="en-US"/>
              <a:pPr>
                <a:defRPr/>
              </a:pPr>
              <a:t>‹#›</a:t>
            </a:fld>
            <a:endParaRPr lang="zh-CN" altLang="en-US"/>
          </a:p>
        </p:txBody>
      </p:sp>
      <p:sp>
        <p:nvSpPr>
          <p:cNvPr id="12" name="页脚占位符 4"/>
          <p:cNvSpPr txBox="1"/>
          <p:nvPr userDrawn="1"/>
        </p:nvSpPr>
        <p:spPr>
          <a:xfrm>
            <a:off x="3809984" y="6356350"/>
            <a:ext cx="4953035" cy="365125"/>
          </a:xfrm>
          <a:prstGeom prst="rect">
            <a:avLst/>
          </a:prstGeom>
        </p:spPr>
        <p:txBody>
          <a:bodyPr vert="horz" lIns="91440" tIns="45720" rIns="91440" bIns="45720" rtlCol="0" anchor="ctr"/>
          <a:lstStyle>
            <a:lvl1pPr>
              <a:defRPr sz="2800">
                <a:solidFill>
                  <a:srgbClr val="002060"/>
                </a:solidFill>
                <a:latin typeface="华文行楷" panose="02010800040101010101" pitchFamily="2" charset="-122"/>
                <a:ea typeface="华文行楷" panose="02010800040101010101" pitchFamily="2"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smtClean="0">
                <a:ln>
                  <a:noFill/>
                </a:ln>
                <a:solidFill>
                  <a:srgbClr val="002060"/>
                </a:solidFill>
                <a:effectLst/>
                <a:uLnTx/>
                <a:uFillTx/>
                <a:latin typeface="华文行楷" panose="02010800040101010101" pitchFamily="2" charset="-122"/>
                <a:ea typeface="华文行楷" panose="02010800040101010101" pitchFamily="2" charset="-122"/>
                <a:cs typeface="+mn-cs"/>
              </a:rPr>
              <a:t>2019</a:t>
            </a:r>
            <a:r>
              <a:rPr kumimoji="0" lang="zh-CN" altLang="en-US" sz="2800" b="0" i="0" u="none" strike="noStrike" kern="1200" cap="none" spc="0" normalizeH="0" baseline="0" noProof="0" smtClean="0">
                <a:ln>
                  <a:noFill/>
                </a:ln>
                <a:solidFill>
                  <a:srgbClr val="002060"/>
                </a:solidFill>
                <a:effectLst/>
                <a:uLnTx/>
                <a:uFillTx/>
                <a:latin typeface="华文行楷" panose="02010800040101010101" pitchFamily="2" charset="-122"/>
                <a:ea typeface="华文行楷" panose="02010800040101010101" pitchFamily="2" charset="-122"/>
                <a:cs typeface="+mn-cs"/>
              </a:rPr>
              <a:t>级高一历史备课组</a:t>
            </a:r>
            <a:endParaRPr kumimoji="0" lang="zh-CN" altLang="en-US" sz="2800" b="0" i="0" u="none" strike="noStrike" kern="1200" cap="none" spc="0" normalizeH="0" baseline="0" noProof="0" dirty="0">
              <a:ln>
                <a:noFill/>
              </a:ln>
              <a:solidFill>
                <a:srgbClr val="002060"/>
              </a:solidFill>
              <a:effectLst/>
              <a:uLnTx/>
              <a:uFillTx/>
              <a:latin typeface="华文行楷" panose="02010800040101010101" pitchFamily="2" charset="-122"/>
              <a:ea typeface="华文行楷" panose="0201080004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5" name="图片 6" descr="canvas9.png"/>
          <p:cNvPicPr>
            <a:picLocks noChangeAspect="1"/>
          </p:cNvPicPr>
          <p:nvPr/>
        </p:nvPicPr>
        <p:blipFill>
          <a:blip r:embed="rId2"/>
          <a:srcRect/>
          <a:stretch>
            <a:fillRect/>
          </a:stretch>
        </p:blipFill>
        <p:spPr bwMode="auto">
          <a:xfrm>
            <a:off x="0" y="0"/>
            <a:ext cx="12192000" cy="357188"/>
          </a:xfrm>
          <a:prstGeom prst="rect">
            <a:avLst/>
          </a:prstGeom>
          <a:noFill/>
          <a:ln w="9525">
            <a:noFill/>
            <a:miter lim="800000"/>
            <a:headEnd/>
            <a:tailEnd/>
          </a:ln>
        </p:spPr>
      </p:pic>
      <p:sp>
        <p:nvSpPr>
          <p:cNvPr id="6" name="矩形 5"/>
          <p:cNvSpPr/>
          <p:nvPr/>
        </p:nvSpPr>
        <p:spPr>
          <a:xfrm>
            <a:off x="2000251" y="428625"/>
            <a:ext cx="10191749" cy="46038"/>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n>
                <a:solidFill>
                  <a:schemeClr val="bg1"/>
                </a:solidFill>
              </a:ln>
            </a:endParaRPr>
          </a:p>
        </p:txBody>
      </p:sp>
      <p:pic>
        <p:nvPicPr>
          <p:cNvPr id="7" name="图片 8" descr="canva2s.png"/>
          <p:cNvPicPr>
            <a:picLocks noChangeAspect="1"/>
          </p:cNvPicPr>
          <p:nvPr/>
        </p:nvPicPr>
        <p:blipFill>
          <a:blip r:embed="rId3"/>
          <a:srcRect/>
          <a:stretch>
            <a:fillRect/>
          </a:stretch>
        </p:blipFill>
        <p:spPr bwMode="auto">
          <a:xfrm>
            <a:off x="0" y="0"/>
            <a:ext cx="2133600" cy="449263"/>
          </a:xfrm>
          <a:prstGeom prst="rect">
            <a:avLst/>
          </a:prstGeom>
          <a:noFill/>
          <a:ln w="9525">
            <a:noFill/>
            <a:miter lim="800000"/>
            <a:headEnd/>
            <a:tailEnd/>
          </a:ln>
        </p:spPr>
      </p:pic>
      <p:pic>
        <p:nvPicPr>
          <p:cNvPr id="8" name="图片 9" descr="canvas9.png"/>
          <p:cNvPicPr>
            <a:picLocks noChangeAspect="1"/>
          </p:cNvPicPr>
          <p:nvPr/>
        </p:nvPicPr>
        <p:blipFill>
          <a:blip r:embed="rId2"/>
          <a:srcRect/>
          <a:stretch>
            <a:fillRect/>
          </a:stretch>
        </p:blipFill>
        <p:spPr bwMode="auto">
          <a:xfrm>
            <a:off x="0" y="6643688"/>
            <a:ext cx="12192000" cy="214312"/>
          </a:xfrm>
          <a:prstGeom prst="rect">
            <a:avLst/>
          </a:prstGeom>
          <a:noFill/>
          <a:ln w="9525">
            <a:noFill/>
            <a:miter lim="800000"/>
            <a:headEnd/>
            <a:tailEnd/>
          </a:ln>
        </p:spPr>
      </p:pic>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日期占位符 4"/>
          <p:cNvSpPr>
            <a:spLocks noGrp="1"/>
          </p:cNvSpPr>
          <p:nvPr>
            <p:ph type="dt" sz="half" idx="10"/>
          </p:nvPr>
        </p:nvSpPr>
        <p:spPr/>
        <p:txBody>
          <a:bodyPr/>
          <a:lstStyle>
            <a:lvl1pPr>
              <a:defRPr smtClean="0"/>
            </a:lvl1pPr>
          </a:lstStyle>
          <a:p>
            <a:pPr>
              <a:defRPr/>
            </a:pPr>
            <a:fld id="{3425580C-B965-4A5D-AA42-3EB0382AC152}" type="datetime1">
              <a:rPr lang="zh-CN" altLang="en-US"/>
              <a:pPr>
                <a:defRPr/>
              </a:pPr>
              <a:t>2020/2/27</a:t>
            </a:fld>
            <a:endParaRPr lang="zh-CN" altLang="en-US"/>
          </a:p>
        </p:txBody>
      </p:sp>
      <p:sp>
        <p:nvSpPr>
          <p:cNvPr id="10" name="页脚占位符 5"/>
          <p:cNvSpPr>
            <a:spLocks noGrp="1"/>
          </p:cNvSpPr>
          <p:nvPr>
            <p:ph type="ftr" sz="quarter" idx="11"/>
          </p:nvPr>
        </p:nvSpPr>
        <p:spPr/>
        <p:txBody>
          <a:bodyPr/>
          <a:lstStyle>
            <a:lvl1pPr>
              <a:defRPr/>
            </a:lvl1pPr>
          </a:lstStyle>
          <a:p>
            <a:pPr>
              <a:defRPr/>
            </a:pPr>
            <a:endParaRPr lang="zh-CN" altLang="en-US"/>
          </a:p>
        </p:txBody>
      </p:sp>
      <p:sp>
        <p:nvSpPr>
          <p:cNvPr id="11" name="灯片编号占位符 6"/>
          <p:cNvSpPr>
            <a:spLocks noGrp="1"/>
          </p:cNvSpPr>
          <p:nvPr>
            <p:ph type="sldNum" sz="quarter" idx="12"/>
          </p:nvPr>
        </p:nvSpPr>
        <p:spPr/>
        <p:txBody>
          <a:bodyPr/>
          <a:lstStyle>
            <a:lvl1pPr>
              <a:defRPr/>
            </a:lvl1pPr>
          </a:lstStyle>
          <a:p>
            <a:pPr>
              <a:defRPr/>
            </a:pPr>
            <a:fld id="{ED38F728-3915-4215-9418-B77C3BB4F2BE}" type="slidenum">
              <a:rPr lang="zh-CN" altLang="en-US"/>
              <a:pPr>
                <a:defRPr/>
              </a:pPr>
              <a:t>‹#›</a:t>
            </a:fld>
            <a:endParaRPr lang="zh-CN" altLang="en-US"/>
          </a:p>
        </p:txBody>
      </p:sp>
      <p:sp>
        <p:nvSpPr>
          <p:cNvPr id="12" name="页脚占位符 4"/>
          <p:cNvSpPr txBox="1"/>
          <p:nvPr userDrawn="1"/>
        </p:nvSpPr>
        <p:spPr>
          <a:xfrm>
            <a:off x="3809984" y="6356350"/>
            <a:ext cx="4953035" cy="365125"/>
          </a:xfrm>
          <a:prstGeom prst="rect">
            <a:avLst/>
          </a:prstGeom>
        </p:spPr>
        <p:txBody>
          <a:bodyPr vert="horz" lIns="91440" tIns="45720" rIns="91440" bIns="45720" rtlCol="0" anchor="ctr"/>
          <a:lstStyle>
            <a:lvl1pPr>
              <a:defRPr sz="2800">
                <a:solidFill>
                  <a:srgbClr val="002060"/>
                </a:solidFill>
                <a:latin typeface="华文行楷" panose="02010800040101010101" pitchFamily="2" charset="-122"/>
                <a:ea typeface="华文行楷" panose="02010800040101010101" pitchFamily="2"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smtClean="0">
                <a:ln>
                  <a:noFill/>
                </a:ln>
                <a:solidFill>
                  <a:srgbClr val="002060"/>
                </a:solidFill>
                <a:effectLst/>
                <a:uLnTx/>
                <a:uFillTx/>
                <a:latin typeface="华文行楷" panose="02010800040101010101" pitchFamily="2" charset="-122"/>
                <a:ea typeface="华文行楷" panose="02010800040101010101" pitchFamily="2" charset="-122"/>
                <a:cs typeface="+mn-cs"/>
              </a:rPr>
              <a:t>2019</a:t>
            </a:r>
            <a:r>
              <a:rPr kumimoji="0" lang="zh-CN" altLang="en-US" sz="2800" b="0" i="0" u="none" strike="noStrike" kern="1200" cap="none" spc="0" normalizeH="0" baseline="0" noProof="0" smtClean="0">
                <a:ln>
                  <a:noFill/>
                </a:ln>
                <a:solidFill>
                  <a:srgbClr val="002060"/>
                </a:solidFill>
                <a:effectLst/>
                <a:uLnTx/>
                <a:uFillTx/>
                <a:latin typeface="华文行楷" panose="02010800040101010101" pitchFamily="2" charset="-122"/>
                <a:ea typeface="华文行楷" panose="02010800040101010101" pitchFamily="2" charset="-122"/>
                <a:cs typeface="+mn-cs"/>
              </a:rPr>
              <a:t>级高一历史备课组</a:t>
            </a:r>
            <a:endParaRPr kumimoji="0" lang="zh-CN" altLang="en-US" sz="2800" b="0" i="0" u="none" strike="noStrike" kern="1200" cap="none" spc="0" normalizeH="0" baseline="0" noProof="0" dirty="0">
              <a:ln>
                <a:noFill/>
              </a:ln>
              <a:solidFill>
                <a:srgbClr val="002060"/>
              </a:solidFill>
              <a:effectLst/>
              <a:uLnTx/>
              <a:uFillTx/>
              <a:latin typeface="华文行楷" panose="02010800040101010101" pitchFamily="2" charset="-122"/>
              <a:ea typeface="华文行楷" panose="0201080004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4638"/>
            <a:ext cx="1097280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p>
        </p:txBody>
      </p:sp>
      <p:sp>
        <p:nvSpPr>
          <p:cNvPr id="1027" name="文本占位符 2"/>
          <p:cNvSpPr>
            <a:spLocks noGrp="1"/>
          </p:cNvSpPr>
          <p:nvPr>
            <p:ph type="body" idx="1"/>
          </p:nvPr>
        </p:nvSpPr>
        <p:spPr bwMode="auto">
          <a:xfrm>
            <a:off x="609600" y="1600200"/>
            <a:ext cx="10972800" cy="4525963"/>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7B3FA708-B0FA-43B0-9423-E5072FF983AF}" type="datetime1">
              <a:rPr lang="zh-CN" altLang="en-US"/>
              <a:pPr>
                <a:defRPr/>
              </a:pPr>
              <a:t>2020/2/27</a:t>
            </a:fld>
            <a:endParaRPr lang="zh-CN" altLang="en-US"/>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A43BE3A3-DD41-40FF-B951-133B4869CCB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slide" Target="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 Id="rId5" Type="http://schemas.openxmlformats.org/officeDocument/2006/relationships/slide" Target="slide8.xml"/><Relationship Id="rId4" Type="http://schemas.openxmlformats.org/officeDocument/2006/relationships/image" Target="../media/image18.jpeg"/></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9.gif"/></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62469"/>
          <p:cNvSpPr/>
          <p:nvPr/>
        </p:nvSpPr>
        <p:spPr>
          <a:xfrm>
            <a:off x="1992313" y="1341438"/>
            <a:ext cx="8135937" cy="2447925"/>
          </a:xfrm>
          <a:prstGeom prst="rect">
            <a:avLst/>
          </a:prstGeom>
        </p:spPr>
        <p:txBody>
          <a:bodyPr wrap="none" fromWordArt="1">
            <a:prstTxWarp prst="textPlain">
              <a:avLst>
                <a:gd name="adj" fmla="val 50000"/>
              </a:avLst>
            </a:prstTxWarp>
            <a:normAutofit/>
          </a:bodyPr>
          <a:lstStyle/>
          <a:p>
            <a:pPr algn="ctr" fontAlgn="base"/>
            <a:r>
              <a:rPr lang="zh-CN" altLang="en-US" sz="4800" b="1" strike="noStrike" noProof="1">
                <a:ln w="9525" cap="flat" cmpd="sng">
                  <a:solidFill>
                    <a:srgbClr val="000000"/>
                  </a:solidFill>
                  <a:prstDash val="solid"/>
                  <a:headEnd type="none" w="med" len="med"/>
                  <a:tailEnd type="none" w="med" len="med"/>
                </a:ln>
                <a:solidFill>
                  <a:srgbClr val="FF0000"/>
                </a:solidFill>
                <a:latin typeface="华文行楷" panose="02010800040101010101" pitchFamily="2" charset="-122"/>
                <a:ea typeface="华文行楷" panose="02010800040101010101" pitchFamily="2" charset="-122"/>
                <a:cs typeface="+mn-cs"/>
              </a:rPr>
              <a:t>第八单元 </a:t>
            </a:r>
            <a:endParaRPr lang="zh-CN" altLang="en-US" sz="4800" b="1" strike="noStrike" noProof="1">
              <a:ln w="9525" cap="flat" cmpd="sng">
                <a:solidFill>
                  <a:srgbClr val="000000"/>
                </a:solidFill>
                <a:prstDash val="solid"/>
                <a:headEnd type="none" w="med" len="med"/>
                <a:tailEnd type="none" w="med" len="med"/>
              </a:ln>
              <a:solidFill>
                <a:srgbClr val="FF0000"/>
              </a:solidFill>
              <a:latin typeface="华文行楷" panose="02010800040101010101" pitchFamily="2" charset="-122"/>
              <a:ea typeface="华文行楷" panose="02010800040101010101" pitchFamily="2" charset="-122"/>
            </a:endParaRPr>
          </a:p>
          <a:p>
            <a:pPr algn="ctr" fontAlgn="base"/>
            <a:r>
              <a:rPr lang="zh-CN" altLang="en-US" sz="4800" b="1" strike="noStrike" noProof="1">
                <a:ln w="9525" cap="flat" cmpd="sng">
                  <a:solidFill>
                    <a:srgbClr val="000000"/>
                  </a:solidFill>
                  <a:prstDash val="solid"/>
                  <a:headEnd type="none" w="med" len="med"/>
                  <a:tailEnd type="none" w="med" len="med"/>
                </a:ln>
                <a:solidFill>
                  <a:srgbClr val="FF0000"/>
                </a:solidFill>
                <a:latin typeface="华文行楷" panose="02010800040101010101" pitchFamily="2" charset="-122"/>
                <a:ea typeface="华文行楷" panose="02010800040101010101" pitchFamily="2" charset="-122"/>
                <a:cs typeface="+mn-cs"/>
              </a:rPr>
              <a:t>当今世界政治格局的多极化趋势</a:t>
            </a:r>
            <a:endParaRPr lang="zh-CN" altLang="en-US" sz="4800" b="1" strike="noStrike" noProof="1">
              <a:ln w="9525" cap="flat" cmpd="sng">
                <a:solidFill>
                  <a:srgbClr val="000000"/>
                </a:solidFill>
                <a:prstDash val="solid"/>
                <a:headEnd type="none" w="med" len="med"/>
                <a:tailEnd type="none" w="med" len="med"/>
              </a:ln>
              <a:solidFill>
                <a:srgbClr val="FF0000"/>
              </a:solidFill>
              <a:latin typeface="华文行楷" panose="02010800040101010101" pitchFamily="2" charset="-122"/>
              <a:ea typeface="华文行楷" panose="02010800040101010101" pitchFamily="2" charset="-122"/>
            </a:endParaRPr>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文本框 81921"/>
          <p:cNvSpPr txBox="1"/>
          <p:nvPr/>
        </p:nvSpPr>
        <p:spPr>
          <a:xfrm>
            <a:off x="1558290" y="60325"/>
            <a:ext cx="9171305" cy="1143000"/>
          </a:xfrm>
          <a:prstGeom prst="rect">
            <a:avLst/>
          </a:prstGeom>
          <a:solidFill>
            <a:schemeClr val="tx1"/>
          </a:solidFill>
          <a:ln w="9525">
            <a:noFill/>
          </a:ln>
        </p:spPr>
        <p:txBody>
          <a:bodyPr wrap="square" anchor="t">
            <a:spAutoFit/>
          </a:bodyPr>
          <a:lstStyle/>
          <a:p>
            <a:pPr>
              <a:lnSpc>
                <a:spcPct val="95000"/>
              </a:lnSpc>
            </a:pPr>
            <a:r>
              <a:rPr lang="zh-CN" altLang="en-US" sz="3600" b="1" dirty="0">
                <a:solidFill>
                  <a:srgbClr val="0000FF"/>
                </a:solidFill>
                <a:latin typeface="黑体" panose="02010609060101010101" pitchFamily="49" charset="-122"/>
                <a:ea typeface="黑体" panose="02010609060101010101" pitchFamily="49" charset="-122"/>
              </a:rPr>
              <a:t>美国的冷战措施之二</a:t>
            </a:r>
          </a:p>
          <a:p>
            <a:pPr algn="ctr">
              <a:lnSpc>
                <a:spcPct val="95000"/>
              </a:lnSpc>
            </a:pPr>
            <a:r>
              <a:rPr lang="zh-CN" altLang="en-US" sz="3600" b="1" dirty="0">
                <a:solidFill>
                  <a:srgbClr val="0000FF"/>
                </a:solidFill>
                <a:latin typeface="黑体" panose="02010609060101010101" pitchFamily="49" charset="-122"/>
                <a:ea typeface="黑体" panose="02010609060101010101" pitchFamily="49" charset="-122"/>
              </a:rPr>
              <a:t>经济上：提出马歇尔计划</a:t>
            </a:r>
          </a:p>
        </p:txBody>
      </p:sp>
      <p:sp>
        <p:nvSpPr>
          <p:cNvPr id="81932" name="文本框 81931"/>
          <p:cNvSpPr txBox="1"/>
          <p:nvPr/>
        </p:nvSpPr>
        <p:spPr>
          <a:xfrm>
            <a:off x="3863975" y="1700530"/>
            <a:ext cx="7221220" cy="3578860"/>
          </a:xfrm>
          <a:prstGeom prst="rect">
            <a:avLst/>
          </a:prstGeom>
          <a:noFill/>
          <a:ln w="9525">
            <a:noFill/>
          </a:ln>
        </p:spPr>
        <p:txBody>
          <a:bodyPr wrap="square" anchor="t">
            <a:spAutoFit/>
          </a:bodyPr>
          <a:lstStyle/>
          <a:p>
            <a:pPr>
              <a:lnSpc>
                <a:spcPct val="90000"/>
              </a:lnSpc>
            </a:pPr>
            <a:r>
              <a:rPr lang="en-US" altLang="zh-CN" sz="3600" b="1" dirty="0">
                <a:solidFill>
                  <a:srgbClr val="990000"/>
                </a:solidFill>
                <a:latin typeface="黑体" panose="02010609060101010101" pitchFamily="49" charset="-122"/>
                <a:ea typeface="黑体" panose="02010609060101010101" pitchFamily="49" charset="-122"/>
              </a:rPr>
              <a:t>①</a:t>
            </a:r>
            <a:r>
              <a:rPr lang="zh-CN" altLang="en-US" sz="3600" b="1" dirty="0">
                <a:solidFill>
                  <a:srgbClr val="990000"/>
                </a:solidFill>
                <a:latin typeface="黑体" panose="02010609060101010101" pitchFamily="49" charset="-122"/>
                <a:ea typeface="黑体" panose="02010609060101010101" pitchFamily="49" charset="-122"/>
              </a:rPr>
              <a:t>背景</a:t>
            </a:r>
            <a:r>
              <a:rPr lang="en-US" altLang="zh-CN" sz="3600" b="1" dirty="0">
                <a:solidFill>
                  <a:srgbClr val="990000"/>
                </a:solidFill>
                <a:latin typeface="黑体" panose="02010609060101010101" pitchFamily="49" charset="-122"/>
                <a:ea typeface="黑体" panose="02010609060101010101" pitchFamily="49" charset="-122"/>
              </a:rPr>
              <a:t>:</a:t>
            </a:r>
          </a:p>
          <a:p>
            <a:pPr>
              <a:lnSpc>
                <a:spcPct val="90000"/>
              </a:lnSpc>
            </a:pPr>
            <a:r>
              <a:rPr lang="zh-CN" altLang="en-US" sz="3600" b="1"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西欧出现严重经济困难；</a:t>
            </a:r>
          </a:p>
          <a:p>
            <a:pPr>
              <a:lnSpc>
                <a:spcPct val="90000"/>
              </a:lnSpc>
            </a:pPr>
            <a:r>
              <a:rPr lang="zh-CN" altLang="en-US" sz="3600" b="1"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一些西欧国家的工人运动高涨</a:t>
            </a:r>
          </a:p>
          <a:p>
            <a:pPr>
              <a:lnSpc>
                <a:spcPct val="90000"/>
              </a:lnSpc>
            </a:pPr>
            <a:r>
              <a:rPr lang="en-US" altLang="zh-CN" sz="3600" b="1" dirty="0">
                <a:solidFill>
                  <a:srgbClr val="990000"/>
                </a:solidFill>
                <a:latin typeface="黑体" panose="02010609060101010101" pitchFamily="49" charset="-122"/>
                <a:ea typeface="黑体" panose="02010609060101010101" pitchFamily="49" charset="-122"/>
              </a:rPr>
              <a:t>②</a:t>
            </a:r>
            <a:r>
              <a:rPr lang="zh-CN" altLang="en-US" sz="3600" b="1" dirty="0">
                <a:solidFill>
                  <a:srgbClr val="990000"/>
                </a:solidFill>
                <a:latin typeface="黑体" panose="02010609060101010101" pitchFamily="49" charset="-122"/>
                <a:ea typeface="黑体" panose="02010609060101010101" pitchFamily="49" charset="-122"/>
              </a:rPr>
              <a:t>提出</a:t>
            </a:r>
            <a:r>
              <a:rPr lang="en-US" altLang="zh-CN" sz="3600" b="1" dirty="0">
                <a:solidFill>
                  <a:srgbClr val="990000"/>
                </a:solidFill>
                <a:latin typeface="黑体" panose="02010609060101010101" pitchFamily="49" charset="-122"/>
                <a:ea typeface="黑体" panose="02010609060101010101" pitchFamily="49" charset="-122"/>
              </a:rPr>
              <a:t>:</a:t>
            </a:r>
            <a:r>
              <a:rPr lang="en-US" altLang="zh-CN" sz="3600" b="1"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1947.6.</a:t>
            </a:r>
            <a:r>
              <a:rPr lang="zh-CN" altLang="en-US" sz="3600" b="1"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马歇尔提出了对欧洲经济援助计划。</a:t>
            </a:r>
            <a:endParaRPr lang="zh-CN" altLang="en-US" sz="3600" b="1" dirty="0">
              <a:solidFill>
                <a:schemeClr val="tx1"/>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endParaRPr>
          </a:p>
          <a:p>
            <a:pPr>
              <a:lnSpc>
                <a:spcPct val="90000"/>
              </a:lnSpc>
            </a:pPr>
            <a:r>
              <a:rPr lang="en-US" altLang="zh-CN" sz="3600" b="1" dirty="0">
                <a:solidFill>
                  <a:srgbClr val="990000"/>
                </a:solidFill>
                <a:latin typeface="黑体" panose="02010609060101010101" pitchFamily="49" charset="-122"/>
                <a:ea typeface="黑体" panose="02010609060101010101" pitchFamily="49" charset="-122"/>
              </a:rPr>
              <a:t>③</a:t>
            </a:r>
            <a:r>
              <a:rPr lang="zh-CN" altLang="en-US" sz="3600" b="1" dirty="0">
                <a:solidFill>
                  <a:srgbClr val="990000"/>
                </a:solidFill>
                <a:latin typeface="黑体" panose="02010609060101010101" pitchFamily="49" charset="-122"/>
                <a:ea typeface="黑体" panose="02010609060101010101" pitchFamily="49" charset="-122"/>
              </a:rPr>
              <a:t>实施：</a:t>
            </a:r>
            <a:r>
              <a:rPr lang="en-US" altLang="zh-CN" sz="3600" b="1"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1948-1951</a:t>
            </a:r>
            <a:r>
              <a:rPr lang="zh-CN" altLang="en-US" sz="3600" b="1"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年，欧洲</a:t>
            </a:r>
            <a:r>
              <a:rPr lang="en-US" altLang="zh-CN" sz="3600" b="1"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15</a:t>
            </a:r>
            <a:r>
              <a:rPr lang="zh-CN" altLang="en-US" sz="3600" b="1"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国接受了美国</a:t>
            </a:r>
            <a:r>
              <a:rPr lang="en-US" altLang="zh-CN" sz="3600" b="1"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131.5</a:t>
            </a:r>
            <a:r>
              <a:rPr lang="zh-CN" altLang="en-US" sz="3600" b="1"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亿美元的援助。</a:t>
            </a:r>
          </a:p>
        </p:txBody>
      </p:sp>
      <p:pic>
        <p:nvPicPr>
          <p:cNvPr id="20483" name="图片 81933" descr="W020080822593041334413"/>
          <p:cNvPicPr>
            <a:picLocks noChangeAspect="1"/>
          </p:cNvPicPr>
          <p:nvPr/>
        </p:nvPicPr>
        <p:blipFill>
          <a:blip r:embed="rId2"/>
          <a:stretch>
            <a:fillRect/>
          </a:stretch>
        </p:blipFill>
        <p:spPr>
          <a:xfrm>
            <a:off x="1558925" y="4005263"/>
            <a:ext cx="2062163" cy="2852737"/>
          </a:xfrm>
          <a:prstGeom prst="rect">
            <a:avLst/>
          </a:prstGeom>
          <a:noFill/>
          <a:ln w="19050" cap="flat" cmpd="sng">
            <a:solidFill>
              <a:schemeClr val="bg2"/>
            </a:solidFill>
            <a:prstDash val="solid"/>
            <a:miter/>
            <a:headEnd type="none" w="med" len="med"/>
            <a:tailEnd type="none" w="med" len="med"/>
          </a:ln>
        </p:spPr>
      </p:pic>
      <p:pic>
        <p:nvPicPr>
          <p:cNvPr id="20484" name="图片 81934" descr="马歇尔"/>
          <p:cNvPicPr>
            <a:picLocks noChangeAspect="1"/>
          </p:cNvPicPr>
          <p:nvPr/>
        </p:nvPicPr>
        <p:blipFill>
          <a:blip r:embed="rId3"/>
          <a:stretch>
            <a:fillRect/>
          </a:stretch>
        </p:blipFill>
        <p:spPr>
          <a:xfrm>
            <a:off x="1558925" y="1196975"/>
            <a:ext cx="2038350" cy="2808288"/>
          </a:xfrm>
          <a:prstGeom prst="rect">
            <a:avLst/>
          </a:prstGeom>
          <a:noFill/>
          <a:ln w="19050" cap="flat" cmpd="sng">
            <a:solidFill>
              <a:schemeClr val="bg2"/>
            </a:solidFill>
            <a:prstDash val="solid"/>
            <a:miter/>
            <a:headEnd type="none" w="med" len="med"/>
            <a:tailEnd type="none" w="med" len="med"/>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81932">
                                            <p:txEl>
                                              <p:pRg st="0" end="0"/>
                                            </p:txEl>
                                          </p:spTgt>
                                        </p:tgtEl>
                                        <p:attrNameLst>
                                          <p:attrName>style.visibility</p:attrName>
                                        </p:attrNameLst>
                                      </p:cBhvr>
                                      <p:to>
                                        <p:strVal val="visible"/>
                                      </p:to>
                                    </p:set>
                                    <p:animEffect transition="in" filter="slide(fromBottom)">
                                      <p:cBhvr>
                                        <p:cTn id="7" dur="500"/>
                                        <p:tgtEl>
                                          <p:spTgt spid="819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81932">
                                            <p:txEl>
                                              <p:pRg st="1" end="1"/>
                                            </p:txEl>
                                          </p:spTgt>
                                        </p:tgtEl>
                                        <p:attrNameLst>
                                          <p:attrName>style.visibility</p:attrName>
                                        </p:attrNameLst>
                                      </p:cBhvr>
                                      <p:to>
                                        <p:strVal val="visible"/>
                                      </p:to>
                                    </p:set>
                                    <p:animEffect transition="in" filter="slide(fromBottom)">
                                      <p:cBhvr>
                                        <p:cTn id="12" dur="500"/>
                                        <p:tgtEl>
                                          <p:spTgt spid="8193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81932">
                                            <p:txEl>
                                              <p:pRg st="2" end="2"/>
                                            </p:txEl>
                                          </p:spTgt>
                                        </p:tgtEl>
                                        <p:attrNameLst>
                                          <p:attrName>style.visibility</p:attrName>
                                        </p:attrNameLst>
                                      </p:cBhvr>
                                      <p:to>
                                        <p:strVal val="visible"/>
                                      </p:to>
                                    </p:set>
                                    <p:animEffect transition="in" filter="slide(fromBottom)">
                                      <p:cBhvr>
                                        <p:cTn id="17" dur="500"/>
                                        <p:tgtEl>
                                          <p:spTgt spid="8193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81932">
                                            <p:txEl>
                                              <p:pRg st="3" end="3"/>
                                            </p:txEl>
                                          </p:spTgt>
                                        </p:tgtEl>
                                        <p:attrNameLst>
                                          <p:attrName>style.visibility</p:attrName>
                                        </p:attrNameLst>
                                      </p:cBhvr>
                                      <p:to>
                                        <p:strVal val="visible"/>
                                      </p:to>
                                    </p:set>
                                    <p:animEffect transition="in" filter="slide(fromBottom)">
                                      <p:cBhvr>
                                        <p:cTn id="22" dur="500"/>
                                        <p:tgtEl>
                                          <p:spTgt spid="8193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81932">
                                            <p:txEl>
                                              <p:pRg st="4" end="4"/>
                                            </p:txEl>
                                          </p:spTgt>
                                        </p:tgtEl>
                                        <p:attrNameLst>
                                          <p:attrName>style.visibility</p:attrName>
                                        </p:attrNameLst>
                                      </p:cBhvr>
                                      <p:to>
                                        <p:strVal val="visible"/>
                                      </p:to>
                                    </p:set>
                                    <p:animEffect transition="in" filter="slide(fromBottom)">
                                      <p:cBhvr>
                                        <p:cTn id="27" dur="500"/>
                                        <p:tgtEl>
                                          <p:spTgt spid="8193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89089"/>
          <p:cNvSpPr txBox="1"/>
          <p:nvPr/>
        </p:nvSpPr>
        <p:spPr>
          <a:xfrm>
            <a:off x="1558925" y="115888"/>
            <a:ext cx="9109075" cy="3569970"/>
          </a:xfrm>
          <a:prstGeom prst="rect">
            <a:avLst/>
          </a:prstGeom>
          <a:solidFill>
            <a:srgbClr val="FFFFCC"/>
          </a:solidFill>
          <a:ln w="57150" cap="flat" cmpd="thinThick">
            <a:solidFill>
              <a:srgbClr val="FF9933"/>
            </a:solidFill>
            <a:prstDash val="solid"/>
            <a:miter/>
            <a:headEnd type="none" w="med" len="med"/>
            <a:tailEnd type="none" w="med" len="med"/>
          </a:ln>
        </p:spPr>
        <p:txBody>
          <a:bodyPr anchor="t">
            <a:spAutoFit/>
          </a:bodyPr>
          <a:lstStyle/>
          <a:p>
            <a:pPr>
              <a:lnSpc>
                <a:spcPct val="95000"/>
              </a:lnSpc>
            </a:pPr>
            <a:r>
              <a:rPr lang="en-US" altLang="zh-CN" sz="3400" b="1" dirty="0">
                <a:solidFill>
                  <a:schemeClr val="bg2"/>
                </a:solidFill>
                <a:latin typeface="黑体" panose="02010609060101010101" pitchFamily="49" charset="-122"/>
                <a:ea typeface="黑体" panose="02010609060101010101" pitchFamily="49" charset="-122"/>
              </a:rPr>
              <a:t>    </a:t>
            </a:r>
            <a:r>
              <a:rPr lang="zh-CN" altLang="en-US" sz="3400" b="1"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美国应该尽力协助世界回复至经济健全状态。没有它就没有政治的安定，没有牢固的和平</a:t>
            </a:r>
            <a:r>
              <a:rPr lang="en-US" altLang="zh-CN" sz="3400" b="1"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a:t>
            </a:r>
            <a:r>
              <a:rPr lang="zh-CN" altLang="en-US" sz="3400" b="1"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我们的任务是唤起合理经济的再生。促使整个社会的结构容纳自由制的存在</a:t>
            </a:r>
            <a:r>
              <a:rPr lang="en-US" altLang="zh-CN" sz="3400" b="1"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a:t>
            </a:r>
            <a:r>
              <a:rPr lang="zh-CN" altLang="en-US" sz="3400" b="1"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任何政府勾心斗角阻挠他国复兴工作的，必不能享用我们的援助。</a:t>
            </a:r>
          </a:p>
          <a:p>
            <a:pPr>
              <a:lnSpc>
                <a:spcPct val="95000"/>
              </a:lnSpc>
            </a:pPr>
            <a:r>
              <a:rPr lang="zh-CN" altLang="en-US" sz="3400" b="1"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   </a:t>
            </a:r>
            <a:r>
              <a:rPr lang="en-US" altLang="zh-CN" sz="3000" b="1"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a:t>
            </a:r>
            <a:r>
              <a:rPr lang="zh-CN" altLang="en-US" sz="3000" b="1"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摘自马歇尔</a:t>
            </a:r>
            <a:r>
              <a:rPr lang="en-US" altLang="zh-CN" sz="3000" b="1"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1947</a:t>
            </a:r>
            <a:r>
              <a:rPr lang="zh-CN" altLang="en-US" sz="3000" b="1"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年</a:t>
            </a:r>
            <a:r>
              <a:rPr lang="en-US" altLang="zh-CN" sz="3000" b="1"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6</a:t>
            </a:r>
            <a:r>
              <a:rPr lang="zh-CN" altLang="en-US" sz="3000" b="1"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月在哈佛大学的演说</a:t>
            </a:r>
          </a:p>
        </p:txBody>
      </p:sp>
      <p:sp>
        <p:nvSpPr>
          <p:cNvPr id="89094" name="直接连接符 89093"/>
          <p:cNvSpPr/>
          <p:nvPr/>
        </p:nvSpPr>
        <p:spPr>
          <a:xfrm>
            <a:off x="6456363" y="1628775"/>
            <a:ext cx="3024187" cy="0"/>
          </a:xfrm>
          <a:prstGeom prst="line">
            <a:avLst/>
          </a:prstGeom>
          <a:ln w="38100" cap="flat" cmpd="sng">
            <a:solidFill>
              <a:srgbClr val="FF0000"/>
            </a:solidFill>
            <a:prstDash val="solid"/>
            <a:round/>
            <a:headEnd type="none" w="med" len="med"/>
            <a:tailEnd type="none" w="med" len="med"/>
          </a:ln>
        </p:spPr>
      </p:sp>
      <p:sp>
        <p:nvSpPr>
          <p:cNvPr id="89095" name="矩形 89094"/>
          <p:cNvSpPr/>
          <p:nvPr/>
        </p:nvSpPr>
        <p:spPr>
          <a:xfrm>
            <a:off x="3000375" y="5229225"/>
            <a:ext cx="7272338" cy="645160"/>
          </a:xfrm>
          <a:prstGeom prst="rect">
            <a:avLst/>
          </a:prstGeom>
          <a:noFill/>
          <a:ln w="9525">
            <a:noFill/>
          </a:ln>
        </p:spPr>
        <p:txBody>
          <a:bodyPr anchor="t">
            <a:spAutoFit/>
          </a:bodyPr>
          <a:lstStyle/>
          <a:p>
            <a:r>
              <a:rPr lang="zh-CN" altLang="en-US" sz="3600" b="1" dirty="0">
                <a:solidFill>
                  <a:schemeClr val="bg1"/>
                </a:solidFill>
                <a:latin typeface="黑体" panose="02010609060101010101" pitchFamily="49" charset="-122"/>
                <a:ea typeface="黑体" panose="02010609060101010101" pitchFamily="49" charset="-122"/>
              </a:rPr>
              <a:t>指资本主义经济的恢复。</a:t>
            </a:r>
          </a:p>
        </p:txBody>
      </p:sp>
      <p:sp>
        <p:nvSpPr>
          <p:cNvPr id="89097" name="文本框 89096"/>
          <p:cNvSpPr txBox="1"/>
          <p:nvPr/>
        </p:nvSpPr>
        <p:spPr>
          <a:xfrm>
            <a:off x="1522095" y="4946015"/>
            <a:ext cx="9145270" cy="1568450"/>
          </a:xfrm>
          <a:prstGeom prst="rect">
            <a:avLst/>
          </a:prstGeom>
          <a:solidFill>
            <a:schemeClr val="tx1"/>
          </a:solidFill>
          <a:ln w="9525" cap="flat" cmpd="sng">
            <a:solidFill>
              <a:schemeClr val="bg1"/>
            </a:solidFill>
            <a:prstDash val="solid"/>
            <a:miter/>
            <a:headEnd type="none" w="med" len="med"/>
            <a:tailEnd type="none" w="med" len="med"/>
          </a:ln>
        </p:spPr>
        <p:txBody>
          <a:bodyPr wrap="square" anchor="t">
            <a:spAutoFit/>
          </a:bodyPr>
          <a:lstStyle/>
          <a:p>
            <a:r>
              <a:rPr lang="en-US" altLang="zh-CN" sz="3200" b="1" dirty="0">
                <a:solidFill>
                  <a:schemeClr val="bg1"/>
                </a:solidFill>
                <a:latin typeface="黑体" panose="02010609060101010101" pitchFamily="49" charset="-122"/>
                <a:ea typeface="黑体" panose="02010609060101010101" pitchFamily="49" charset="-122"/>
              </a:rPr>
              <a:t>  </a:t>
            </a:r>
            <a:r>
              <a:rPr lang="zh-CN" altLang="en-US" sz="3200" b="1" dirty="0">
                <a:solidFill>
                  <a:schemeClr val="bg1"/>
                </a:solidFill>
                <a:latin typeface="黑体" panose="02010609060101010101" pitchFamily="49" charset="-122"/>
                <a:ea typeface="黑体" panose="02010609060101010101" pitchFamily="49" charset="-122"/>
              </a:rPr>
              <a:t>一是复兴西欧经济，稳定资本主义制度；</a:t>
            </a:r>
          </a:p>
          <a:p>
            <a:r>
              <a:rPr lang="zh-CN" altLang="en-US" sz="3200" b="1" dirty="0">
                <a:solidFill>
                  <a:schemeClr val="bg1"/>
                </a:solidFill>
                <a:latin typeface="黑体" panose="02010609060101010101" pitchFamily="49" charset="-122"/>
                <a:ea typeface="黑体" panose="02010609060101010101" pitchFamily="49" charset="-122"/>
              </a:rPr>
              <a:t>  二是对抗遏制苏联等社会主义国家；</a:t>
            </a:r>
          </a:p>
          <a:p>
            <a:r>
              <a:rPr lang="zh-CN" altLang="en-US" sz="3200" b="1" dirty="0">
                <a:solidFill>
                  <a:schemeClr val="bg1"/>
                </a:solidFill>
                <a:latin typeface="黑体" panose="02010609060101010101" pitchFamily="49" charset="-122"/>
                <a:ea typeface="黑体" panose="02010609060101010101" pitchFamily="49" charset="-122"/>
              </a:rPr>
              <a:t>  三是控制西欧，占领西欧市场，巩固霸主地位</a:t>
            </a:r>
          </a:p>
        </p:txBody>
      </p:sp>
      <p:sp>
        <p:nvSpPr>
          <p:cNvPr id="89098" name="文本框 89097"/>
          <p:cNvSpPr txBox="1"/>
          <p:nvPr/>
        </p:nvSpPr>
        <p:spPr>
          <a:xfrm>
            <a:off x="1521460" y="4822190"/>
            <a:ext cx="9147175" cy="1863725"/>
          </a:xfrm>
          <a:prstGeom prst="rect">
            <a:avLst/>
          </a:prstGeom>
          <a:solidFill>
            <a:schemeClr val="tx1"/>
          </a:solidFill>
          <a:ln w="9525" cap="flat" cmpd="sng">
            <a:solidFill>
              <a:schemeClr val="bg1"/>
            </a:solidFill>
            <a:prstDash val="solid"/>
            <a:miter/>
            <a:headEnd type="none" w="med" len="med"/>
            <a:tailEnd type="none" w="med" len="med"/>
          </a:ln>
        </p:spPr>
        <p:txBody>
          <a:bodyPr wrap="square" anchor="t">
            <a:spAutoFit/>
          </a:bodyPr>
          <a:lstStyle/>
          <a:p>
            <a:pPr>
              <a:lnSpc>
                <a:spcPct val="90000"/>
              </a:lnSpc>
            </a:pPr>
            <a:r>
              <a:rPr lang="zh-CN" altLang="en-US" sz="3200" b="1" dirty="0">
                <a:solidFill>
                  <a:srgbClr val="FF0000"/>
                </a:solidFill>
                <a:latin typeface="黑体" panose="02010609060101010101" pitchFamily="49" charset="-122"/>
                <a:ea typeface="黑体" panose="02010609060101010101" pitchFamily="49" charset="-122"/>
              </a:rPr>
              <a:t>同</a:t>
            </a:r>
            <a:r>
              <a:rPr lang="en-US" altLang="zh-CN" sz="3200" b="1" dirty="0">
                <a:solidFill>
                  <a:srgbClr val="FF0000"/>
                </a:solidFill>
                <a:latin typeface="黑体" panose="02010609060101010101" pitchFamily="49" charset="-122"/>
                <a:ea typeface="黑体" panose="02010609060101010101" pitchFamily="49" charset="-122"/>
              </a:rPr>
              <a:t>:</a:t>
            </a:r>
            <a:r>
              <a:rPr lang="zh-CN" altLang="en-US" sz="3200" b="1" dirty="0">
                <a:solidFill>
                  <a:schemeClr val="bg1"/>
                </a:solidFill>
                <a:latin typeface="黑体" panose="02010609060101010101" pitchFamily="49" charset="-122"/>
                <a:ea typeface="黑体" panose="02010609060101010101" pitchFamily="49" charset="-122"/>
              </a:rPr>
              <a:t>都是美国冷战政策的组成部分</a:t>
            </a:r>
            <a:r>
              <a:rPr lang="en-US" altLang="zh-CN" sz="3200" b="1" dirty="0">
                <a:solidFill>
                  <a:schemeClr val="bg1"/>
                </a:solidFill>
                <a:latin typeface="黑体" panose="02010609060101010101" pitchFamily="49" charset="-122"/>
                <a:ea typeface="黑体" panose="02010609060101010101" pitchFamily="49" charset="-122"/>
              </a:rPr>
              <a:t>,</a:t>
            </a:r>
            <a:r>
              <a:rPr lang="zh-CN" altLang="en-US" sz="3200" b="1" dirty="0">
                <a:solidFill>
                  <a:schemeClr val="bg1"/>
                </a:solidFill>
                <a:latin typeface="黑体" panose="02010609060101010101" pitchFamily="49" charset="-122"/>
                <a:ea typeface="黑体" panose="02010609060101010101" pitchFamily="49" charset="-122"/>
              </a:rPr>
              <a:t>都要稳定资本主义秩序</a:t>
            </a:r>
            <a:r>
              <a:rPr lang="en-US" altLang="zh-CN" sz="3200" b="1" dirty="0">
                <a:solidFill>
                  <a:schemeClr val="bg1"/>
                </a:solidFill>
                <a:latin typeface="黑体" panose="02010609060101010101" pitchFamily="49" charset="-122"/>
                <a:ea typeface="黑体" panose="02010609060101010101" pitchFamily="49" charset="-122"/>
              </a:rPr>
              <a:t>,</a:t>
            </a:r>
            <a:r>
              <a:rPr lang="zh-CN" altLang="en-US" sz="3200" b="1" dirty="0">
                <a:solidFill>
                  <a:schemeClr val="bg1"/>
                </a:solidFill>
                <a:latin typeface="黑体" panose="02010609060101010101" pitchFamily="49" charset="-122"/>
                <a:ea typeface="黑体" panose="02010609060101010101" pitchFamily="49" charset="-122"/>
              </a:rPr>
              <a:t>遏制苏联</a:t>
            </a:r>
            <a:r>
              <a:rPr lang="en-US" altLang="zh-CN" sz="3200" b="1" dirty="0">
                <a:solidFill>
                  <a:schemeClr val="bg1"/>
                </a:solidFill>
                <a:latin typeface="黑体" panose="02010609060101010101" pitchFamily="49" charset="-122"/>
                <a:ea typeface="黑体" panose="02010609060101010101" pitchFamily="49" charset="-122"/>
              </a:rPr>
              <a:t>,</a:t>
            </a:r>
            <a:r>
              <a:rPr lang="zh-CN" altLang="en-US" sz="3200" b="1" dirty="0">
                <a:solidFill>
                  <a:schemeClr val="bg1"/>
                </a:solidFill>
                <a:latin typeface="黑体" panose="02010609060101010101" pitchFamily="49" charset="-122"/>
                <a:ea typeface="黑体" panose="02010609060101010101" pitchFamily="49" charset="-122"/>
              </a:rPr>
              <a:t>为美国的全球称霸战略服务</a:t>
            </a:r>
          </a:p>
          <a:p>
            <a:pPr>
              <a:lnSpc>
                <a:spcPct val="90000"/>
              </a:lnSpc>
            </a:pPr>
            <a:r>
              <a:rPr lang="zh-CN" altLang="en-US" sz="3200" b="1" dirty="0">
                <a:solidFill>
                  <a:srgbClr val="FF0000"/>
                </a:solidFill>
                <a:latin typeface="黑体" panose="02010609060101010101" pitchFamily="49" charset="-122"/>
                <a:ea typeface="黑体" panose="02010609060101010101" pitchFamily="49" charset="-122"/>
              </a:rPr>
              <a:t>异</a:t>
            </a:r>
            <a:r>
              <a:rPr lang="en-US" altLang="zh-CN" sz="3200" b="1" dirty="0">
                <a:solidFill>
                  <a:srgbClr val="FF0000"/>
                </a:solidFill>
                <a:latin typeface="黑体" panose="02010609060101010101" pitchFamily="49" charset="-122"/>
                <a:ea typeface="黑体" panose="02010609060101010101" pitchFamily="49" charset="-122"/>
              </a:rPr>
              <a:t>:</a:t>
            </a:r>
            <a:r>
              <a:rPr lang="zh-CN" altLang="en-US" sz="3200" b="1" dirty="0">
                <a:solidFill>
                  <a:schemeClr val="bg1"/>
                </a:solidFill>
                <a:latin typeface="黑体" panose="02010609060101010101" pitchFamily="49" charset="-122"/>
                <a:ea typeface="黑体" panose="02010609060101010101" pitchFamily="49" charset="-122"/>
              </a:rPr>
              <a:t>杜鲁门主义公开要干涉他国内政，</a:t>
            </a:r>
          </a:p>
          <a:p>
            <a:pPr>
              <a:lnSpc>
                <a:spcPct val="90000"/>
              </a:lnSpc>
            </a:pPr>
            <a:r>
              <a:rPr lang="zh-CN" altLang="en-US" sz="3200" b="1" dirty="0">
                <a:solidFill>
                  <a:schemeClr val="bg1"/>
                </a:solidFill>
                <a:latin typeface="黑体" panose="02010609060101010101" pitchFamily="49" charset="-122"/>
                <a:ea typeface="黑体" panose="02010609060101010101" pitchFamily="49" charset="-122"/>
              </a:rPr>
              <a:t>   马歇尔计划采取比较隐蔽的方式控制他国。</a:t>
            </a:r>
          </a:p>
        </p:txBody>
      </p:sp>
      <p:sp>
        <p:nvSpPr>
          <p:cNvPr id="21510" name="矩形 89100"/>
          <p:cNvSpPr/>
          <p:nvPr/>
        </p:nvSpPr>
        <p:spPr>
          <a:xfrm>
            <a:off x="1558925" y="3789680"/>
            <a:ext cx="9109075" cy="1032510"/>
          </a:xfrm>
          <a:prstGeom prst="rect">
            <a:avLst/>
          </a:prstGeom>
          <a:solidFill>
            <a:srgbClr val="336600"/>
          </a:solidFill>
          <a:ln w="9525" cap="flat" cmpd="sng">
            <a:solidFill>
              <a:schemeClr val="tx1"/>
            </a:solidFill>
            <a:prstDash val="solid"/>
            <a:miter/>
            <a:headEnd type="none" w="med" len="med"/>
            <a:tailEnd type="none" w="med" len="med"/>
          </a:ln>
        </p:spPr>
        <p:txBody>
          <a:bodyPr wrap="square" anchor="t">
            <a:spAutoFit/>
          </a:bodyPr>
          <a:lstStyle/>
          <a:p>
            <a:pPr>
              <a:lnSpc>
                <a:spcPct val="90000"/>
              </a:lnSpc>
            </a:pPr>
            <a:r>
              <a:rPr lang="zh-CN" altLang="en-US" sz="3400" b="1" dirty="0">
                <a:latin typeface="黑体" panose="02010609060101010101" pitchFamily="49" charset="-122"/>
                <a:ea typeface="黑体" panose="02010609060101010101" pitchFamily="49" charset="-122"/>
              </a:rPr>
              <a:t>思考：</a:t>
            </a:r>
          </a:p>
          <a:p>
            <a:pPr>
              <a:lnSpc>
                <a:spcPct val="90000"/>
              </a:lnSpc>
            </a:pPr>
            <a:r>
              <a:rPr lang="zh-CN" altLang="en-US" sz="3400" b="1" dirty="0">
                <a:latin typeface="黑体" panose="02010609060101010101" pitchFamily="49" charset="-122"/>
                <a:ea typeface="黑体" panose="02010609060101010101" pitchFamily="49" charset="-122"/>
              </a:rPr>
              <a:t>（</a:t>
            </a:r>
            <a:r>
              <a:rPr lang="en-US" altLang="zh-CN" sz="3400" b="1" dirty="0">
                <a:latin typeface="黑体" panose="02010609060101010101" pitchFamily="49" charset="-122"/>
                <a:ea typeface="黑体" panose="02010609060101010101" pitchFamily="49" charset="-122"/>
              </a:rPr>
              <a:t>1</a:t>
            </a:r>
            <a:r>
              <a:rPr lang="zh-CN" altLang="en-US" sz="3400" b="1" dirty="0">
                <a:latin typeface="黑体" panose="02010609060101010101" pitchFamily="49" charset="-122"/>
                <a:ea typeface="黑体" panose="02010609060101010101" pitchFamily="49" charset="-122"/>
              </a:rPr>
              <a:t>）材料中“合理经济的再生” 是指什么？</a:t>
            </a:r>
          </a:p>
        </p:txBody>
      </p:sp>
      <p:sp>
        <p:nvSpPr>
          <p:cNvPr id="89091" name="文本框 89090"/>
          <p:cNvSpPr txBox="1"/>
          <p:nvPr/>
        </p:nvSpPr>
        <p:spPr>
          <a:xfrm>
            <a:off x="1522095" y="3789680"/>
            <a:ext cx="9145905" cy="1032510"/>
          </a:xfrm>
          <a:prstGeom prst="rect">
            <a:avLst/>
          </a:prstGeom>
          <a:solidFill>
            <a:srgbClr val="336600"/>
          </a:solidFill>
          <a:ln w="9525" cap="flat" cmpd="sng">
            <a:solidFill>
              <a:schemeClr val="tx1"/>
            </a:solidFill>
            <a:prstDash val="solid"/>
            <a:miter/>
            <a:headEnd type="none" w="med" len="med"/>
            <a:tailEnd type="none" w="med" len="med"/>
          </a:ln>
        </p:spPr>
        <p:txBody>
          <a:bodyPr wrap="square" anchor="t">
            <a:spAutoFit/>
          </a:bodyPr>
          <a:lstStyle/>
          <a:p>
            <a:pPr>
              <a:lnSpc>
                <a:spcPct val="90000"/>
              </a:lnSpc>
            </a:pPr>
            <a:r>
              <a:rPr lang="en-US" altLang="zh-CN" sz="3400" b="1" dirty="0">
                <a:latin typeface="黑体" panose="02010609060101010101" pitchFamily="49" charset="-122"/>
                <a:ea typeface="黑体" panose="02010609060101010101" pitchFamily="49" charset="-122"/>
              </a:rPr>
              <a:t>⑵</a:t>
            </a:r>
            <a:r>
              <a:rPr lang="zh-CN" altLang="en-US" sz="3400" b="1" dirty="0">
                <a:latin typeface="黑体" panose="02010609060101010101" pitchFamily="49" charset="-122"/>
                <a:ea typeface="黑体" panose="02010609060101010101" pitchFamily="49" charset="-122"/>
              </a:rPr>
              <a:t>从演说分析，马歇尔主张美国实施对外援助的目的是什么？</a:t>
            </a:r>
          </a:p>
        </p:txBody>
      </p:sp>
      <p:sp>
        <p:nvSpPr>
          <p:cNvPr id="89102" name="文本框 89101"/>
          <p:cNvSpPr txBox="1"/>
          <p:nvPr/>
        </p:nvSpPr>
        <p:spPr>
          <a:xfrm>
            <a:off x="1558925" y="3789680"/>
            <a:ext cx="9109710" cy="561975"/>
          </a:xfrm>
          <a:prstGeom prst="rect">
            <a:avLst/>
          </a:prstGeom>
          <a:solidFill>
            <a:srgbClr val="336600"/>
          </a:solidFill>
          <a:ln w="9525" cap="flat" cmpd="sng">
            <a:solidFill>
              <a:schemeClr val="tx1"/>
            </a:solidFill>
            <a:prstDash val="solid"/>
            <a:miter/>
            <a:headEnd type="none" w="med" len="med"/>
            <a:tailEnd type="none" w="med" len="med"/>
          </a:ln>
        </p:spPr>
        <p:txBody>
          <a:bodyPr wrap="square" anchor="t">
            <a:spAutoFit/>
          </a:bodyPr>
          <a:lstStyle/>
          <a:p>
            <a:pPr>
              <a:lnSpc>
                <a:spcPct val="90000"/>
              </a:lnSpc>
            </a:pPr>
            <a:r>
              <a:rPr lang="en-US" altLang="zh-CN" sz="3400" b="1" dirty="0">
                <a:latin typeface="黑体" panose="02010609060101010101" pitchFamily="49" charset="-122"/>
                <a:ea typeface="黑体" panose="02010609060101010101" pitchFamily="49" charset="-122"/>
              </a:rPr>
              <a:t>⑶</a:t>
            </a:r>
            <a:r>
              <a:rPr lang="zh-CN" altLang="en-US" sz="3400" b="1" dirty="0">
                <a:latin typeface="黑体" panose="02010609060101010101" pitchFamily="49" charset="-122"/>
                <a:ea typeface="黑体" panose="02010609060101010101" pitchFamily="49" charset="-122"/>
              </a:rPr>
              <a:t>比较分析马歇尔计划与杜鲁门主义有何异同？</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9094"/>
                                        </p:tgtEl>
                                        <p:attrNameLst>
                                          <p:attrName>style.visibility</p:attrName>
                                        </p:attrNameLst>
                                      </p:cBhvr>
                                      <p:to>
                                        <p:strVal val="visible"/>
                                      </p:to>
                                    </p:set>
                                    <p:animEffect transition="in" filter="wipe(left)">
                                      <p:cBhvr>
                                        <p:cTn id="7" dur="500"/>
                                        <p:tgtEl>
                                          <p:spTgt spid="89094"/>
                                        </p:tgtEl>
                                      </p:cBhvr>
                                    </p:animEffect>
                                  </p:childTnLst>
                                </p:cTn>
                              </p:par>
                            </p:childTnLst>
                          </p:cTn>
                        </p:par>
                      </p:childTnLst>
                    </p:cTn>
                  </p:par>
                  <p:par>
                    <p:cTn id="8" fill="hold">
                      <p:stCondLst>
                        <p:cond delay="indefinite"/>
                      </p:stCondLst>
                      <p:childTnLst>
                        <p:par>
                          <p:cTn id="9" fill="hold">
                            <p:stCondLst>
                              <p:cond delay="0"/>
                            </p:stCondLst>
                            <p:childTnLst>
                              <p:par>
                                <p:cTn id="10" presetID="50" presetClass="entr" presetSubtype="0" decel="100000" fill="hold" grpId="0" nodeType="clickEffect">
                                  <p:stCondLst>
                                    <p:cond delay="0"/>
                                  </p:stCondLst>
                                  <p:childTnLst>
                                    <p:set>
                                      <p:cBhvr>
                                        <p:cTn id="11" dur="1" fill="hold">
                                          <p:stCondLst>
                                            <p:cond delay="0"/>
                                          </p:stCondLst>
                                        </p:cTn>
                                        <p:tgtEl>
                                          <p:spTgt spid="89095"/>
                                        </p:tgtEl>
                                        <p:attrNameLst>
                                          <p:attrName>style.visibility</p:attrName>
                                        </p:attrNameLst>
                                      </p:cBhvr>
                                      <p:to>
                                        <p:strVal val="visible"/>
                                      </p:to>
                                    </p:set>
                                    <p:anim calcmode="lin" valueType="num">
                                      <p:cBhvr>
                                        <p:cTn id="12" dur="1000" fill="hold"/>
                                        <p:tgtEl>
                                          <p:spTgt spid="89095"/>
                                        </p:tgtEl>
                                        <p:attrNameLst>
                                          <p:attrName>ppt_w</p:attrName>
                                        </p:attrNameLst>
                                      </p:cBhvr>
                                      <p:tavLst>
                                        <p:tav tm="0">
                                          <p:val>
                                            <p:strVal val="#ppt_w+.3"/>
                                          </p:val>
                                        </p:tav>
                                        <p:tav tm="100000">
                                          <p:val>
                                            <p:strVal val="#ppt_w"/>
                                          </p:val>
                                        </p:tav>
                                      </p:tavLst>
                                    </p:anim>
                                    <p:anim calcmode="lin" valueType="num">
                                      <p:cBhvr>
                                        <p:cTn id="13" dur="1000" fill="hold"/>
                                        <p:tgtEl>
                                          <p:spTgt spid="89095"/>
                                        </p:tgtEl>
                                        <p:attrNameLst>
                                          <p:attrName>ppt_h</p:attrName>
                                        </p:attrNameLst>
                                      </p:cBhvr>
                                      <p:tavLst>
                                        <p:tav tm="0">
                                          <p:val>
                                            <p:strVal val="#ppt_h"/>
                                          </p:val>
                                        </p:tav>
                                        <p:tav tm="100000">
                                          <p:val>
                                            <p:strVal val="#ppt_h"/>
                                          </p:val>
                                        </p:tav>
                                      </p:tavLst>
                                    </p:anim>
                                    <p:animEffect transition="in" filter="fade">
                                      <p:cBhvr>
                                        <p:cTn id="14" dur="1000"/>
                                        <p:tgtEl>
                                          <p:spTgt spid="89095"/>
                                        </p:tgtEl>
                                      </p:cBhvr>
                                    </p:animEffect>
                                  </p:childTnLst>
                                  <p:subTnLst>
                                    <p:set>
                                      <p:cBhvr override="childStyle">
                                        <p:cTn dur="1" fill="hold" display="0" masterRel="nextClick" afterEffect="1"/>
                                        <p:tgtEl>
                                          <p:spTgt spid="89095"/>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89091"/>
                                        </p:tgtEl>
                                        <p:attrNameLst>
                                          <p:attrName>style.visibility</p:attrName>
                                        </p:attrNameLst>
                                      </p:cBhvr>
                                      <p:to>
                                        <p:strVal val="visible"/>
                                      </p:to>
                                    </p:set>
                                    <p:animEffect transition="in" filter="slide(fromBottom)">
                                      <p:cBhvr>
                                        <p:cTn id="19" dur="500"/>
                                        <p:tgtEl>
                                          <p:spTgt spid="89091"/>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9097">
                                            <p:bg/>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89097">
                                            <p:txEl>
                                              <p:pRg st="0" end="0"/>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9097">
                                            <p:txEl>
                                              <p:pRg st="1" end="1"/>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89097">
                                            <p:txEl>
                                              <p:pRg st="2" end="2"/>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3" presetClass="exit" presetSubtype="10" fill="hold" grpId="1" nodeType="clickEffect">
                                  <p:stCondLst>
                                    <p:cond delay="0"/>
                                  </p:stCondLst>
                                  <p:childTnLst>
                                    <p:animEffect transition="out" filter="blinds(horizontal)">
                                      <p:cBhvr>
                                        <p:cTn id="37" dur="500"/>
                                        <p:tgtEl>
                                          <p:spTgt spid="89097">
                                            <p:txEl>
                                              <p:pRg st="0" end="0"/>
                                            </p:txEl>
                                          </p:spTgt>
                                        </p:tgtEl>
                                      </p:cBhvr>
                                    </p:animEffect>
                                    <p:set>
                                      <p:cBhvr>
                                        <p:cTn id="38" dur="1" fill="hold">
                                          <p:stCondLst>
                                            <p:cond delay="499"/>
                                          </p:stCondLst>
                                        </p:cTn>
                                        <p:tgtEl>
                                          <p:spTgt spid="89097">
                                            <p:txEl>
                                              <p:pRg st="0" end="0"/>
                                            </p:txEl>
                                          </p:spTgt>
                                        </p:tgtEl>
                                        <p:attrNameLst>
                                          <p:attrName>style.visibility</p:attrName>
                                        </p:attrNameLst>
                                      </p:cBhvr>
                                      <p:to>
                                        <p:strVal val="hidden"/>
                                      </p:to>
                                    </p:set>
                                  </p:childTnLst>
                                </p:cTn>
                              </p:par>
                              <p:par>
                                <p:cTn id="39" presetID="3" presetClass="exit" presetSubtype="10" fill="hold" grpId="1" nodeType="withEffect">
                                  <p:stCondLst>
                                    <p:cond delay="0"/>
                                  </p:stCondLst>
                                  <p:childTnLst>
                                    <p:animEffect transition="out" filter="blinds(horizontal)">
                                      <p:cBhvr>
                                        <p:cTn id="40" dur="500"/>
                                        <p:tgtEl>
                                          <p:spTgt spid="89097">
                                            <p:bg/>
                                          </p:spTgt>
                                        </p:tgtEl>
                                      </p:cBhvr>
                                    </p:animEffect>
                                    <p:set>
                                      <p:cBhvr>
                                        <p:cTn id="41" dur="1" fill="hold">
                                          <p:stCondLst>
                                            <p:cond delay="499"/>
                                          </p:stCondLst>
                                        </p:cTn>
                                        <p:tgtEl>
                                          <p:spTgt spid="89097">
                                            <p:bg/>
                                          </p:spTgt>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2" presetClass="entr" presetSubtype="4" fill="hold" grpId="0" nodeType="clickEffect">
                                  <p:stCondLst>
                                    <p:cond delay="0"/>
                                  </p:stCondLst>
                                  <p:childTnLst>
                                    <p:set>
                                      <p:cBhvr>
                                        <p:cTn id="45" dur="1" fill="hold">
                                          <p:stCondLst>
                                            <p:cond delay="0"/>
                                          </p:stCondLst>
                                        </p:cTn>
                                        <p:tgtEl>
                                          <p:spTgt spid="89102"/>
                                        </p:tgtEl>
                                        <p:attrNameLst>
                                          <p:attrName>style.visibility</p:attrName>
                                        </p:attrNameLst>
                                      </p:cBhvr>
                                      <p:to>
                                        <p:strVal val="visible"/>
                                      </p:to>
                                    </p:set>
                                    <p:animEffect transition="in" filter="slide(fromBottom)">
                                      <p:cBhvr>
                                        <p:cTn id="46" dur="500"/>
                                        <p:tgtEl>
                                          <p:spTgt spid="89102"/>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9098">
                                            <p:bg/>
                                          </p:spTgt>
                                        </p:tgtEl>
                                        <p:attrNameLst>
                                          <p:attrName>style.visibility</p:attrName>
                                        </p:attrNameLst>
                                      </p:cBhvr>
                                      <p:to>
                                        <p:strVal val="visible"/>
                                      </p:to>
                                    </p:set>
                                  </p:childTnLst>
                                </p:cTn>
                              </p:par>
                            </p:childTnLst>
                          </p:cTn>
                        </p:par>
                        <p:par>
                          <p:cTn id="51" fill="hold">
                            <p:stCondLst>
                              <p:cond delay="0"/>
                            </p:stCondLst>
                            <p:childTnLst>
                              <p:par>
                                <p:cTn id="52" presetID="1" presetClass="entr" presetSubtype="0" fill="hold" grpId="0" nodeType="afterEffect">
                                  <p:stCondLst>
                                    <p:cond delay="0"/>
                                  </p:stCondLst>
                                  <p:childTnLst>
                                    <p:set>
                                      <p:cBhvr>
                                        <p:cTn id="53" dur="1" fill="hold">
                                          <p:stCondLst>
                                            <p:cond delay="0"/>
                                          </p:stCondLst>
                                        </p:cTn>
                                        <p:tgtEl>
                                          <p:spTgt spid="89098">
                                            <p:txEl>
                                              <p:pRg st="0" end="0"/>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89098">
                                            <p:txEl>
                                              <p:pRg st="1" end="1"/>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8909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5" grpId="0"/>
      <p:bldP spid="89097" grpId="0" build="p" animBg="1"/>
      <p:bldP spid="89097" grpId="1" build="allAtOnce" animBg="1"/>
      <p:bldP spid="89098" grpId="0" build="p" animBg="1"/>
      <p:bldP spid="89091" grpId="0" bldLvl="0" animBg="1"/>
      <p:bldP spid="89102"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文本框 78849"/>
          <p:cNvSpPr txBox="1"/>
          <p:nvPr/>
        </p:nvSpPr>
        <p:spPr>
          <a:xfrm>
            <a:off x="1631950" y="4674553"/>
            <a:ext cx="9001125" cy="1706880"/>
          </a:xfrm>
          <a:prstGeom prst="rect">
            <a:avLst/>
          </a:prstGeom>
          <a:solidFill>
            <a:srgbClr val="FFFFCC"/>
          </a:solidFill>
          <a:ln w="9525" cap="flat" cmpd="sng">
            <a:solidFill>
              <a:srgbClr val="FF9900"/>
            </a:solidFill>
            <a:prstDash val="solid"/>
            <a:miter/>
            <a:headEnd type="none" w="med" len="med"/>
            <a:tailEnd type="none" w="med" len="med"/>
          </a:ln>
        </p:spPr>
        <p:txBody>
          <a:bodyPr anchor="t">
            <a:spAutoFit/>
          </a:bodyPr>
          <a:lstStyle/>
          <a:p>
            <a:r>
              <a:rPr lang="zh-CN" altLang="en-US" sz="3500" b="1" dirty="0">
                <a:solidFill>
                  <a:srgbClr val="990000"/>
                </a:solidFill>
                <a:latin typeface="黑体" panose="02010609060101010101" pitchFamily="49" charset="-122"/>
                <a:ea typeface="黑体" panose="02010609060101010101" pitchFamily="49" charset="-122"/>
              </a:rPr>
              <a:t>成立：</a:t>
            </a:r>
            <a:r>
              <a:rPr lang="en-US" altLang="zh-CN" sz="3500" b="1"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1949.4.</a:t>
            </a:r>
            <a:r>
              <a:rPr lang="zh-CN" altLang="en-US" sz="3500" b="1"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美、英、法等</a:t>
            </a:r>
            <a:r>
              <a:rPr lang="en-US" altLang="zh-CN" sz="3500" b="1"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12</a:t>
            </a:r>
            <a:r>
              <a:rPr lang="zh-CN" altLang="en-US" sz="3500" b="1"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国签订</a:t>
            </a:r>
            <a:r>
              <a:rPr lang="en-US" altLang="zh-CN" sz="3500" b="1"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a:t>
            </a:r>
            <a:r>
              <a:rPr lang="zh-CN" altLang="en-US" sz="3500" b="1"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北大西洋公约</a:t>
            </a:r>
            <a:r>
              <a:rPr lang="en-US" altLang="zh-CN" sz="3500" b="1"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a:t>
            </a:r>
            <a:r>
              <a:rPr lang="zh-CN" altLang="en-US" sz="3500" b="1"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，成立“北约”组织</a:t>
            </a:r>
          </a:p>
          <a:p>
            <a:r>
              <a:rPr lang="zh-CN" altLang="en-US" sz="3500" b="1" dirty="0">
                <a:solidFill>
                  <a:srgbClr val="990000"/>
                </a:solidFill>
                <a:latin typeface="黑体" panose="02010609060101010101" pitchFamily="49" charset="-122"/>
                <a:ea typeface="黑体" panose="02010609060101010101" pitchFamily="49" charset="-122"/>
              </a:rPr>
              <a:t>性质：</a:t>
            </a:r>
            <a:r>
              <a:rPr lang="zh-CN" altLang="en-US" sz="3500" b="1"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反对苏联和东欧国家的军事政治集团</a:t>
            </a:r>
          </a:p>
        </p:txBody>
      </p:sp>
      <p:sp>
        <p:nvSpPr>
          <p:cNvPr id="22530" name="文本框 78852"/>
          <p:cNvSpPr txBox="1"/>
          <p:nvPr/>
        </p:nvSpPr>
        <p:spPr>
          <a:xfrm>
            <a:off x="1631950" y="60325"/>
            <a:ext cx="9036050" cy="1143000"/>
          </a:xfrm>
          <a:prstGeom prst="rect">
            <a:avLst/>
          </a:prstGeom>
          <a:solidFill>
            <a:schemeClr val="tx1"/>
          </a:solidFill>
          <a:ln w="9525">
            <a:noFill/>
          </a:ln>
        </p:spPr>
        <p:txBody>
          <a:bodyPr anchor="t">
            <a:spAutoFit/>
          </a:bodyPr>
          <a:lstStyle/>
          <a:p>
            <a:pPr>
              <a:lnSpc>
                <a:spcPct val="95000"/>
              </a:lnSpc>
            </a:pPr>
            <a:r>
              <a:rPr lang="zh-CN" altLang="en-US" sz="3600" b="1" dirty="0">
                <a:solidFill>
                  <a:srgbClr val="0000FF"/>
                </a:solidFill>
                <a:latin typeface="黑体" panose="02010609060101010101" pitchFamily="49" charset="-122"/>
                <a:ea typeface="黑体" panose="02010609060101010101" pitchFamily="49" charset="-122"/>
              </a:rPr>
              <a:t>美国的冷战措施之三</a:t>
            </a:r>
          </a:p>
          <a:p>
            <a:pPr algn="ctr">
              <a:lnSpc>
                <a:spcPct val="95000"/>
              </a:lnSpc>
            </a:pPr>
            <a:r>
              <a:rPr lang="zh-CN" altLang="en-US" sz="3600" b="1" dirty="0">
                <a:solidFill>
                  <a:srgbClr val="0000FF"/>
                </a:solidFill>
                <a:latin typeface="黑体" panose="02010609060101010101" pitchFamily="49" charset="-122"/>
                <a:ea typeface="黑体" panose="02010609060101010101" pitchFamily="49" charset="-122"/>
              </a:rPr>
              <a:t>军事上：建立北约组织</a:t>
            </a:r>
          </a:p>
        </p:txBody>
      </p:sp>
      <p:pic>
        <p:nvPicPr>
          <p:cNvPr id="22531" name="图片 78854" descr="9c57e3fabbd194e0b48f319b"/>
          <p:cNvPicPr>
            <a:picLocks noChangeAspect="1"/>
          </p:cNvPicPr>
          <p:nvPr/>
        </p:nvPicPr>
        <p:blipFill>
          <a:blip r:embed="rId2"/>
          <a:stretch>
            <a:fillRect/>
          </a:stretch>
        </p:blipFill>
        <p:spPr>
          <a:xfrm>
            <a:off x="6628130" y="1412875"/>
            <a:ext cx="4039870" cy="3030220"/>
          </a:xfrm>
          <a:prstGeom prst="rect">
            <a:avLst/>
          </a:prstGeom>
          <a:noFill/>
          <a:ln w="9525">
            <a:noFill/>
          </a:ln>
        </p:spPr>
      </p:pic>
      <p:pic>
        <p:nvPicPr>
          <p:cNvPr id="22532" name="图片 78857" descr="北大西洋公约组织"/>
          <p:cNvPicPr>
            <a:picLocks noChangeAspect="1"/>
          </p:cNvPicPr>
          <p:nvPr/>
        </p:nvPicPr>
        <p:blipFill>
          <a:blip r:embed="rId3">
            <a:lum contrast="12000"/>
          </a:blip>
          <a:srcRect l="2075" r="4152" b="16765"/>
          <a:stretch>
            <a:fillRect/>
          </a:stretch>
        </p:blipFill>
        <p:spPr>
          <a:xfrm>
            <a:off x="1631950" y="1310640"/>
            <a:ext cx="4879975" cy="3182620"/>
          </a:xfrm>
          <a:prstGeom prst="rect">
            <a:avLst/>
          </a:prstGeom>
          <a:noFill/>
          <a:ln w="12700" cap="flat" cmpd="sng">
            <a:solidFill>
              <a:srgbClr val="000000"/>
            </a:solidFill>
            <a:prstDash val="solid"/>
            <a:miter/>
            <a:headEnd type="none" w="med" len="med"/>
            <a:tailEnd type="none" w="med" len="med"/>
          </a:ln>
        </p:spPr>
      </p:pic>
      <p:sp>
        <p:nvSpPr>
          <p:cNvPr id="22534" name="矩形 78859"/>
          <p:cNvSpPr>
            <a:spLocks noTextEdit="1"/>
          </p:cNvSpPr>
          <p:nvPr/>
        </p:nvSpPr>
        <p:spPr>
          <a:xfrm>
            <a:off x="9625013" y="6381750"/>
            <a:ext cx="720725" cy="333375"/>
          </a:xfrm>
          <a:prstGeom prst="rect">
            <a:avLst/>
          </a:prstGeom>
        </p:spPr>
        <p:txBody>
          <a:bodyPr wrap="none" fromWordArt="1">
            <a:prstTxWarp prst="textPlain">
              <a:avLst>
                <a:gd name="adj" fmla="val 50000"/>
              </a:avLst>
            </a:prstTxWarp>
            <a:normAutofit fontScale="40000"/>
          </a:bodyPr>
          <a:lstStyle/>
          <a:p>
            <a:pPr algn="ctr"/>
            <a:r>
              <a:rPr lang="zh-CN" altLang="en-US" sz="3600" b="1">
                <a:ln w="9525" cap="sq" cmpd="sng">
                  <a:solidFill>
                    <a:srgbClr val="000000"/>
                  </a:solidFill>
                  <a:prstDash val="solid"/>
                  <a:round/>
                  <a:headEnd type="none" w="sm" len="sm"/>
                  <a:tailEnd type="none" w="sm" len="sm"/>
                </a:ln>
                <a:solidFill>
                  <a:srgbClr val="FF0000"/>
                </a:solidFill>
                <a:effectLst>
                  <a:outerShdw dist="35921" dir="2699999" algn="ctr" rotWithShape="0">
                    <a:srgbClr val="990000"/>
                  </a:outerShdw>
                </a:effectLst>
                <a:latin typeface="华文行楷" panose="02010800040101010101" pitchFamily="2" charset="-122"/>
                <a:ea typeface="华文行楷" panose="02010800040101010101" pitchFamily="2" charset="-122"/>
              </a:rPr>
              <a:t>苏联措施</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78850">
                                            <p:txEl>
                                              <p:pRg st="0" end="0"/>
                                            </p:txEl>
                                          </p:spTgt>
                                        </p:tgtEl>
                                        <p:attrNameLst>
                                          <p:attrName>style.visibility</p:attrName>
                                        </p:attrNameLst>
                                      </p:cBhvr>
                                      <p:to>
                                        <p:strVal val="visible"/>
                                      </p:to>
                                    </p:set>
                                    <p:animEffect transition="in" filter="slide(fromBottom)">
                                      <p:cBhvr>
                                        <p:cTn id="7" dur="500"/>
                                        <p:tgtEl>
                                          <p:spTgt spid="788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78850">
                                            <p:txEl>
                                              <p:pRg st="1" end="1"/>
                                            </p:txEl>
                                          </p:spTgt>
                                        </p:tgtEl>
                                        <p:attrNameLst>
                                          <p:attrName>style.visibility</p:attrName>
                                        </p:attrNameLst>
                                      </p:cBhvr>
                                      <p:to>
                                        <p:strVal val="visible"/>
                                      </p:to>
                                    </p:set>
                                    <p:animEffect transition="in" filter="slide(fromBottom)">
                                      <p:cBhvr>
                                        <p:cTn id="12" dur="500"/>
                                        <p:tgtEl>
                                          <p:spTgt spid="78850">
                                            <p:txEl>
                                              <p:pRg st="1" end="1"/>
                                            </p:txEl>
                                          </p:spTgt>
                                        </p:tgtEl>
                                      </p:cBhvr>
                                    </p:animEffec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0"/>
                                          </p:stCondLst>
                                        </p:cTn>
                                        <p:tgtEl>
                                          <p:spTgt spid="22534"/>
                                        </p:tgtEl>
                                        <p:attrNameLst>
                                          <p:attrName>style.visibility</p:attrName>
                                        </p:attrNameLst>
                                      </p:cBhvr>
                                      <p:to>
                                        <p:strVal val="visible"/>
                                      </p:to>
                                    </p:set>
                                    <p:animEffect transition="in" filter="blinds(horizontal)">
                                      <p:cBhvr>
                                        <p:cTn id="16" dur="500"/>
                                        <p:tgtEl>
                                          <p:spTgt spid="22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文本框 16390"/>
          <p:cNvSpPr txBox="1"/>
          <p:nvPr/>
        </p:nvSpPr>
        <p:spPr>
          <a:xfrm>
            <a:off x="608330" y="470535"/>
            <a:ext cx="10975340" cy="6060440"/>
          </a:xfrm>
          <a:prstGeom prst="rect">
            <a:avLst/>
          </a:prstGeom>
          <a:solidFill>
            <a:srgbClr val="FFFFCC"/>
          </a:solidFill>
          <a:ln w="57150" cap="flat" cmpd="thinThick">
            <a:solidFill>
              <a:srgbClr val="FF9933"/>
            </a:solidFill>
            <a:prstDash val="solid"/>
            <a:miter/>
            <a:headEnd type="none" w="med" len="med"/>
            <a:tailEnd type="none" w="med" len="med"/>
          </a:ln>
        </p:spPr>
        <p:txBody>
          <a:bodyPr wrap="square" anchor="t">
            <a:spAutoFit/>
          </a:bodyPr>
          <a:lstStyle/>
          <a:p>
            <a:r>
              <a:rPr lang="zh-CN" altLang="en-US" sz="3600" b="1" dirty="0">
                <a:solidFill>
                  <a:srgbClr val="FF0000"/>
                </a:solidFill>
                <a:latin typeface="Times New Roman" panose="02020603050405020304" pitchFamily="18" charset="0"/>
                <a:ea typeface="黑体" panose="02010609060101010101" pitchFamily="49" charset="-122"/>
              </a:rPr>
              <a:t>学思之窗：</a:t>
            </a:r>
          </a:p>
          <a:p>
            <a:r>
              <a:rPr lang="zh-CN" altLang="en-US" b="1" dirty="0">
                <a:solidFill>
                  <a:schemeClr val="folHlink"/>
                </a:solidFill>
                <a:latin typeface="Times New Roman" panose="02020603050405020304" pitchFamily="18" charset="0"/>
                <a:ea typeface="宋体" panose="02010600030101010101" pitchFamily="2" charset="-122"/>
              </a:rPr>
              <a:t>        </a:t>
            </a:r>
            <a:r>
              <a:rPr lang="zh-CN" altLang="en-US"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宋体" panose="02010600030101010101" pitchFamily="2" charset="-122"/>
              </a:rPr>
              <a:t>  </a:t>
            </a:r>
            <a:r>
              <a:rPr lang="zh-CN" altLang="en-US" sz="3200" b="1"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各缔约国同意对于欧洲或北美之一个或数个缔约国之武装攻击，应视为对缔约国全体之攻击。因此</a:t>
            </a:r>
            <a:r>
              <a:rPr lang="en-US" altLang="zh-CN" sz="3200" b="1"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a:t>
            </a:r>
            <a:r>
              <a:rPr lang="zh-CN" altLang="en-US" sz="3200" b="1"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缔约国采取视为必要之行动，包括武力之使用</a:t>
            </a:r>
            <a:r>
              <a:rPr lang="en-US" altLang="zh-CN" sz="3200" b="1"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         </a:t>
            </a:r>
          </a:p>
          <a:p>
            <a:r>
              <a:rPr lang="en-US" altLang="zh-CN" sz="3200" b="1"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                   ──《</a:t>
            </a:r>
            <a:r>
              <a:rPr lang="zh-CN" altLang="en-US" sz="3200" b="1"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北大西洋公约</a:t>
            </a:r>
            <a:r>
              <a:rPr lang="en-US" altLang="zh-CN" sz="3200" b="1"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a:t>
            </a:r>
          </a:p>
          <a:p>
            <a:pPr>
              <a:lnSpc>
                <a:spcPct val="95000"/>
              </a:lnSpc>
            </a:pPr>
            <a:r>
              <a:rPr lang="en-US" altLang="zh-CN" sz="3200" b="1"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     </a:t>
            </a:r>
            <a:r>
              <a:rPr lang="zh-CN" altLang="en-US" sz="3200" b="1"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如果在欧洲发生了任何国家或国家集团对一个或几个缔约国的武装进攻，第一缔约国应</a:t>
            </a:r>
            <a:r>
              <a:rPr lang="en-US" altLang="zh-CN" sz="3200" b="1"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a:t>
            </a:r>
            <a:r>
              <a:rPr lang="zh-CN" altLang="en-US" sz="3200" b="1"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个别地或通过同其他缔约国的协议，以一切它认为必要的方式，包括使用武装部队，立即对遭受这种进攻的某一个国家或几个国家给予援助。”</a:t>
            </a:r>
            <a:br>
              <a:rPr lang="zh-CN" altLang="en-US" sz="3200" b="1"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br>
            <a:r>
              <a:rPr lang="zh-CN" altLang="en-US" sz="3200" b="1"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                   </a:t>
            </a:r>
            <a:r>
              <a:rPr lang="en-US" altLang="zh-CN" sz="3200" b="1"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a:t>
            </a:r>
            <a:r>
              <a:rPr lang="zh-CN" altLang="en-US" sz="3200" b="1"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友好合作互助条约</a:t>
            </a:r>
            <a:r>
              <a:rPr lang="en-US" altLang="zh-CN" sz="3200" b="1"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a:t>
            </a:r>
          </a:p>
          <a:p>
            <a:r>
              <a:rPr lang="zh-CN" altLang="en-US" sz="3600" b="1" dirty="0">
                <a:ln w="22225">
                  <a:solidFill>
                    <a:schemeClr val="accent2"/>
                  </a:solidFill>
                  <a:prstDash val="solid"/>
                </a:ln>
                <a:solidFill>
                  <a:schemeClr val="accent2">
                    <a:lumMod val="40000"/>
                    <a:lumOff val="60000"/>
                  </a:schemeClr>
                </a:solidFill>
                <a:effectLst/>
                <a:latin typeface="黑体" panose="02010609060101010101" pitchFamily="49" charset="-122"/>
                <a:ea typeface="黑体" panose="02010609060101010101" pitchFamily="49" charset="-122"/>
              </a:rPr>
              <a:t>思考：两个条约的共同性质是什么？</a:t>
            </a:r>
          </a:p>
          <a:p>
            <a:r>
              <a:rPr lang="zh-CN" altLang="en-US" sz="3600" b="1" dirty="0">
                <a:ln w="22225">
                  <a:solidFill>
                    <a:schemeClr val="accent2"/>
                  </a:solidFill>
                  <a:prstDash val="solid"/>
                </a:ln>
                <a:solidFill>
                  <a:schemeClr val="accent2">
                    <a:lumMod val="40000"/>
                    <a:lumOff val="60000"/>
                  </a:schemeClr>
                </a:solidFill>
                <a:effectLst/>
                <a:latin typeface="黑体" panose="02010609060101010101" pitchFamily="49" charset="-122"/>
                <a:ea typeface="黑体" panose="02010609060101010101" pitchFamily="49" charset="-122"/>
              </a:rPr>
              <a:t>      它们对欧洲产生了什么影响？</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图片 80897"/>
          <p:cNvPicPr>
            <a:picLocks noChangeAspect="1"/>
          </p:cNvPicPr>
          <p:nvPr/>
        </p:nvPicPr>
        <p:blipFill>
          <a:blip r:embed="rId2"/>
          <a:stretch>
            <a:fillRect/>
          </a:stretch>
        </p:blipFill>
        <p:spPr>
          <a:xfrm>
            <a:off x="1524000" y="0"/>
            <a:ext cx="9144000" cy="6858000"/>
          </a:xfrm>
          <a:prstGeom prst="rect">
            <a:avLst/>
          </a:prstGeom>
          <a:noFill/>
          <a:ln w="9525">
            <a:noFill/>
          </a:ln>
        </p:spPr>
      </p:pic>
      <p:sp>
        <p:nvSpPr>
          <p:cNvPr id="80899" name="文本框 80898"/>
          <p:cNvSpPr txBox="1"/>
          <p:nvPr/>
        </p:nvSpPr>
        <p:spPr>
          <a:xfrm>
            <a:off x="3200400" y="3479800"/>
            <a:ext cx="2133600" cy="1014730"/>
          </a:xfrm>
          <a:prstGeom prst="rect">
            <a:avLst/>
          </a:prstGeom>
          <a:noFill/>
          <a:ln w="9525">
            <a:noFill/>
          </a:ln>
          <a:effectLst>
            <a:outerShdw dist="35921" dir="2699999" algn="ctr" rotWithShape="0">
              <a:srgbClr val="FFFF00"/>
            </a:outerShdw>
          </a:effectLst>
        </p:spPr>
        <p:txBody>
          <a:bodyPr anchor="t">
            <a:spAutoFit/>
          </a:bodyPr>
          <a:lstStyle/>
          <a:p>
            <a:pPr algn="ctr">
              <a:spcBef>
                <a:spcPct val="50000"/>
              </a:spcBef>
            </a:pPr>
            <a:r>
              <a:rPr lang="zh-CN" altLang="en-US" sz="6000" dirty="0">
                <a:solidFill>
                  <a:srgbClr val="FFFF00"/>
                </a:solidFill>
                <a:latin typeface="Times New Roman" panose="02020603050405020304" pitchFamily="18" charset="0"/>
                <a:ea typeface="华文新魏" panose="02010800040101010101" pitchFamily="2" charset="-122"/>
              </a:rPr>
              <a:t>北约</a:t>
            </a:r>
          </a:p>
        </p:txBody>
      </p:sp>
      <p:sp>
        <p:nvSpPr>
          <p:cNvPr id="80900" name="文本框 80899"/>
          <p:cNvSpPr txBox="1"/>
          <p:nvPr/>
        </p:nvSpPr>
        <p:spPr>
          <a:xfrm>
            <a:off x="8001000" y="3276600"/>
            <a:ext cx="2438400" cy="1106805"/>
          </a:xfrm>
          <a:prstGeom prst="rect">
            <a:avLst/>
          </a:prstGeom>
          <a:noFill/>
          <a:ln w="9525">
            <a:noFill/>
          </a:ln>
          <a:effectLst>
            <a:outerShdw dist="35921" dir="2699999" algn="ctr" rotWithShape="0">
              <a:srgbClr val="FFFF00"/>
            </a:outerShdw>
          </a:effectLst>
        </p:spPr>
        <p:txBody>
          <a:bodyPr anchor="t">
            <a:spAutoFit/>
          </a:bodyPr>
          <a:lstStyle/>
          <a:p>
            <a:pPr algn="ctr">
              <a:spcBef>
                <a:spcPct val="50000"/>
              </a:spcBef>
            </a:pPr>
            <a:r>
              <a:rPr lang="zh-CN" altLang="en-US" sz="6600" dirty="0">
                <a:solidFill>
                  <a:srgbClr val="FFFF00"/>
                </a:solidFill>
                <a:latin typeface="Times New Roman" panose="02020603050405020304" pitchFamily="18" charset="0"/>
                <a:ea typeface="华文新魏" panose="02010800040101010101" pitchFamily="2" charset="-122"/>
              </a:rPr>
              <a:t>华约</a:t>
            </a:r>
          </a:p>
        </p:txBody>
      </p:sp>
      <p:sp>
        <p:nvSpPr>
          <p:cNvPr id="80901" name="直接连接符 80900"/>
          <p:cNvSpPr/>
          <p:nvPr/>
        </p:nvSpPr>
        <p:spPr>
          <a:xfrm flipV="1">
            <a:off x="5334000" y="3962400"/>
            <a:ext cx="1373188" cy="9525"/>
          </a:xfrm>
          <a:prstGeom prst="line">
            <a:avLst/>
          </a:prstGeom>
          <a:ln w="190500" cap="flat" cmpd="sng">
            <a:solidFill>
              <a:srgbClr val="FFFF00"/>
            </a:solidFill>
            <a:prstDash val="solid"/>
            <a:round/>
            <a:headEnd type="none" w="sm" len="sm"/>
            <a:tailEnd type="triangle" w="sm" len="sm"/>
          </a:ln>
        </p:spPr>
      </p:sp>
      <p:sp>
        <p:nvSpPr>
          <p:cNvPr id="80902" name="直接连接符 80901"/>
          <p:cNvSpPr/>
          <p:nvPr/>
        </p:nvSpPr>
        <p:spPr>
          <a:xfrm flipH="1">
            <a:off x="6705600" y="3962400"/>
            <a:ext cx="1371600" cy="0"/>
          </a:xfrm>
          <a:prstGeom prst="line">
            <a:avLst/>
          </a:prstGeom>
          <a:ln w="190500" cap="flat" cmpd="sng">
            <a:solidFill>
              <a:srgbClr val="FFFF00"/>
            </a:solidFill>
            <a:prstDash val="solid"/>
            <a:round/>
            <a:headEnd type="none" w="med" len="med"/>
            <a:tailEnd type="stealth" w="med" len="med"/>
          </a:ln>
        </p:spPr>
      </p:sp>
      <p:sp>
        <p:nvSpPr>
          <p:cNvPr id="25607" name="矩形 80904"/>
          <p:cNvSpPr>
            <a:spLocks noTextEdit="1"/>
          </p:cNvSpPr>
          <p:nvPr/>
        </p:nvSpPr>
        <p:spPr>
          <a:xfrm>
            <a:off x="9696450" y="6524625"/>
            <a:ext cx="827088" cy="333375"/>
          </a:xfrm>
          <a:prstGeom prst="rect">
            <a:avLst/>
          </a:prstGeom>
        </p:spPr>
        <p:txBody>
          <a:bodyPr wrap="none" fromWordArt="1">
            <a:prstTxWarp prst="textPlain">
              <a:avLst>
                <a:gd name="adj" fmla="val 50000"/>
              </a:avLst>
            </a:prstTxWarp>
            <a:normAutofit fontScale="40000"/>
          </a:bodyPr>
          <a:lstStyle/>
          <a:p>
            <a:pPr algn="ctr"/>
            <a:r>
              <a:rPr lang="zh-CN" altLang="en-US" sz="3600" b="1">
                <a:ln w="9525" cap="sq" cmpd="sng">
                  <a:solidFill>
                    <a:srgbClr val="000000"/>
                  </a:solidFill>
                  <a:prstDash val="solid"/>
                  <a:round/>
                  <a:headEnd type="none" w="sm" len="sm"/>
                  <a:tailEnd type="none" w="sm" len="sm"/>
                </a:ln>
                <a:solidFill>
                  <a:srgbClr val="FF0000"/>
                </a:solidFill>
                <a:effectLst>
                  <a:outerShdw dist="35921" dir="2699999" algn="ctr" rotWithShape="0">
                    <a:srgbClr val="990000"/>
                  </a:outerShdw>
                </a:effectLst>
                <a:latin typeface="华文行楷" panose="02010800040101010101" pitchFamily="2" charset="-122"/>
                <a:ea typeface="华文行楷" panose="02010800040101010101" pitchFamily="2" charset="-122"/>
              </a:rPr>
              <a:t>随堂演练</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0899"/>
                                        </p:tgtEl>
                                        <p:attrNameLst>
                                          <p:attrName>style.visibility</p:attrName>
                                        </p:attrNameLst>
                                      </p:cBhvr>
                                      <p:to>
                                        <p:strVal val="visible"/>
                                      </p:to>
                                    </p:set>
                                    <p:animEffect transition="in" filter="dissolve">
                                      <p:cBhvr>
                                        <p:cTn id="7" dur="500"/>
                                        <p:tgtEl>
                                          <p:spTgt spid="8089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0900"/>
                                        </p:tgtEl>
                                        <p:attrNameLst>
                                          <p:attrName>style.visibility</p:attrName>
                                        </p:attrNameLst>
                                      </p:cBhvr>
                                      <p:to>
                                        <p:strVal val="visible"/>
                                      </p:to>
                                    </p:set>
                                    <p:animEffect transition="in" filter="dissolve">
                                      <p:cBhvr>
                                        <p:cTn id="10" dur="500"/>
                                        <p:tgtEl>
                                          <p:spTgt spid="80900"/>
                                        </p:tgtEl>
                                      </p:cBhvr>
                                    </p:animEffect>
                                  </p:childTnLst>
                                </p:cTn>
                              </p:par>
                            </p:childTnLst>
                          </p:cTn>
                        </p:par>
                        <p:par>
                          <p:cTn id="11" fill="hold">
                            <p:stCondLst>
                              <p:cond delay="500"/>
                            </p:stCondLst>
                            <p:childTnLst>
                              <p:par>
                                <p:cTn id="12" presetID="4" presetClass="entr" presetSubtype="16" fill="hold" nodeType="afterEffect">
                                  <p:stCondLst>
                                    <p:cond delay="0"/>
                                  </p:stCondLst>
                                  <p:childTnLst>
                                    <p:set>
                                      <p:cBhvr>
                                        <p:cTn id="13" dur="1" fill="hold">
                                          <p:stCondLst>
                                            <p:cond delay="0"/>
                                          </p:stCondLst>
                                        </p:cTn>
                                        <p:tgtEl>
                                          <p:spTgt spid="80901"/>
                                        </p:tgtEl>
                                        <p:attrNameLst>
                                          <p:attrName>style.visibility</p:attrName>
                                        </p:attrNameLst>
                                      </p:cBhvr>
                                      <p:to>
                                        <p:strVal val="visible"/>
                                      </p:to>
                                    </p:set>
                                    <p:animEffect transition="in" filter="box(in)">
                                      <p:cBhvr>
                                        <p:cTn id="14" dur="500"/>
                                        <p:tgtEl>
                                          <p:spTgt spid="80901"/>
                                        </p:tgtEl>
                                      </p:cBhvr>
                                    </p:animEffect>
                                  </p:childTnLst>
                                </p:cTn>
                              </p:par>
                              <p:par>
                                <p:cTn id="15" presetID="22" presetClass="entr" presetSubtype="2" fill="hold" nodeType="withEffect">
                                  <p:stCondLst>
                                    <p:cond delay="0"/>
                                  </p:stCondLst>
                                  <p:childTnLst>
                                    <p:set>
                                      <p:cBhvr>
                                        <p:cTn id="16" dur="1" fill="hold">
                                          <p:stCondLst>
                                            <p:cond delay="0"/>
                                          </p:stCondLst>
                                        </p:cTn>
                                        <p:tgtEl>
                                          <p:spTgt spid="80902"/>
                                        </p:tgtEl>
                                        <p:attrNameLst>
                                          <p:attrName>style.visibility</p:attrName>
                                        </p:attrNameLst>
                                      </p:cBhvr>
                                      <p:to>
                                        <p:strVal val="visible"/>
                                      </p:to>
                                    </p:set>
                                    <p:animEffect transition="in" filter="wipe(right)">
                                      <p:cBhvr>
                                        <p:cTn id="17" dur="500"/>
                                        <p:tgtEl>
                                          <p:spTgt spid="80902"/>
                                        </p:tgtEl>
                                      </p:cBhvr>
                                    </p:animEffect>
                                  </p:childTnLst>
                                </p:cTn>
                              </p:par>
                            </p:childTnLst>
                          </p:cTn>
                        </p:par>
                        <p:par>
                          <p:cTn id="18" fill="hold">
                            <p:stCondLst>
                              <p:cond delay="1000"/>
                            </p:stCondLst>
                            <p:childTnLst>
                              <p:par>
                                <p:cTn id="19" presetID="1" presetClass="entr" presetSubtype="0" fill="hold" nodeType="afterEffect">
                                  <p:stCondLst>
                                    <p:cond delay="0"/>
                                  </p:stCondLst>
                                  <p:childTnLst>
                                    <p:set>
                                      <p:cBhvr>
                                        <p:cTn id="20" dur="1" fill="hold">
                                          <p:stCondLst>
                                            <p:cond delay="0"/>
                                          </p:stCondLst>
                                        </p:cTn>
                                        <p:tgtEl>
                                          <p:spTgt spid="25607"/>
                                        </p:tgtEl>
                                        <p:attrNameLst>
                                          <p:attrName>style.visibility</p:attrName>
                                        </p:attrNameLst>
                                      </p:cBhvr>
                                      <p:to>
                                        <p:strVal val="visible"/>
                                      </p:to>
                                    </p:set>
                                    <p:animEffect transition="in" filter="blinds(horizontal)">
                                      <p:cBhvr>
                                        <p:cTn id="21" dur="500"/>
                                        <p:tgtEl>
                                          <p:spTgt spid="25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ldLvl="0" animBg="1"/>
      <p:bldP spid="80900"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1" name="文本框 72710"/>
          <p:cNvSpPr txBox="1"/>
          <p:nvPr/>
        </p:nvSpPr>
        <p:spPr>
          <a:xfrm>
            <a:off x="1094105" y="1624330"/>
            <a:ext cx="10004425" cy="3969385"/>
          </a:xfrm>
          <a:prstGeom prst="rect">
            <a:avLst/>
          </a:prstGeom>
          <a:solidFill>
            <a:srgbClr val="FFFFFF">
              <a:alpha val="70195"/>
            </a:srgbClr>
          </a:solidFill>
          <a:ln w="9525" cap="flat" cmpd="sng">
            <a:solidFill>
              <a:srgbClr val="FF0000"/>
            </a:solidFill>
            <a:prstDash val="solid"/>
            <a:miter/>
            <a:headEnd type="none" w="med" len="med"/>
            <a:tailEnd type="none" w="med" len="med"/>
          </a:ln>
        </p:spPr>
        <p:txBody>
          <a:bodyPr wrap="square" anchor="t">
            <a:spAutoFit/>
          </a:bodyPr>
          <a:lstStyle/>
          <a:p>
            <a:r>
              <a:rPr lang="en-US" altLang="zh-CN" sz="3600" b="1" dirty="0">
                <a:latin typeface="黑体" panose="02010609060101010101" pitchFamily="49" charset="-122"/>
                <a:ea typeface="黑体" panose="02010609060101010101" pitchFamily="49" charset="-122"/>
              </a:rPr>
              <a:t>2.</a:t>
            </a:r>
            <a:r>
              <a:rPr lang="zh-CN" altLang="en-US" sz="3600" b="1" dirty="0">
                <a:latin typeface="黑体" panose="02010609060101010101" pitchFamily="49" charset="-122"/>
                <a:ea typeface="黑体" panose="02010609060101010101" pitchFamily="49" charset="-122"/>
              </a:rPr>
              <a:t>下列关于两极格局形成的表述，不正确的</a:t>
            </a:r>
          </a:p>
          <a:p>
            <a:r>
              <a:rPr lang="zh-CN" altLang="en-US" sz="3600" b="1" dirty="0">
                <a:latin typeface="黑体" panose="02010609060101010101" pitchFamily="49" charset="-122"/>
                <a:ea typeface="黑体" panose="02010609060101010101" pitchFamily="49" charset="-122"/>
              </a:rPr>
              <a:t>  </a:t>
            </a:r>
            <a:r>
              <a:rPr lang="en-US" altLang="zh-CN" sz="3600" b="1" dirty="0">
                <a:latin typeface="黑体" panose="02010609060101010101" pitchFamily="49" charset="-122"/>
                <a:ea typeface="黑体" panose="02010609060101010101" pitchFamily="49" charset="-122"/>
              </a:rPr>
              <a:t>A</a:t>
            </a:r>
            <a:r>
              <a:rPr lang="zh-CN" altLang="en-US" sz="3600" b="1" dirty="0">
                <a:latin typeface="黑体" panose="02010609060101010101" pitchFamily="49" charset="-122"/>
                <a:ea typeface="黑体" panose="02010609060101010101" pitchFamily="49" charset="-122"/>
              </a:rPr>
              <a:t>．美苏国家利益和意识形态矛盾冲突加剧是两极格局形成的原因 </a:t>
            </a:r>
          </a:p>
          <a:p>
            <a:r>
              <a:rPr lang="zh-CN" altLang="en-US" sz="3600" b="1" dirty="0">
                <a:latin typeface="黑体" panose="02010609060101010101" pitchFamily="49" charset="-122"/>
                <a:ea typeface="黑体" panose="02010609060101010101" pitchFamily="49" charset="-122"/>
              </a:rPr>
              <a:t>  </a:t>
            </a:r>
            <a:r>
              <a:rPr lang="en-US" altLang="zh-CN" sz="3600" b="1" dirty="0">
                <a:latin typeface="黑体" panose="02010609060101010101" pitchFamily="49" charset="-122"/>
                <a:ea typeface="黑体" panose="02010609060101010101" pitchFamily="49" charset="-122"/>
              </a:rPr>
              <a:t>B</a:t>
            </a:r>
            <a:r>
              <a:rPr lang="zh-CN" altLang="en-US" sz="3600" b="1" dirty="0">
                <a:latin typeface="黑体" panose="02010609060101010101" pitchFamily="49" charset="-122"/>
                <a:ea typeface="黑体" panose="02010609060101010101" pitchFamily="49" charset="-122"/>
              </a:rPr>
              <a:t>．雅尔塔体系奠定了两极格局的基础 </a:t>
            </a:r>
          </a:p>
          <a:p>
            <a:r>
              <a:rPr lang="zh-CN" altLang="en-US" sz="3600" b="1" dirty="0">
                <a:latin typeface="黑体" panose="02010609060101010101" pitchFamily="49" charset="-122"/>
                <a:ea typeface="黑体" panose="02010609060101010101" pitchFamily="49" charset="-122"/>
              </a:rPr>
              <a:t>  </a:t>
            </a:r>
            <a:r>
              <a:rPr lang="en-US" altLang="zh-CN" sz="3600" b="1" dirty="0">
                <a:latin typeface="黑体" panose="02010609060101010101" pitchFamily="49" charset="-122"/>
                <a:ea typeface="黑体" panose="02010609060101010101" pitchFamily="49" charset="-122"/>
              </a:rPr>
              <a:t>C</a:t>
            </a:r>
            <a:r>
              <a:rPr lang="zh-CN" altLang="en-US" sz="3600" b="1" dirty="0">
                <a:latin typeface="黑体" panose="02010609060101010101" pitchFamily="49" charset="-122"/>
                <a:ea typeface="黑体" panose="02010609060101010101" pitchFamily="49" charset="-122"/>
              </a:rPr>
              <a:t>．北约的成立标志着美苏两极格局最终形成 </a:t>
            </a:r>
          </a:p>
          <a:p>
            <a:r>
              <a:rPr lang="zh-CN" altLang="en-US" sz="3600" b="1" dirty="0">
                <a:latin typeface="黑体" panose="02010609060101010101" pitchFamily="49" charset="-122"/>
                <a:ea typeface="黑体" panose="02010609060101010101" pitchFamily="49" charset="-122"/>
              </a:rPr>
              <a:t>  </a:t>
            </a:r>
            <a:r>
              <a:rPr lang="en-US" altLang="zh-CN" sz="3600" b="1" dirty="0">
                <a:latin typeface="黑体" panose="02010609060101010101" pitchFamily="49" charset="-122"/>
                <a:ea typeface="黑体" panose="02010609060101010101" pitchFamily="49" charset="-122"/>
              </a:rPr>
              <a:t>D</a:t>
            </a:r>
            <a:r>
              <a:rPr lang="zh-CN" altLang="en-US" sz="3600" b="1" dirty="0">
                <a:latin typeface="黑体" panose="02010609060101010101" pitchFamily="49" charset="-122"/>
                <a:ea typeface="黑体" panose="02010609060101010101" pitchFamily="49" charset="-122"/>
              </a:rPr>
              <a:t>．美苏两极格局取代了传统的以欧洲为中心的国际格局 </a:t>
            </a:r>
          </a:p>
        </p:txBody>
      </p:sp>
      <p:sp>
        <p:nvSpPr>
          <p:cNvPr id="26626" name="矩形 72711"/>
          <p:cNvSpPr>
            <a:spLocks noTextEdit="1"/>
          </p:cNvSpPr>
          <p:nvPr/>
        </p:nvSpPr>
        <p:spPr>
          <a:xfrm>
            <a:off x="1093788" y="743585"/>
            <a:ext cx="1871662" cy="574675"/>
          </a:xfrm>
          <a:prstGeom prst="rect">
            <a:avLst/>
          </a:prstGeom>
        </p:spPr>
        <p:txBody>
          <a:bodyPr wrap="none" fromWordArt="1">
            <a:prstTxWarp prst="textPlain">
              <a:avLst>
                <a:gd name="adj" fmla="val 50000"/>
              </a:avLst>
            </a:prstTxWarp>
            <a:normAutofit fontScale="90000" lnSpcReduction="10000"/>
          </a:bodyPr>
          <a:lstStyle/>
          <a:p>
            <a:pPr algn="ctr"/>
            <a:r>
              <a:rPr lang="zh-CN" altLang="en-US" sz="3600" b="1">
                <a:ln w="19050" cap="sq" cmpd="sng">
                  <a:solidFill>
                    <a:schemeClr val="tx1"/>
                  </a:solidFill>
                  <a:prstDash val="solid"/>
                  <a:round/>
                  <a:headEnd type="none" w="sm" len="sm"/>
                  <a:tailEnd type="none" w="sm" len="sm"/>
                </a:ln>
                <a:solidFill>
                  <a:srgbClr val="FF0000"/>
                </a:solidFill>
                <a:effectLst>
                  <a:outerShdw dist="35921" dir="2699999" algn="ctr" rotWithShape="0">
                    <a:srgbClr val="990000"/>
                  </a:outerShdw>
                </a:effectLst>
                <a:latin typeface="华文行楷" panose="02010800040101010101" pitchFamily="2" charset="-122"/>
                <a:ea typeface="华文行楷" panose="02010800040101010101" pitchFamily="2" charset="-122"/>
              </a:rPr>
              <a:t>随堂演练</a:t>
            </a:r>
          </a:p>
        </p:txBody>
      </p:sp>
      <p:pic>
        <p:nvPicPr>
          <p:cNvPr id="72713" name="图片 72712" descr="按钮1">
            <a:hlinkClick r:id="rId2" action="ppaction://hlinksldjump"/>
          </p:cNvPr>
          <p:cNvPicPr>
            <a:picLocks noChangeAspect="1"/>
          </p:cNvPicPr>
          <p:nvPr/>
        </p:nvPicPr>
        <p:blipFill>
          <a:blip r:embed="rId3" cstate="print"/>
          <a:stretch>
            <a:fillRect/>
          </a:stretch>
        </p:blipFill>
        <p:spPr>
          <a:xfrm>
            <a:off x="10636568" y="5697220"/>
            <a:ext cx="900112" cy="593725"/>
          </a:xfrm>
          <a:prstGeom prst="rect">
            <a:avLst/>
          </a:prstGeom>
          <a:noFill/>
          <a:ln w="9525">
            <a:noFill/>
          </a:ln>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72711">
                                            <p:txEl>
                                              <p:pRg st="3" end="3"/>
                                            </p:txEl>
                                          </p:spTgt>
                                        </p:tgtEl>
                                        <p:attrNameLst>
                                          <p:attrName>style.color</p:attrName>
                                        </p:attrNameLst>
                                      </p:cBhvr>
                                      <p:to>
                                        <a:srgbClr val="FF0000"/>
                                      </p:to>
                                    </p:animClr>
                                  </p:childTnLst>
                                </p:cTn>
                              </p:par>
                            </p:childTnLst>
                          </p:cTn>
                        </p:par>
                        <p:par>
                          <p:cTn id="7" fill="hold">
                            <p:stCondLst>
                              <p:cond delay="500"/>
                            </p:stCondLst>
                            <p:childTnLst>
                              <p:par>
                                <p:cTn id="8" presetID="3" presetClass="entr" presetSubtype="10" fill="hold" nodeType="afterEffect">
                                  <p:stCondLst>
                                    <p:cond delay="0"/>
                                  </p:stCondLst>
                                  <p:childTnLst>
                                    <p:set>
                                      <p:cBhvr>
                                        <p:cTn id="9" dur="1" fill="hold">
                                          <p:stCondLst>
                                            <p:cond delay="0"/>
                                          </p:stCondLst>
                                        </p:cTn>
                                        <p:tgtEl>
                                          <p:spTgt spid="72713"/>
                                        </p:tgtEl>
                                        <p:attrNameLst>
                                          <p:attrName>style.visibility</p:attrName>
                                        </p:attrNameLst>
                                      </p:cBhvr>
                                      <p:to>
                                        <p:strVal val="visible"/>
                                      </p:to>
                                    </p:set>
                                    <p:animEffect transition="in" filter="blinds(horizontal)">
                                      <p:cBhvr>
                                        <p:cTn id="10" dur="500"/>
                                        <p:tgtEl>
                                          <p:spTgt spid="727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矩形 98305"/>
          <p:cNvSpPr/>
          <p:nvPr/>
        </p:nvSpPr>
        <p:spPr>
          <a:xfrm>
            <a:off x="1524000" y="403225"/>
            <a:ext cx="9144000" cy="6108065"/>
          </a:xfrm>
          <a:prstGeom prst="rect">
            <a:avLst/>
          </a:prstGeom>
          <a:solidFill>
            <a:srgbClr val="FFFFFF">
              <a:alpha val="70195"/>
            </a:srgbClr>
          </a:solidFill>
          <a:ln w="9525">
            <a:noFill/>
          </a:ln>
        </p:spPr>
        <p:txBody>
          <a:bodyPr anchor="t">
            <a:spAutoFit/>
          </a:bodyPr>
          <a:lstStyle/>
          <a:p>
            <a:r>
              <a:rPr lang="zh-CN" altLang="en-US" sz="3600" b="1" dirty="0">
                <a:solidFill>
                  <a:srgbClr val="0000FF"/>
                </a:solidFill>
                <a:latin typeface="黑体" panose="02010609060101010101" pitchFamily="49" charset="-122"/>
                <a:ea typeface="黑体" panose="02010609060101010101" pitchFamily="49" charset="-122"/>
              </a:rPr>
              <a:t>三</a:t>
            </a:r>
            <a:r>
              <a:rPr lang="en-US" altLang="zh-CN" sz="3600" b="1" dirty="0">
                <a:solidFill>
                  <a:srgbClr val="0000FF"/>
                </a:solidFill>
                <a:latin typeface="黑体" panose="02010609060101010101" pitchFamily="49" charset="-122"/>
                <a:ea typeface="黑体" panose="02010609060101010101" pitchFamily="49" charset="-122"/>
              </a:rPr>
              <a:t>.“</a:t>
            </a:r>
            <a:r>
              <a:rPr lang="zh-CN" altLang="en-US" sz="3600" b="1" dirty="0">
                <a:solidFill>
                  <a:srgbClr val="0000FF"/>
                </a:solidFill>
                <a:latin typeface="黑体" panose="02010609060101010101" pitchFamily="49" charset="-122"/>
                <a:ea typeface="黑体" panose="02010609060101010101" pitchFamily="49" charset="-122"/>
              </a:rPr>
              <a:t>冷战”阴影下的国际关系</a:t>
            </a:r>
          </a:p>
          <a:p>
            <a:r>
              <a:rPr lang="zh-CN" altLang="en-US" sz="3600" b="1" dirty="0">
                <a:solidFill>
                  <a:srgbClr val="0000FF"/>
                </a:solidFill>
                <a:latin typeface="黑体" panose="02010609060101010101" pitchFamily="49" charset="-122"/>
                <a:ea typeface="黑体" panose="02010609060101010101" pitchFamily="49" charset="-122"/>
              </a:rPr>
              <a:t>                </a:t>
            </a:r>
            <a:r>
              <a:rPr lang="en-US" altLang="zh-CN" sz="3600" b="1" dirty="0">
                <a:solidFill>
                  <a:srgbClr val="FF3300"/>
                </a:solidFill>
                <a:latin typeface="黑体" panose="02010609060101010101" pitchFamily="49" charset="-122"/>
                <a:ea typeface="黑体" panose="02010609060101010101" pitchFamily="49" charset="-122"/>
              </a:rPr>
              <a:t>——</a:t>
            </a:r>
            <a:r>
              <a:rPr lang="zh-CN" altLang="en-US" sz="3600" b="1" dirty="0">
                <a:solidFill>
                  <a:srgbClr val="FF3300"/>
                </a:solidFill>
                <a:latin typeface="黑体" panose="02010609060101010101" pitchFamily="49" charset="-122"/>
                <a:ea typeface="黑体" panose="02010609060101010101" pitchFamily="49" charset="-122"/>
              </a:rPr>
              <a:t>两极格局的影响</a:t>
            </a:r>
          </a:p>
          <a:p>
            <a:r>
              <a:rPr lang="en-US" altLang="zh-CN" sz="3200" b="1" dirty="0">
                <a:solidFill>
                  <a:srgbClr val="0000FF"/>
                </a:solidFill>
                <a:latin typeface="黑体" panose="02010609060101010101" pitchFamily="49" charset="-122"/>
                <a:ea typeface="黑体" panose="02010609060101010101" pitchFamily="49" charset="-122"/>
              </a:rPr>
              <a:t>1.</a:t>
            </a:r>
            <a:r>
              <a:rPr lang="zh-CN" altLang="en-US" sz="3200" b="1" dirty="0">
                <a:solidFill>
                  <a:srgbClr val="0000FF"/>
                </a:solidFill>
                <a:latin typeface="黑体" panose="02010609060101010101" pitchFamily="49" charset="-122"/>
                <a:ea typeface="黑体" panose="02010609060101010101" pitchFamily="49" charset="-122"/>
              </a:rPr>
              <a:t>消极影响：</a:t>
            </a:r>
          </a:p>
          <a:p>
            <a:r>
              <a:rPr lang="zh-CN" altLang="en-US" sz="3200" b="1" dirty="0">
                <a:latin typeface="黑体" panose="02010609060101010101" pitchFamily="49" charset="-122"/>
                <a:ea typeface="黑体" panose="02010609060101010101" pitchFamily="49" charset="-122"/>
              </a:rPr>
              <a:t>  </a:t>
            </a:r>
            <a:r>
              <a:rPr lang="en-US" altLang="zh-CN" sz="3200" b="1" dirty="0">
                <a:latin typeface="黑体" panose="02010609060101010101" pitchFamily="49" charset="-122"/>
                <a:ea typeface="黑体" panose="02010609060101010101" pitchFamily="49" charset="-122"/>
              </a:rPr>
              <a:t>①</a:t>
            </a:r>
            <a:r>
              <a:rPr lang="zh-CN" altLang="en-US" sz="3200" b="1" dirty="0">
                <a:latin typeface="黑体" panose="02010609060101010101" pitchFamily="49" charset="-122"/>
                <a:ea typeface="黑体" panose="02010609060101010101" pitchFamily="49" charset="-122"/>
              </a:rPr>
              <a:t>造成世界局势的动荡不安，形成全面冷战和局部热战的局面。</a:t>
            </a:r>
          </a:p>
          <a:p>
            <a:r>
              <a:rPr lang="zh-CN" altLang="en-US" sz="3100" b="1" dirty="0">
                <a:latin typeface="黑体" panose="02010609060101010101" pitchFamily="49" charset="-122"/>
                <a:ea typeface="黑体" panose="02010609060101010101" pitchFamily="49" charset="-122"/>
              </a:rPr>
              <a:t>表现</a:t>
            </a:r>
            <a:r>
              <a:rPr lang="en-US" altLang="zh-CN" sz="3100" b="1" dirty="0">
                <a:latin typeface="黑体" panose="02010609060101010101" pitchFamily="49" charset="-122"/>
                <a:ea typeface="黑体" panose="02010609060101010101" pitchFamily="49" charset="-122"/>
              </a:rPr>
              <a:t>:</a:t>
            </a:r>
            <a:r>
              <a:rPr lang="zh-CN" altLang="en-US" sz="3100" b="1" dirty="0">
                <a:latin typeface="黑体" panose="02010609060101010101" pitchFamily="49" charset="-122"/>
                <a:ea typeface="黑体" panose="02010609060101010101" pitchFamily="49" charset="-122"/>
                <a:hlinkClick r:id="rId2" action="ppaction://hlinksldjump"/>
              </a:rPr>
              <a:t>德国分裂 侵朝战争 越南战争 古巴导弹危机</a:t>
            </a:r>
            <a:endParaRPr lang="zh-CN" altLang="en-US" sz="3100" b="1" dirty="0">
              <a:latin typeface="黑体" panose="02010609060101010101" pitchFamily="49" charset="-122"/>
              <a:ea typeface="黑体" panose="02010609060101010101" pitchFamily="49" charset="-122"/>
            </a:endParaRPr>
          </a:p>
          <a:p>
            <a:r>
              <a:rPr lang="zh-CN" altLang="en-US" sz="3200" b="1" dirty="0">
                <a:latin typeface="黑体" panose="02010609060101010101" pitchFamily="49" charset="-122"/>
                <a:ea typeface="黑体" panose="02010609060101010101" pitchFamily="49" charset="-122"/>
              </a:rPr>
              <a:t>  </a:t>
            </a:r>
            <a:r>
              <a:rPr lang="en-US" altLang="zh-CN" sz="3200" b="1" dirty="0">
                <a:latin typeface="黑体" panose="02010609060101010101" pitchFamily="49" charset="-122"/>
                <a:ea typeface="黑体" panose="02010609060101010101" pitchFamily="49" charset="-122"/>
              </a:rPr>
              <a:t>②</a:t>
            </a:r>
            <a:r>
              <a:rPr lang="zh-CN" altLang="en-US" sz="3200" b="1" dirty="0">
                <a:latin typeface="黑体" panose="02010609060101010101" pitchFamily="49" charset="-122"/>
                <a:ea typeface="黑体" panose="02010609060101010101" pitchFamily="49" charset="-122"/>
              </a:rPr>
              <a:t>两大阵营对峙，造成西欧依赖美国、东欧依赖苏联的局面，世界被分裂成两部分；</a:t>
            </a:r>
          </a:p>
          <a:p>
            <a:r>
              <a:rPr lang="zh-CN" altLang="en-US" sz="3200" b="1" dirty="0">
                <a:latin typeface="黑体" panose="02010609060101010101" pitchFamily="49" charset="-122"/>
                <a:ea typeface="黑体" panose="02010609060101010101" pitchFamily="49" charset="-122"/>
              </a:rPr>
              <a:t>  </a:t>
            </a:r>
            <a:r>
              <a:rPr lang="en-US" altLang="zh-CN" sz="3200" b="1" dirty="0">
                <a:latin typeface="黑体" panose="02010609060101010101" pitchFamily="49" charset="-122"/>
                <a:ea typeface="黑体" panose="02010609060101010101" pitchFamily="49" charset="-122"/>
              </a:rPr>
              <a:t>③</a:t>
            </a:r>
            <a:r>
              <a:rPr lang="zh-CN" altLang="en-US" sz="3200" b="1" dirty="0">
                <a:latin typeface="黑体" panose="02010609060101010101" pitchFamily="49" charset="-122"/>
                <a:ea typeface="黑体" panose="02010609060101010101" pitchFamily="49" charset="-122"/>
              </a:rPr>
              <a:t>美苏两个超级大国全面对抗，进行军备竞赛，使世界处于毁灭性的核战争的威胁之下。</a:t>
            </a:r>
          </a:p>
          <a:p>
            <a:r>
              <a:rPr lang="en-US" altLang="zh-CN" sz="3200" b="1" dirty="0">
                <a:solidFill>
                  <a:srgbClr val="0000FF"/>
                </a:solidFill>
                <a:latin typeface="黑体" panose="02010609060101010101" pitchFamily="49" charset="-122"/>
                <a:ea typeface="黑体" panose="02010609060101010101" pitchFamily="49" charset="-122"/>
              </a:rPr>
              <a:t>2.</a:t>
            </a:r>
            <a:r>
              <a:rPr lang="zh-CN" altLang="en-US" sz="3200" b="1" dirty="0">
                <a:solidFill>
                  <a:srgbClr val="0000FF"/>
                </a:solidFill>
                <a:latin typeface="黑体" panose="02010609060101010101" pitchFamily="49" charset="-122"/>
                <a:ea typeface="黑体" panose="02010609060101010101" pitchFamily="49" charset="-122"/>
              </a:rPr>
              <a:t>积极影响：</a:t>
            </a:r>
          </a:p>
          <a:p>
            <a:r>
              <a:rPr lang="zh-CN" altLang="en-US" sz="3200" b="1" dirty="0">
                <a:latin typeface="黑体" panose="02010609060101010101" pitchFamily="49" charset="-122"/>
                <a:ea typeface="黑体" panose="02010609060101010101" pitchFamily="49" charset="-122"/>
              </a:rPr>
              <a:t>  双方势均力敌，避免了新的世界大战的爆发</a:t>
            </a:r>
            <a:r>
              <a:rPr lang="zh-CN" altLang="en-US" b="1" dirty="0">
                <a:latin typeface="黑体" panose="02010609060101010101" pitchFamily="49" charset="-122"/>
                <a:ea typeface="黑体" panose="02010609060101010101" pitchFamily="49" charset="-122"/>
              </a:rPr>
              <a:t>  </a:t>
            </a:r>
            <a:endParaRPr lang="zh-CN" altLang="en-US" sz="3200" b="1" dirty="0">
              <a:latin typeface="黑体" panose="02010609060101010101" pitchFamily="49" charset="-122"/>
              <a:ea typeface="黑体" panose="02010609060101010101" pitchFamily="49" charset="-122"/>
            </a:endParaRPr>
          </a:p>
        </p:txBody>
      </p:sp>
      <p:pic>
        <p:nvPicPr>
          <p:cNvPr id="98317" name="图片 98316" descr="按钮1">
            <a:hlinkClick r:id="rId2" action="ppaction://hlinksldjump"/>
          </p:cNvPr>
          <p:cNvPicPr>
            <a:picLocks noChangeAspect="1"/>
          </p:cNvPicPr>
          <p:nvPr/>
        </p:nvPicPr>
        <p:blipFill>
          <a:blip r:embed="rId3" cstate="print"/>
          <a:stretch>
            <a:fillRect/>
          </a:stretch>
        </p:blipFill>
        <p:spPr>
          <a:xfrm>
            <a:off x="10164128" y="5917565"/>
            <a:ext cx="900112" cy="593725"/>
          </a:xfrm>
          <a:prstGeom prst="rect">
            <a:avLst/>
          </a:prstGeom>
          <a:noFill/>
          <a:ln w="9525">
            <a:noFill/>
          </a:ln>
        </p:spPr>
      </p:pic>
    </p:spTree>
  </p:cSld>
  <p:clrMapOvr>
    <a:masterClrMapping/>
  </p:clrMapOvr>
  <p:transition>
    <p:whee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8306">
                                            <p:txEl>
                                              <p:pRg st="0" end="0"/>
                                            </p:txEl>
                                          </p:spTgt>
                                        </p:tgtEl>
                                        <p:attrNameLst>
                                          <p:attrName>style.visibility</p:attrName>
                                        </p:attrNameLst>
                                      </p:cBhvr>
                                      <p:to>
                                        <p:strVal val="visible"/>
                                      </p:to>
                                    </p:set>
                                    <p:animEffect transition="in" filter="wipe(up)">
                                      <p:cBhvr>
                                        <p:cTn id="7" dur="500"/>
                                        <p:tgtEl>
                                          <p:spTgt spid="983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8306">
                                            <p:txEl>
                                              <p:pRg st="1" end="1"/>
                                            </p:txEl>
                                          </p:spTgt>
                                        </p:tgtEl>
                                        <p:attrNameLst>
                                          <p:attrName>style.visibility</p:attrName>
                                        </p:attrNameLst>
                                      </p:cBhvr>
                                      <p:to>
                                        <p:strVal val="visible"/>
                                      </p:to>
                                    </p:set>
                                    <p:animEffect transition="in" filter="wipe(up)">
                                      <p:cBhvr>
                                        <p:cTn id="12" dur="500"/>
                                        <p:tgtEl>
                                          <p:spTgt spid="9830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8306">
                                            <p:txEl>
                                              <p:pRg st="2" end="2"/>
                                            </p:txEl>
                                          </p:spTgt>
                                        </p:tgtEl>
                                        <p:attrNameLst>
                                          <p:attrName>style.visibility</p:attrName>
                                        </p:attrNameLst>
                                      </p:cBhvr>
                                      <p:to>
                                        <p:strVal val="visible"/>
                                      </p:to>
                                    </p:set>
                                    <p:animEffect transition="in" filter="wipe(up)">
                                      <p:cBhvr>
                                        <p:cTn id="17" dur="500"/>
                                        <p:tgtEl>
                                          <p:spTgt spid="9830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8306">
                                            <p:txEl>
                                              <p:pRg st="3" end="3"/>
                                            </p:txEl>
                                          </p:spTgt>
                                        </p:tgtEl>
                                        <p:attrNameLst>
                                          <p:attrName>style.visibility</p:attrName>
                                        </p:attrNameLst>
                                      </p:cBhvr>
                                      <p:to>
                                        <p:strVal val="visible"/>
                                      </p:to>
                                    </p:set>
                                    <p:animEffect transition="in" filter="wipe(up)">
                                      <p:cBhvr>
                                        <p:cTn id="22" dur="500"/>
                                        <p:tgtEl>
                                          <p:spTgt spid="9830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98306">
                                            <p:txEl>
                                              <p:pRg st="4" end="4"/>
                                            </p:txEl>
                                          </p:spTgt>
                                        </p:tgtEl>
                                        <p:attrNameLst>
                                          <p:attrName>style.visibility</p:attrName>
                                        </p:attrNameLst>
                                      </p:cBhvr>
                                      <p:to>
                                        <p:strVal val="visible"/>
                                      </p:to>
                                    </p:set>
                                    <p:animEffect transition="in" filter="wipe(up)">
                                      <p:cBhvr>
                                        <p:cTn id="27" dur="500"/>
                                        <p:tgtEl>
                                          <p:spTgt spid="9830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98306">
                                            <p:txEl>
                                              <p:pRg st="5" end="5"/>
                                            </p:txEl>
                                          </p:spTgt>
                                        </p:tgtEl>
                                        <p:attrNameLst>
                                          <p:attrName>style.visibility</p:attrName>
                                        </p:attrNameLst>
                                      </p:cBhvr>
                                      <p:to>
                                        <p:strVal val="visible"/>
                                      </p:to>
                                    </p:set>
                                    <p:animEffect transition="in" filter="wipe(up)">
                                      <p:cBhvr>
                                        <p:cTn id="32" dur="500"/>
                                        <p:tgtEl>
                                          <p:spTgt spid="9830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98306">
                                            <p:txEl>
                                              <p:pRg st="6" end="6"/>
                                            </p:txEl>
                                          </p:spTgt>
                                        </p:tgtEl>
                                        <p:attrNameLst>
                                          <p:attrName>style.visibility</p:attrName>
                                        </p:attrNameLst>
                                      </p:cBhvr>
                                      <p:to>
                                        <p:strVal val="visible"/>
                                      </p:to>
                                    </p:set>
                                    <p:animEffect transition="in" filter="wipe(up)">
                                      <p:cBhvr>
                                        <p:cTn id="37" dur="500"/>
                                        <p:tgtEl>
                                          <p:spTgt spid="9830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98306">
                                            <p:txEl>
                                              <p:pRg st="7" end="7"/>
                                            </p:txEl>
                                          </p:spTgt>
                                        </p:tgtEl>
                                        <p:attrNameLst>
                                          <p:attrName>style.visibility</p:attrName>
                                        </p:attrNameLst>
                                      </p:cBhvr>
                                      <p:to>
                                        <p:strVal val="visible"/>
                                      </p:to>
                                    </p:set>
                                    <p:animEffect transition="in" filter="wipe(up)">
                                      <p:cBhvr>
                                        <p:cTn id="42" dur="500"/>
                                        <p:tgtEl>
                                          <p:spTgt spid="9830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98306">
                                            <p:txEl>
                                              <p:pRg st="8" end="8"/>
                                            </p:txEl>
                                          </p:spTgt>
                                        </p:tgtEl>
                                        <p:attrNameLst>
                                          <p:attrName>style.visibility</p:attrName>
                                        </p:attrNameLst>
                                      </p:cBhvr>
                                      <p:to>
                                        <p:strVal val="visible"/>
                                      </p:to>
                                    </p:set>
                                    <p:animEffect transition="in" filter="wipe(up)">
                                      <p:cBhvr>
                                        <p:cTn id="47" dur="500"/>
                                        <p:tgtEl>
                                          <p:spTgt spid="98306">
                                            <p:txEl>
                                              <p:pRg st="8" end="8"/>
                                            </p:txEl>
                                          </p:spTgt>
                                        </p:tgtEl>
                                      </p:cBhvr>
                                    </p:animEffect>
                                  </p:childTnLst>
                                </p:cTn>
                              </p:par>
                            </p:childTnLst>
                          </p:cTn>
                        </p:par>
                        <p:par>
                          <p:cTn id="48" fill="hold">
                            <p:stCondLst>
                              <p:cond delay="500"/>
                            </p:stCondLst>
                            <p:childTnLst>
                              <p:par>
                                <p:cTn id="49" presetID="3" presetClass="entr" presetSubtype="10" fill="hold" nodeType="afterEffect">
                                  <p:stCondLst>
                                    <p:cond delay="0"/>
                                  </p:stCondLst>
                                  <p:childTnLst>
                                    <p:set>
                                      <p:cBhvr>
                                        <p:cTn id="50" dur="1" fill="hold">
                                          <p:stCondLst>
                                            <p:cond delay="0"/>
                                          </p:stCondLst>
                                        </p:cTn>
                                        <p:tgtEl>
                                          <p:spTgt spid="98317"/>
                                        </p:tgtEl>
                                        <p:attrNameLst>
                                          <p:attrName>style.visibility</p:attrName>
                                        </p:attrNameLst>
                                      </p:cBhvr>
                                      <p:to>
                                        <p:strVal val="visible"/>
                                      </p:to>
                                    </p:set>
                                    <p:animEffect transition="in" filter="blinds(horizontal)">
                                      <p:cBhvr>
                                        <p:cTn id="51" dur="500"/>
                                        <p:tgtEl>
                                          <p:spTgt spid="98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7" name="图片 4109" descr="s90182955481"/>
          <p:cNvPicPr>
            <a:picLocks noChangeAspect="1"/>
          </p:cNvPicPr>
          <p:nvPr/>
        </p:nvPicPr>
        <p:blipFill>
          <a:blip r:embed="rId2"/>
          <a:stretch>
            <a:fillRect/>
          </a:stretch>
        </p:blipFill>
        <p:spPr>
          <a:xfrm>
            <a:off x="2063750" y="1268413"/>
            <a:ext cx="4318000" cy="5300662"/>
          </a:xfrm>
          <a:prstGeom prst="rect">
            <a:avLst/>
          </a:prstGeom>
          <a:noFill/>
          <a:ln w="9525">
            <a:noFill/>
          </a:ln>
        </p:spPr>
      </p:pic>
      <p:sp>
        <p:nvSpPr>
          <p:cNvPr id="29698" name="文本框 4110"/>
          <p:cNvSpPr txBox="1"/>
          <p:nvPr/>
        </p:nvSpPr>
        <p:spPr>
          <a:xfrm>
            <a:off x="7248525" y="2136775"/>
            <a:ext cx="3240088" cy="1076325"/>
          </a:xfrm>
          <a:prstGeom prst="rect">
            <a:avLst/>
          </a:prstGeom>
          <a:solidFill>
            <a:srgbClr val="FFFFFF">
              <a:alpha val="59999"/>
            </a:srgbClr>
          </a:solidFill>
          <a:ln w="9525" cap="flat" cmpd="sng">
            <a:solidFill>
              <a:schemeClr val="bg2"/>
            </a:solidFill>
            <a:prstDash val="solid"/>
            <a:miter/>
            <a:headEnd type="none" w="med" len="med"/>
            <a:tailEnd type="none" w="med" len="med"/>
          </a:ln>
        </p:spPr>
        <p:txBody>
          <a:bodyPr anchor="t">
            <a:spAutoFit/>
          </a:bodyPr>
          <a:lstStyle/>
          <a:p>
            <a:pPr algn="ctr" eaLnBrk="0" hangingPunct="0"/>
            <a:r>
              <a:rPr lang="zh-CN" altLang="en-US" sz="3200" b="1"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四国分区占领</a:t>
            </a:r>
          </a:p>
          <a:p>
            <a:pPr algn="ctr" eaLnBrk="0" hangingPunct="0"/>
            <a:r>
              <a:rPr lang="zh-CN" altLang="en-US" sz="3200" b="1"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德国及首都柏林</a:t>
            </a:r>
          </a:p>
        </p:txBody>
      </p:sp>
      <p:pic>
        <p:nvPicPr>
          <p:cNvPr id="29699" name="图片 4113" descr="东德、西德"/>
          <p:cNvPicPr>
            <a:picLocks noChangeAspect="1"/>
          </p:cNvPicPr>
          <p:nvPr/>
        </p:nvPicPr>
        <p:blipFill>
          <a:blip r:embed="rId3"/>
          <a:stretch>
            <a:fillRect/>
          </a:stretch>
        </p:blipFill>
        <p:spPr>
          <a:xfrm>
            <a:off x="7175500" y="3800475"/>
            <a:ext cx="3419475" cy="2797175"/>
          </a:xfrm>
          <a:prstGeom prst="rect">
            <a:avLst/>
          </a:prstGeom>
          <a:noFill/>
          <a:ln w="12700" cap="flat" cmpd="sng">
            <a:solidFill>
              <a:srgbClr val="0000FF"/>
            </a:solidFill>
            <a:prstDash val="solid"/>
            <a:miter/>
            <a:headEnd type="none" w="med" len="med"/>
            <a:tailEnd type="none" w="med" len="med"/>
          </a:ln>
        </p:spPr>
      </p:pic>
      <p:pic>
        <p:nvPicPr>
          <p:cNvPr id="29700" name="图片 4114" descr="01300000176284121490595514323"/>
          <p:cNvPicPr>
            <a:picLocks noChangeAspect="1"/>
          </p:cNvPicPr>
          <p:nvPr/>
        </p:nvPicPr>
        <p:blipFill>
          <a:blip r:embed="rId4">
            <a:lum bright="-23999" contrast="17999"/>
          </a:blip>
          <a:stretch>
            <a:fillRect/>
          </a:stretch>
        </p:blipFill>
        <p:spPr>
          <a:xfrm>
            <a:off x="1668463" y="1196975"/>
            <a:ext cx="5435600" cy="5378450"/>
          </a:xfrm>
          <a:prstGeom prst="rect">
            <a:avLst/>
          </a:prstGeom>
          <a:noFill/>
          <a:ln w="9525" cap="flat" cmpd="sng">
            <a:solidFill>
              <a:srgbClr val="0000FF"/>
            </a:solidFill>
            <a:prstDash val="solid"/>
            <a:miter/>
            <a:headEnd type="none" w="med" len="med"/>
            <a:tailEnd type="none" w="med" len="med"/>
          </a:ln>
        </p:spPr>
      </p:pic>
      <p:sp>
        <p:nvSpPr>
          <p:cNvPr id="4116" name="椭圆 4115"/>
          <p:cNvSpPr/>
          <p:nvPr/>
        </p:nvSpPr>
        <p:spPr>
          <a:xfrm>
            <a:off x="5159375" y="2563813"/>
            <a:ext cx="73025" cy="73025"/>
          </a:xfrm>
          <a:prstGeom prst="ellipse">
            <a:avLst/>
          </a:prstGeom>
          <a:solidFill>
            <a:srgbClr val="FFFFCC"/>
          </a:solidFill>
          <a:ln w="57150" cap="flat" cmpd="sng">
            <a:solidFill>
              <a:srgbClr val="FFFF00"/>
            </a:solidFill>
            <a:prstDash val="solid"/>
            <a:round/>
            <a:headEnd type="none" w="med" len="med"/>
            <a:tailEnd type="none" w="med" len="med"/>
          </a:ln>
        </p:spPr>
        <p:txBody>
          <a:bodyPr anchor="t"/>
          <a:lstStyle/>
          <a:p>
            <a:endParaRPr lang="zh-CN" altLang="en-US" dirty="0">
              <a:latin typeface="Times New Roman" panose="02020603050405020304" pitchFamily="18" charset="0"/>
              <a:ea typeface="宋体" panose="02010600030101010101" pitchFamily="2" charset="-122"/>
            </a:endParaRPr>
          </a:p>
        </p:txBody>
      </p:sp>
      <p:sp>
        <p:nvSpPr>
          <p:cNvPr id="4117" name="文本框 4116"/>
          <p:cNvSpPr txBox="1"/>
          <p:nvPr/>
        </p:nvSpPr>
        <p:spPr>
          <a:xfrm>
            <a:off x="4943475" y="2611438"/>
            <a:ext cx="1152525" cy="398780"/>
          </a:xfrm>
          <a:prstGeom prst="rect">
            <a:avLst/>
          </a:prstGeom>
          <a:noFill/>
          <a:ln w="9525">
            <a:noFill/>
          </a:ln>
        </p:spPr>
        <p:txBody>
          <a:bodyPr anchor="t">
            <a:spAutoFit/>
          </a:bodyPr>
          <a:lstStyle/>
          <a:p>
            <a:pPr>
              <a:spcBef>
                <a:spcPct val="50000"/>
              </a:spcBef>
            </a:pPr>
            <a:r>
              <a:rPr lang="zh-CN" altLang="en-US" sz="2000" b="1" dirty="0">
                <a:solidFill>
                  <a:srgbClr val="FFFF00"/>
                </a:solidFill>
                <a:latin typeface="黑体" panose="02010609060101010101" pitchFamily="49" charset="-122"/>
                <a:ea typeface="黑体" panose="02010609060101010101" pitchFamily="49" charset="-122"/>
              </a:rPr>
              <a:t>柏林</a:t>
            </a:r>
          </a:p>
        </p:txBody>
      </p:sp>
      <p:sp>
        <p:nvSpPr>
          <p:cNvPr id="4118" name="矩形 4117"/>
          <p:cNvSpPr/>
          <p:nvPr/>
        </p:nvSpPr>
        <p:spPr>
          <a:xfrm>
            <a:off x="1668780" y="454660"/>
            <a:ext cx="5435600" cy="647700"/>
          </a:xfrm>
          <a:prstGeom prst="rect">
            <a:avLst/>
          </a:prstGeom>
          <a:noFill/>
          <a:ln w="9525">
            <a:noFill/>
            <a:miter/>
          </a:ln>
        </p:spPr>
        <p:txBody>
          <a:bodyPr anchor="ctr"/>
          <a:lstStyle>
            <a:lvl1pPr marL="0" lvl="0" indent="0" algn="ctr" defTabSz="914400" eaLnBrk="1" fontAlgn="base" latinLnBrk="0" hangingPunct="1">
              <a:spcBef>
                <a:spcPct val="0"/>
              </a:spcBef>
              <a:spcAft>
                <a:spcPct val="0"/>
              </a:spcAft>
              <a:buClr>
                <a:srgbClr val="000000"/>
              </a:buClr>
              <a:buNone/>
              <a:defRPr sz="4400" b="0" i="0" u="none" kern="1200" baseline="0">
                <a:solidFill>
                  <a:schemeClr val="tx2"/>
                </a:solidFill>
                <a:effectLst>
                  <a:outerShdw blurRad="38100" dist="38100" dir="2700000">
                    <a:srgbClr val="000000"/>
                  </a:outerShdw>
                </a:effectLst>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r>
              <a:rPr kumimoji="0" lang="zh-CN" altLang="en-US" sz="4000" b="1" i="0" u="none" strike="noStrike" kern="1200" cap="none" spc="0" normalizeH="0" baseline="0" noProof="1">
                <a:ln>
                  <a:noFill/>
                </a:ln>
                <a:solidFill>
                  <a:srgbClr val="0000FF"/>
                </a:solidFill>
                <a:effectLst>
                  <a:outerShdw blurRad="38100" dist="38100" dir="2700000">
                    <a:srgbClr val="000000"/>
                  </a:outerShdw>
                </a:effectLst>
                <a:uLnTx/>
                <a:uFillTx/>
                <a:latin typeface="Arial" panose="020B0604020202020204" pitchFamily="34" charset="0"/>
                <a:ea typeface="黑体" panose="02010609060101010101" pitchFamily="49" charset="-122"/>
                <a:cs typeface="+mn-ea"/>
              </a:rPr>
              <a:t>德国分裂</a:t>
            </a:r>
            <a:endParaRPr kumimoji="0" lang="zh-CN" altLang="en-US" sz="4000" b="1" i="0" u="none" strike="noStrike" kern="1200" cap="none" spc="0" normalizeH="0" baseline="0" noProof="1">
              <a:ln>
                <a:noFill/>
              </a:ln>
              <a:solidFill>
                <a:srgbClr val="0000FF"/>
              </a:solidFill>
              <a:effectLst>
                <a:outerShdw blurRad="38100" dist="38100" dir="2700000">
                  <a:srgbClr val="000000"/>
                </a:outerShdw>
              </a:effectLst>
              <a:uLnTx/>
              <a:uFillTx/>
              <a:latin typeface="Arial" panose="020B0604020202020204" pitchFamily="34" charset="0"/>
              <a:ea typeface="黑体" panose="02010609060101010101" pitchFamily="49" charset="-122"/>
              <a:cs typeface="+mn-cs"/>
            </a:endParaRPr>
          </a:p>
        </p:txBody>
      </p:sp>
      <p:sp>
        <p:nvSpPr>
          <p:cNvPr id="29704" name="文本框 4111">
            <a:hlinkClick r:id="rId5" action="ppaction://hlinksldjump"/>
          </p:cNvPr>
          <p:cNvSpPr txBox="1"/>
          <p:nvPr/>
        </p:nvSpPr>
        <p:spPr>
          <a:xfrm>
            <a:off x="9263063" y="3856197"/>
            <a:ext cx="1524000" cy="521970"/>
          </a:xfrm>
          <a:prstGeom prst="rect">
            <a:avLst/>
          </a:prstGeom>
          <a:noFill/>
          <a:ln w="9525">
            <a:noFill/>
          </a:ln>
        </p:spPr>
        <p:txBody>
          <a:bodyPr anchor="ctr">
            <a:spAutoFit/>
          </a:bodyPr>
          <a:lstStyle/>
          <a:p>
            <a:pPr algn="ctr" eaLnBrk="0" hangingPunct="0">
              <a:spcBef>
                <a:spcPct val="50000"/>
              </a:spcBef>
            </a:pPr>
            <a:r>
              <a:rPr lang="zh-CN" altLang="en-US" sz="2800" b="1" dirty="0">
                <a:solidFill>
                  <a:srgbClr val="990000"/>
                </a:solidFill>
                <a:latin typeface="Times New Roman" panose="02020603050405020304" pitchFamily="18" charset="0"/>
                <a:ea typeface="黑体" panose="02010609060101010101" pitchFamily="49" charset="-122"/>
              </a:rPr>
              <a:t>柏林</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4116"/>
                                        </p:tgtEl>
                                        <p:attrNameLst>
                                          <p:attrName>style.visibility</p:attrName>
                                        </p:attrNameLst>
                                      </p:cBhvr>
                                      <p:to>
                                        <p:strVal val="visible"/>
                                      </p:to>
                                    </p:set>
                                    <p:anim calcmode="lin" valueType="num">
                                      <p:cBhvr>
                                        <p:cTn id="7" dur="1000" fill="hold"/>
                                        <p:tgtEl>
                                          <p:spTgt spid="4116"/>
                                        </p:tgtEl>
                                        <p:attrNameLst>
                                          <p:attrName>ppt_w</p:attrName>
                                        </p:attrNameLst>
                                      </p:cBhvr>
                                      <p:tavLst>
                                        <p:tav tm="0">
                                          <p:val>
                                            <p:fltVal val="0"/>
                                          </p:val>
                                        </p:tav>
                                        <p:tav tm="100000">
                                          <p:val>
                                            <p:strVal val="#ppt_w"/>
                                          </p:val>
                                        </p:tav>
                                      </p:tavLst>
                                    </p:anim>
                                    <p:anim calcmode="lin" valueType="num">
                                      <p:cBhvr>
                                        <p:cTn id="8" dur="1000" fill="hold"/>
                                        <p:tgtEl>
                                          <p:spTgt spid="4116"/>
                                        </p:tgtEl>
                                        <p:attrNameLst>
                                          <p:attrName>ppt_h</p:attrName>
                                        </p:attrNameLst>
                                      </p:cBhvr>
                                      <p:tavLst>
                                        <p:tav tm="0">
                                          <p:val>
                                            <p:fltVal val="0"/>
                                          </p:val>
                                        </p:tav>
                                        <p:tav tm="100000">
                                          <p:val>
                                            <p:strVal val="#ppt_h"/>
                                          </p:val>
                                        </p:tav>
                                      </p:tavLst>
                                    </p:anim>
                                    <p:anim calcmode="lin" valueType="num">
                                      <p:cBhvr>
                                        <p:cTn id="9" dur="1000" fill="hold"/>
                                        <p:tgtEl>
                                          <p:spTgt spid="411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116"/>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0" nodeType="withEffect">
                                  <p:stCondLst>
                                    <p:cond delay="0"/>
                                  </p:stCondLst>
                                  <p:childTnLst>
                                    <p:set>
                                      <p:cBhvr>
                                        <p:cTn id="12" dur="1" fill="hold">
                                          <p:stCondLst>
                                            <p:cond delay="0"/>
                                          </p:stCondLst>
                                        </p:cTn>
                                        <p:tgtEl>
                                          <p:spTgt spid="4117"/>
                                        </p:tgtEl>
                                        <p:attrNameLst>
                                          <p:attrName>style.visibility</p:attrName>
                                        </p:attrNameLst>
                                      </p:cBhvr>
                                      <p:to>
                                        <p:strVal val="visible"/>
                                      </p:to>
                                    </p:set>
                                    <p:anim calcmode="lin" valueType="num">
                                      <p:cBhvr>
                                        <p:cTn id="13" dur="1000" fill="hold"/>
                                        <p:tgtEl>
                                          <p:spTgt spid="4117"/>
                                        </p:tgtEl>
                                        <p:attrNameLst>
                                          <p:attrName>ppt_w</p:attrName>
                                        </p:attrNameLst>
                                      </p:cBhvr>
                                      <p:tavLst>
                                        <p:tav tm="0">
                                          <p:val>
                                            <p:fltVal val="0"/>
                                          </p:val>
                                        </p:tav>
                                        <p:tav tm="100000">
                                          <p:val>
                                            <p:strVal val="#ppt_w"/>
                                          </p:val>
                                        </p:tav>
                                      </p:tavLst>
                                    </p:anim>
                                    <p:anim calcmode="lin" valueType="num">
                                      <p:cBhvr>
                                        <p:cTn id="14" dur="1000" fill="hold"/>
                                        <p:tgtEl>
                                          <p:spTgt spid="4117"/>
                                        </p:tgtEl>
                                        <p:attrNameLst>
                                          <p:attrName>ppt_h</p:attrName>
                                        </p:attrNameLst>
                                      </p:cBhvr>
                                      <p:tavLst>
                                        <p:tav tm="0">
                                          <p:val>
                                            <p:fltVal val="0"/>
                                          </p:val>
                                        </p:tav>
                                        <p:tav tm="100000">
                                          <p:val>
                                            <p:strVal val="#ppt_h"/>
                                          </p:val>
                                        </p:tav>
                                      </p:tavLst>
                                    </p:anim>
                                    <p:anim calcmode="lin" valueType="num">
                                      <p:cBhvr>
                                        <p:cTn id="15" dur="1000" fill="hold"/>
                                        <p:tgtEl>
                                          <p:spTgt spid="4117"/>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411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图片 11267" descr="两德"/>
          <p:cNvPicPr>
            <a:picLocks noChangeAspect="1"/>
          </p:cNvPicPr>
          <p:nvPr/>
        </p:nvPicPr>
        <p:blipFill>
          <a:blip r:embed="rId2"/>
          <a:srcRect l="14795" r="16853"/>
          <a:stretch>
            <a:fillRect/>
          </a:stretch>
        </p:blipFill>
        <p:spPr>
          <a:xfrm>
            <a:off x="3169285" y="1111250"/>
            <a:ext cx="5732780" cy="5374640"/>
          </a:xfrm>
          <a:prstGeom prst="rect">
            <a:avLst/>
          </a:prstGeom>
          <a:noFill/>
          <a:ln w="9525">
            <a:noFill/>
          </a:ln>
        </p:spPr>
      </p:pic>
      <p:sp>
        <p:nvSpPr>
          <p:cNvPr id="30722" name="文本框 11270"/>
          <p:cNvSpPr txBox="1"/>
          <p:nvPr/>
        </p:nvSpPr>
        <p:spPr>
          <a:xfrm>
            <a:off x="3719513" y="404813"/>
            <a:ext cx="6767512" cy="706755"/>
          </a:xfrm>
          <a:prstGeom prst="rect">
            <a:avLst/>
          </a:prstGeom>
          <a:noFill/>
          <a:ln w="9525">
            <a:noFill/>
          </a:ln>
        </p:spPr>
        <p:txBody>
          <a:bodyPr anchor="t">
            <a:spAutoFit/>
          </a:bodyPr>
          <a:lstStyle/>
          <a:p>
            <a:pPr>
              <a:spcBef>
                <a:spcPct val="50000"/>
              </a:spcBef>
            </a:pPr>
            <a:r>
              <a:rPr lang="en-US" altLang="zh-CN" sz="4000" b="1" dirty="0">
                <a:solidFill>
                  <a:srgbClr val="0000FF"/>
                </a:solidFill>
                <a:latin typeface="黑体" panose="02010609060101010101" pitchFamily="49" charset="-122"/>
                <a:ea typeface="黑体" panose="02010609060101010101" pitchFamily="49" charset="-122"/>
              </a:rPr>
              <a:t>1949</a:t>
            </a:r>
            <a:r>
              <a:rPr lang="zh-CN" altLang="en-US" sz="4000" b="1" dirty="0">
                <a:solidFill>
                  <a:srgbClr val="0000FF"/>
                </a:solidFill>
                <a:latin typeface="黑体" panose="02010609060101010101" pitchFamily="49" charset="-122"/>
                <a:ea typeface="黑体" panose="02010609060101010101" pitchFamily="49" charset="-122"/>
              </a:rPr>
              <a:t>年德国的分裂</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文本框 100353"/>
          <p:cNvSpPr txBox="1"/>
          <p:nvPr/>
        </p:nvSpPr>
        <p:spPr>
          <a:xfrm>
            <a:off x="1304290" y="1546860"/>
            <a:ext cx="4650740" cy="645160"/>
          </a:xfrm>
          <a:prstGeom prst="rect">
            <a:avLst/>
          </a:prstGeom>
          <a:noFill/>
          <a:ln w="9525">
            <a:noFill/>
          </a:ln>
        </p:spPr>
        <p:txBody>
          <a:bodyPr wrap="square" anchor="t">
            <a:spAutoFit/>
          </a:bodyPr>
          <a:lstStyle/>
          <a:p>
            <a:r>
              <a:rPr lang="en-US" altLang="zh-CN" sz="3600" b="1" dirty="0">
                <a:solidFill>
                  <a:schemeClr val="hlink"/>
                </a:solidFill>
                <a:latin typeface="黑体" panose="02010609060101010101" pitchFamily="49" charset="-122"/>
                <a:ea typeface="黑体" panose="02010609060101010101" pitchFamily="49" charset="-122"/>
              </a:rPr>
              <a:t>1961</a:t>
            </a:r>
            <a:r>
              <a:rPr lang="zh-CN" altLang="en-US" sz="3600" b="1" dirty="0">
                <a:solidFill>
                  <a:schemeClr val="hlink"/>
                </a:solidFill>
                <a:latin typeface="黑体" panose="02010609060101010101" pitchFamily="49" charset="-122"/>
                <a:ea typeface="黑体" panose="02010609060101010101" pitchFamily="49" charset="-122"/>
              </a:rPr>
              <a:t>年柏林墙的修筑</a:t>
            </a:r>
          </a:p>
        </p:txBody>
      </p:sp>
      <p:pic>
        <p:nvPicPr>
          <p:cNvPr id="31746" name="图片 100356" descr="未命名"/>
          <p:cNvPicPr>
            <a:picLocks noChangeAspect="1"/>
          </p:cNvPicPr>
          <p:nvPr/>
        </p:nvPicPr>
        <p:blipFill>
          <a:blip r:embed="rId2"/>
          <a:stretch>
            <a:fillRect/>
          </a:stretch>
        </p:blipFill>
        <p:spPr>
          <a:xfrm>
            <a:off x="6119495" y="365760"/>
            <a:ext cx="4724400" cy="4043363"/>
          </a:xfrm>
          <a:prstGeom prst="rect">
            <a:avLst/>
          </a:prstGeom>
          <a:noFill/>
          <a:ln w="9525">
            <a:noFill/>
          </a:ln>
        </p:spPr>
      </p:pic>
      <p:pic>
        <p:nvPicPr>
          <p:cNvPr id="31747" name="图片 100361" descr="被隔开的东西柏林"/>
          <p:cNvPicPr>
            <a:picLocks noChangeAspect="1"/>
          </p:cNvPicPr>
          <p:nvPr/>
        </p:nvPicPr>
        <p:blipFill>
          <a:blip r:embed="rId3"/>
          <a:stretch>
            <a:fillRect/>
          </a:stretch>
        </p:blipFill>
        <p:spPr>
          <a:xfrm>
            <a:off x="1304290" y="2730500"/>
            <a:ext cx="4500563" cy="3511550"/>
          </a:xfrm>
          <a:prstGeom prst="rect">
            <a:avLst/>
          </a:prstGeom>
          <a:noFill/>
          <a:ln w="9525">
            <a:noFill/>
          </a:ln>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矩形 63489"/>
          <p:cNvSpPr/>
          <p:nvPr/>
        </p:nvSpPr>
        <p:spPr>
          <a:xfrm>
            <a:off x="1416050" y="549275"/>
            <a:ext cx="10188575" cy="6294120"/>
          </a:xfrm>
          <a:prstGeom prst="rect">
            <a:avLst/>
          </a:prstGeom>
          <a:solidFill>
            <a:srgbClr val="FFFFFF">
              <a:alpha val="70195"/>
            </a:srgbClr>
          </a:solidFill>
          <a:ln w="9525">
            <a:noFill/>
          </a:ln>
        </p:spPr>
        <p:txBody>
          <a:bodyPr anchor="t">
            <a:spAutoFit/>
            <a:scene3d>
              <a:camera prst="orthographicFront"/>
              <a:lightRig rig="soft" dir="t">
                <a:rot lat="0" lon="0" rev="15600000"/>
              </a:lightRig>
            </a:scene3d>
            <a:sp3d extrusionH="57150" prstMaterial="softEdge">
              <a:bevelT w="25400" h="38100"/>
            </a:sp3d>
          </a:bodyPr>
          <a:lstStyle/>
          <a:p>
            <a:pPr>
              <a:lnSpc>
                <a:spcPct val="90000"/>
              </a:lnSpc>
            </a:pPr>
            <a:r>
              <a:rPr lang="zh-CN" altLang="en-US" sz="3200" b="1" dirty="0">
                <a:solidFill>
                  <a:schemeClr val="accent4"/>
                </a:solidFill>
                <a:latin typeface="黑体" panose="02010609060101010101" pitchFamily="49" charset="-122"/>
                <a:ea typeface="黑体" panose="02010609060101010101" pitchFamily="49" charset="-122"/>
              </a:rPr>
              <a:t>一</a:t>
            </a:r>
            <a:r>
              <a:rPr lang="en-US" altLang="zh-CN" sz="3200" b="1" dirty="0">
                <a:solidFill>
                  <a:schemeClr val="accent4"/>
                </a:solidFill>
                <a:latin typeface="黑体" panose="02010609060101010101" pitchFamily="49" charset="-122"/>
                <a:ea typeface="黑体" panose="02010609060101010101" pitchFamily="49" charset="-122"/>
              </a:rPr>
              <a:t>.</a:t>
            </a:r>
            <a:r>
              <a:rPr lang="zh-CN" altLang="en-US" sz="3200" b="1" dirty="0">
                <a:solidFill>
                  <a:schemeClr val="accent4"/>
                </a:solidFill>
                <a:latin typeface="黑体" panose="02010609060101010101" pitchFamily="49" charset="-122"/>
                <a:ea typeface="黑体" panose="02010609060101010101" pitchFamily="49" charset="-122"/>
              </a:rPr>
              <a:t>从盟友到对手</a:t>
            </a:r>
            <a:r>
              <a:rPr lang="en-US" altLang="zh-CN" sz="3200" b="1" dirty="0">
                <a:solidFill>
                  <a:schemeClr val="accent4"/>
                </a:solidFill>
                <a:latin typeface="黑体" panose="02010609060101010101" pitchFamily="49" charset="-122"/>
                <a:ea typeface="黑体" panose="02010609060101010101" pitchFamily="49" charset="-122"/>
              </a:rPr>
              <a:t>——</a:t>
            </a:r>
            <a:r>
              <a:rPr lang="zh-CN" altLang="en-US" sz="3200" b="1" dirty="0">
                <a:solidFill>
                  <a:schemeClr val="accent4"/>
                </a:solidFill>
                <a:latin typeface="黑体" panose="02010609060101010101" pitchFamily="49" charset="-122"/>
                <a:ea typeface="黑体" panose="02010609060101010101" pitchFamily="49" charset="-122"/>
              </a:rPr>
              <a:t>两极格局的形成原因</a:t>
            </a:r>
          </a:p>
          <a:p>
            <a:pPr>
              <a:lnSpc>
                <a:spcPct val="90000"/>
              </a:lnSpc>
            </a:pPr>
            <a:r>
              <a:rPr lang="zh-CN" altLang="en-US" sz="3200" b="1" dirty="0">
                <a:solidFill>
                  <a:schemeClr val="accent4"/>
                </a:solidFill>
                <a:latin typeface="黑体" panose="02010609060101010101" pitchFamily="49" charset="-122"/>
                <a:ea typeface="黑体" panose="02010609060101010101" pitchFamily="49" charset="-122"/>
              </a:rPr>
              <a:t> </a:t>
            </a:r>
            <a:r>
              <a:rPr lang="en-US" altLang="zh-CN" sz="3200" b="1" dirty="0">
                <a:solidFill>
                  <a:schemeClr val="accent4"/>
                </a:solidFill>
                <a:latin typeface="黑体" panose="02010609060101010101" pitchFamily="49" charset="-122"/>
                <a:ea typeface="黑体" panose="02010609060101010101" pitchFamily="49" charset="-122"/>
              </a:rPr>
              <a:t>1.</a:t>
            </a:r>
            <a:r>
              <a:rPr lang="zh-CN" altLang="en-US" sz="3200" b="1" dirty="0">
                <a:solidFill>
                  <a:schemeClr val="accent4"/>
                </a:solidFill>
                <a:latin typeface="黑体" panose="02010609060101010101" pitchFamily="49" charset="-122"/>
                <a:ea typeface="黑体" panose="02010609060101010101" pitchFamily="49" charset="-122"/>
                <a:hlinkClick r:id="rId2" action="ppaction://hlinksldjump"/>
              </a:rPr>
              <a:t>雅尔塔体系</a:t>
            </a:r>
            <a:r>
              <a:rPr lang="zh-CN" altLang="en-US" sz="3200" b="1" dirty="0">
                <a:solidFill>
                  <a:schemeClr val="accent4"/>
                </a:solidFill>
                <a:effectLst/>
                <a:latin typeface="黑体" panose="02010609060101010101" pitchFamily="49" charset="-122"/>
                <a:ea typeface="黑体" panose="02010609060101010101" pitchFamily="49" charset="-122"/>
              </a:rPr>
              <a:t>奠定了战后两极格局的框架</a:t>
            </a:r>
            <a:endParaRPr lang="zh-CN" altLang="en-US" sz="3200" b="1" dirty="0">
              <a:solidFill>
                <a:schemeClr val="accent4"/>
              </a:solidFill>
              <a:latin typeface="黑体" panose="02010609060101010101" pitchFamily="49" charset="-122"/>
              <a:ea typeface="黑体" panose="02010609060101010101" pitchFamily="49" charset="-122"/>
            </a:endParaRPr>
          </a:p>
          <a:p>
            <a:pPr>
              <a:lnSpc>
                <a:spcPct val="90000"/>
              </a:lnSpc>
            </a:pPr>
            <a:r>
              <a:rPr lang="zh-CN" altLang="en-US" sz="3200" b="1" dirty="0">
                <a:solidFill>
                  <a:schemeClr val="accent4"/>
                </a:solidFill>
                <a:latin typeface="黑体" panose="02010609060101010101" pitchFamily="49" charset="-122"/>
                <a:ea typeface="黑体" panose="02010609060101010101" pitchFamily="49" charset="-122"/>
              </a:rPr>
              <a:t> </a:t>
            </a:r>
            <a:r>
              <a:rPr lang="en-US" altLang="zh-CN" sz="3200" b="1" dirty="0">
                <a:solidFill>
                  <a:schemeClr val="accent4"/>
                </a:solidFill>
                <a:latin typeface="黑体" panose="02010609060101010101" pitchFamily="49" charset="-122"/>
                <a:ea typeface="黑体" panose="02010609060101010101" pitchFamily="49" charset="-122"/>
              </a:rPr>
              <a:t>2.</a:t>
            </a:r>
            <a:r>
              <a:rPr lang="zh-CN" altLang="en-US" sz="3200" b="1" dirty="0">
                <a:solidFill>
                  <a:schemeClr val="accent4"/>
                </a:solidFill>
                <a:latin typeface="黑体" panose="02010609060101010101" pitchFamily="49" charset="-122"/>
                <a:ea typeface="黑体" panose="02010609060101010101" pitchFamily="49" charset="-122"/>
                <a:hlinkClick r:id="rId2" action="ppaction://hlinksldjump"/>
              </a:rPr>
              <a:t>二战改变了世界力量的对比</a:t>
            </a:r>
            <a:endParaRPr lang="zh-CN" altLang="en-US" sz="3200" b="1" dirty="0">
              <a:solidFill>
                <a:schemeClr val="accent4"/>
              </a:solidFill>
              <a:latin typeface="黑体" panose="02010609060101010101" pitchFamily="49" charset="-122"/>
              <a:ea typeface="黑体" panose="02010609060101010101" pitchFamily="49" charset="-122"/>
            </a:endParaRPr>
          </a:p>
          <a:p>
            <a:pPr>
              <a:lnSpc>
                <a:spcPct val="90000"/>
              </a:lnSpc>
            </a:pPr>
            <a:r>
              <a:rPr lang="zh-CN" altLang="en-US" sz="3200" b="1" dirty="0">
                <a:solidFill>
                  <a:schemeClr val="accent4"/>
                </a:solidFill>
                <a:latin typeface="黑体" panose="02010609060101010101" pitchFamily="49" charset="-122"/>
                <a:ea typeface="黑体" panose="02010609060101010101" pitchFamily="49" charset="-122"/>
              </a:rPr>
              <a:t> </a:t>
            </a:r>
            <a:r>
              <a:rPr lang="en-US" altLang="zh-CN" sz="3200" b="1" dirty="0">
                <a:solidFill>
                  <a:schemeClr val="accent4"/>
                </a:solidFill>
                <a:latin typeface="黑体" panose="02010609060101010101" pitchFamily="49" charset="-122"/>
                <a:ea typeface="黑体" panose="02010609060101010101" pitchFamily="49" charset="-122"/>
              </a:rPr>
              <a:t>3.</a:t>
            </a:r>
            <a:r>
              <a:rPr lang="zh-CN" altLang="en-US" sz="3200" b="1" dirty="0">
                <a:solidFill>
                  <a:schemeClr val="accent4"/>
                </a:solidFill>
                <a:latin typeface="黑体" panose="02010609060101010101" pitchFamily="49" charset="-122"/>
                <a:ea typeface="黑体" panose="02010609060101010101" pitchFamily="49" charset="-122"/>
              </a:rPr>
              <a:t>美苏社会制度、意识形态与国家利益的矛盾</a:t>
            </a:r>
            <a:r>
              <a:rPr lang="zh-CN" altLang="en-US" sz="3200" b="1" dirty="0">
                <a:solidFill>
                  <a:schemeClr val="accent4"/>
                </a:solidFill>
                <a:latin typeface="黑体" panose="02010609060101010101" pitchFamily="49" charset="-122"/>
                <a:ea typeface="黑体" panose="02010609060101010101" pitchFamily="49" charset="-122"/>
                <a:hlinkClick r:id="" action="ppaction://noaction"/>
              </a:rPr>
              <a:t>加剧</a:t>
            </a:r>
            <a:endParaRPr lang="zh-CN" altLang="en-US" sz="3200" b="1" dirty="0">
              <a:solidFill>
                <a:schemeClr val="accent4"/>
              </a:solidFill>
              <a:latin typeface="黑体" panose="02010609060101010101" pitchFamily="49" charset="-122"/>
              <a:ea typeface="黑体" panose="02010609060101010101" pitchFamily="49" charset="-122"/>
            </a:endParaRPr>
          </a:p>
          <a:p>
            <a:pPr>
              <a:lnSpc>
                <a:spcPct val="90000"/>
              </a:lnSpc>
            </a:pPr>
            <a:r>
              <a:rPr lang="zh-CN" altLang="en-US" sz="3200" b="1" dirty="0">
                <a:solidFill>
                  <a:schemeClr val="accent4"/>
                </a:solidFill>
                <a:latin typeface="黑体" panose="02010609060101010101" pitchFamily="49" charset="-122"/>
                <a:ea typeface="黑体" panose="02010609060101010101" pitchFamily="49" charset="-122"/>
              </a:rPr>
              <a:t>二</a:t>
            </a:r>
            <a:r>
              <a:rPr lang="en-US" altLang="zh-CN" sz="3200" b="1" dirty="0">
                <a:solidFill>
                  <a:schemeClr val="accent4"/>
                </a:solidFill>
                <a:latin typeface="黑体" panose="02010609060101010101" pitchFamily="49" charset="-122"/>
                <a:ea typeface="黑体" panose="02010609060101010101" pitchFamily="49" charset="-122"/>
              </a:rPr>
              <a:t>.</a:t>
            </a:r>
            <a:r>
              <a:rPr lang="zh-CN" altLang="en-US" sz="3200" b="1" dirty="0">
                <a:solidFill>
                  <a:schemeClr val="accent4"/>
                </a:solidFill>
                <a:latin typeface="黑体" panose="02010609060101010101" pitchFamily="49" charset="-122"/>
                <a:ea typeface="黑体" panose="02010609060101010101" pitchFamily="49" charset="-122"/>
              </a:rPr>
              <a:t>美苏冷战</a:t>
            </a:r>
            <a:r>
              <a:rPr lang="en-US" altLang="zh-CN" sz="3200" b="1" dirty="0">
                <a:solidFill>
                  <a:schemeClr val="accent4"/>
                </a:solidFill>
                <a:latin typeface="黑体" panose="02010609060101010101" pitchFamily="49" charset="-122"/>
                <a:ea typeface="黑体" panose="02010609060101010101" pitchFamily="49" charset="-122"/>
              </a:rPr>
              <a:t>——</a:t>
            </a:r>
            <a:r>
              <a:rPr lang="zh-CN" altLang="en-US" sz="3200" b="1" dirty="0">
                <a:solidFill>
                  <a:schemeClr val="accent4"/>
                </a:solidFill>
                <a:latin typeface="黑体" panose="02010609060101010101" pitchFamily="49" charset="-122"/>
                <a:ea typeface="黑体" panose="02010609060101010101" pitchFamily="49" charset="-122"/>
              </a:rPr>
              <a:t>两极格局的形成过程</a:t>
            </a:r>
          </a:p>
          <a:p>
            <a:pPr>
              <a:lnSpc>
                <a:spcPct val="90000"/>
              </a:lnSpc>
            </a:pPr>
            <a:r>
              <a:rPr lang="zh-CN" altLang="en-US" sz="3200" b="1" dirty="0">
                <a:solidFill>
                  <a:schemeClr val="accent4"/>
                </a:solidFill>
                <a:latin typeface="黑体" panose="02010609060101010101" pitchFamily="49" charset="-122"/>
                <a:ea typeface="黑体" panose="02010609060101010101" pitchFamily="49" charset="-122"/>
              </a:rPr>
              <a:t> </a:t>
            </a:r>
            <a:r>
              <a:rPr lang="en-US" altLang="zh-CN" sz="3200" b="1" dirty="0">
                <a:solidFill>
                  <a:schemeClr val="accent4"/>
                </a:solidFill>
                <a:latin typeface="黑体" panose="02010609060101010101" pitchFamily="49" charset="-122"/>
                <a:ea typeface="黑体" panose="02010609060101010101" pitchFamily="49" charset="-122"/>
              </a:rPr>
              <a:t>1.</a:t>
            </a:r>
            <a:r>
              <a:rPr lang="zh-CN" altLang="en-US" sz="3200" b="1" dirty="0">
                <a:solidFill>
                  <a:schemeClr val="accent4"/>
                </a:solidFill>
                <a:latin typeface="黑体" panose="02010609060101010101" pitchFamily="49" charset="-122"/>
                <a:ea typeface="黑体" panose="02010609060101010101" pitchFamily="49" charset="-122"/>
                <a:hlinkClick r:id="" action="ppaction://noaction"/>
              </a:rPr>
              <a:t>冷战的含义：</a:t>
            </a:r>
          </a:p>
          <a:p>
            <a:pPr>
              <a:lnSpc>
                <a:spcPct val="90000"/>
              </a:lnSpc>
            </a:pPr>
            <a:r>
              <a:rPr lang="zh-CN" altLang="en-US" sz="3200" b="1" dirty="0">
                <a:solidFill>
                  <a:schemeClr val="accent4"/>
                </a:solidFill>
                <a:latin typeface="黑体" panose="02010609060101010101" pitchFamily="49" charset="-122"/>
                <a:ea typeface="黑体" panose="02010609060101010101" pitchFamily="49" charset="-122"/>
                <a:hlinkClick r:id="" action="ppaction://noaction"/>
              </a:rPr>
              <a:t> </a:t>
            </a:r>
            <a:r>
              <a:rPr lang="en-US" altLang="zh-CN" sz="3200" b="1" dirty="0">
                <a:solidFill>
                  <a:schemeClr val="accent4"/>
                </a:solidFill>
                <a:latin typeface="黑体" panose="02010609060101010101" pitchFamily="49" charset="-122"/>
                <a:ea typeface="黑体" panose="02010609060101010101" pitchFamily="49" charset="-122"/>
                <a:hlinkClick r:id="" action="ppaction://noaction"/>
              </a:rPr>
              <a:t>2.</a:t>
            </a:r>
            <a:r>
              <a:rPr lang="zh-CN" altLang="en-US" sz="3200" b="1" dirty="0">
                <a:solidFill>
                  <a:schemeClr val="accent4"/>
                </a:solidFill>
                <a:latin typeface="黑体" panose="02010609060101010101" pitchFamily="49" charset="-122"/>
                <a:ea typeface="黑体" panose="02010609060101010101" pitchFamily="49" charset="-122"/>
                <a:hlinkClick r:id="" action="ppaction://noaction"/>
              </a:rPr>
              <a:t>采取冷战方式的原因：</a:t>
            </a:r>
          </a:p>
          <a:p>
            <a:pPr>
              <a:lnSpc>
                <a:spcPct val="90000"/>
              </a:lnSpc>
            </a:pPr>
            <a:r>
              <a:rPr lang="zh-CN" altLang="en-US" sz="3200" b="1" dirty="0">
                <a:solidFill>
                  <a:schemeClr val="accent4"/>
                </a:solidFill>
                <a:latin typeface="黑体" panose="02010609060101010101" pitchFamily="49" charset="-122"/>
                <a:ea typeface="黑体" panose="02010609060101010101" pitchFamily="49" charset="-122"/>
                <a:hlinkClick r:id="" action="ppaction://noaction"/>
              </a:rPr>
              <a:t> </a:t>
            </a:r>
            <a:r>
              <a:rPr lang="en-US" altLang="zh-CN" sz="3200" b="1" dirty="0">
                <a:solidFill>
                  <a:schemeClr val="accent4"/>
                </a:solidFill>
                <a:latin typeface="黑体" panose="02010609060101010101" pitchFamily="49" charset="-122"/>
                <a:ea typeface="黑体" panose="02010609060101010101" pitchFamily="49" charset="-122"/>
                <a:hlinkClick r:id="" action="ppaction://noaction"/>
              </a:rPr>
              <a:t>3.</a:t>
            </a:r>
            <a:r>
              <a:rPr lang="zh-CN" altLang="en-US" sz="3200" b="1" dirty="0">
                <a:solidFill>
                  <a:schemeClr val="accent4"/>
                </a:solidFill>
                <a:latin typeface="黑体" panose="02010609060101010101" pitchFamily="49" charset="-122"/>
                <a:ea typeface="黑体" panose="02010609060101010101" pitchFamily="49" charset="-122"/>
                <a:hlinkClick r:id="" action="ppaction://noaction"/>
              </a:rPr>
              <a:t>最初的“冷战”信号</a:t>
            </a:r>
            <a:r>
              <a:rPr lang="zh-CN" altLang="en-US" sz="3200" b="1" dirty="0">
                <a:solidFill>
                  <a:schemeClr val="accent4"/>
                </a:solidFill>
                <a:latin typeface="黑体" panose="02010609060101010101" pitchFamily="49" charset="-122"/>
                <a:ea typeface="黑体" panose="02010609060101010101" pitchFamily="49" charset="-122"/>
              </a:rPr>
              <a:t>：</a:t>
            </a:r>
          </a:p>
          <a:p>
            <a:pPr>
              <a:lnSpc>
                <a:spcPct val="90000"/>
              </a:lnSpc>
            </a:pPr>
            <a:r>
              <a:rPr lang="zh-CN" altLang="en-US" sz="3200" b="1" dirty="0">
                <a:solidFill>
                  <a:schemeClr val="accent4"/>
                </a:solidFill>
                <a:latin typeface="黑体" panose="02010609060101010101" pitchFamily="49" charset="-122"/>
                <a:ea typeface="黑体" panose="02010609060101010101" pitchFamily="49" charset="-122"/>
              </a:rPr>
              <a:t> </a:t>
            </a:r>
            <a:r>
              <a:rPr lang="en-US" altLang="zh-CN" sz="3200" b="1" dirty="0">
                <a:solidFill>
                  <a:schemeClr val="accent4"/>
                </a:solidFill>
                <a:latin typeface="黑体" panose="02010609060101010101" pitchFamily="49" charset="-122"/>
                <a:ea typeface="黑体" panose="02010609060101010101" pitchFamily="49" charset="-122"/>
              </a:rPr>
              <a:t>4.</a:t>
            </a:r>
            <a:r>
              <a:rPr lang="zh-CN" altLang="en-US" sz="3200" b="1" dirty="0">
                <a:solidFill>
                  <a:schemeClr val="accent4"/>
                </a:solidFill>
                <a:latin typeface="黑体" panose="02010609060101010101" pitchFamily="49" charset="-122"/>
                <a:ea typeface="黑体" panose="02010609060101010101" pitchFamily="49" charset="-122"/>
              </a:rPr>
              <a:t>冷战的表现：</a:t>
            </a:r>
          </a:p>
          <a:p>
            <a:pPr>
              <a:lnSpc>
                <a:spcPct val="90000"/>
              </a:lnSpc>
            </a:pPr>
            <a:r>
              <a:rPr lang="zh-CN" altLang="en-US" sz="3200" b="1" dirty="0">
                <a:solidFill>
                  <a:schemeClr val="accent4"/>
                </a:solidFill>
                <a:latin typeface="黑体" panose="02010609060101010101" pitchFamily="49" charset="-122"/>
                <a:ea typeface="黑体" panose="02010609060101010101" pitchFamily="49" charset="-122"/>
              </a:rPr>
              <a:t>  </a:t>
            </a:r>
            <a:r>
              <a:rPr lang="zh-CN" altLang="en-US" sz="3200" b="1" dirty="0">
                <a:solidFill>
                  <a:schemeClr val="accent4"/>
                </a:solidFill>
                <a:latin typeface="黑体" panose="02010609060101010101" pitchFamily="49" charset="-122"/>
                <a:ea typeface="黑体" panose="02010609060101010101" pitchFamily="49" charset="-122"/>
                <a:hlinkClick r:id="" action="ppaction://noaction"/>
              </a:rPr>
              <a:t>美国</a:t>
            </a:r>
            <a:r>
              <a:rPr lang="zh-CN" altLang="en-US" sz="3200" b="1" dirty="0">
                <a:solidFill>
                  <a:schemeClr val="accent4"/>
                </a:solidFill>
                <a:latin typeface="黑体" panose="02010609060101010101" pitchFamily="49" charset="-122"/>
                <a:ea typeface="黑体" panose="02010609060101010101" pitchFamily="49" charset="-122"/>
              </a:rPr>
              <a:t>：杜鲁门主义 马歇尔计划 成立北约组织 </a:t>
            </a:r>
          </a:p>
          <a:p>
            <a:pPr>
              <a:lnSpc>
                <a:spcPct val="90000"/>
              </a:lnSpc>
            </a:pPr>
            <a:r>
              <a:rPr lang="zh-CN" altLang="en-US" sz="3200" b="1" dirty="0">
                <a:solidFill>
                  <a:schemeClr val="accent4"/>
                </a:solidFill>
                <a:latin typeface="黑体" panose="02010609060101010101" pitchFamily="49" charset="-122"/>
                <a:ea typeface="黑体" panose="02010609060101010101" pitchFamily="49" charset="-122"/>
              </a:rPr>
              <a:t>  苏联：成立情报局 建立经互会 成立华约组织</a:t>
            </a:r>
          </a:p>
          <a:p>
            <a:pPr>
              <a:lnSpc>
                <a:spcPct val="90000"/>
              </a:lnSpc>
            </a:pPr>
            <a:r>
              <a:rPr lang="zh-CN" altLang="en-US" sz="3200" b="1" dirty="0">
                <a:solidFill>
                  <a:schemeClr val="accent4"/>
                </a:solidFill>
                <a:latin typeface="黑体" panose="02010609060101010101" pitchFamily="49" charset="-122"/>
                <a:ea typeface="黑体" panose="02010609060101010101" pitchFamily="49" charset="-122"/>
              </a:rPr>
              <a:t>三</a:t>
            </a:r>
            <a:r>
              <a:rPr lang="en-US" altLang="zh-CN" sz="3200" b="1" dirty="0">
                <a:solidFill>
                  <a:schemeClr val="accent4"/>
                </a:solidFill>
                <a:latin typeface="黑体" panose="02010609060101010101" pitchFamily="49" charset="-122"/>
                <a:ea typeface="黑体" panose="02010609060101010101" pitchFamily="49" charset="-122"/>
              </a:rPr>
              <a:t>.“</a:t>
            </a:r>
            <a:r>
              <a:rPr lang="zh-CN" altLang="en-US" sz="3200" b="1" dirty="0">
                <a:solidFill>
                  <a:schemeClr val="accent4"/>
                </a:solidFill>
                <a:latin typeface="黑体" panose="02010609060101010101" pitchFamily="49" charset="-122"/>
                <a:ea typeface="黑体" panose="02010609060101010101" pitchFamily="49" charset="-122"/>
              </a:rPr>
              <a:t>冷战”阴影下的国际关系</a:t>
            </a:r>
            <a:r>
              <a:rPr lang="en-US" altLang="zh-CN" sz="3200" b="1" dirty="0">
                <a:solidFill>
                  <a:schemeClr val="accent4"/>
                </a:solidFill>
                <a:latin typeface="黑体" panose="02010609060101010101" pitchFamily="49" charset="-122"/>
                <a:ea typeface="黑体" panose="02010609060101010101" pitchFamily="49" charset="-122"/>
              </a:rPr>
              <a:t>——</a:t>
            </a:r>
            <a:r>
              <a:rPr lang="zh-CN" altLang="en-US" sz="3200" b="1" dirty="0">
                <a:solidFill>
                  <a:schemeClr val="accent4"/>
                </a:solidFill>
                <a:latin typeface="黑体" panose="02010609060101010101" pitchFamily="49" charset="-122"/>
                <a:ea typeface="黑体" panose="02010609060101010101" pitchFamily="49" charset="-122"/>
              </a:rPr>
              <a:t>两极格局的影响</a:t>
            </a:r>
          </a:p>
          <a:p>
            <a:pPr>
              <a:lnSpc>
                <a:spcPct val="90000"/>
              </a:lnSpc>
            </a:pPr>
            <a:r>
              <a:rPr lang="en-US" altLang="zh-CN" sz="3200" b="1" dirty="0">
                <a:solidFill>
                  <a:schemeClr val="accent4"/>
                </a:solidFill>
                <a:latin typeface="黑体" panose="02010609060101010101" pitchFamily="49" charset="-122"/>
                <a:ea typeface="黑体" panose="02010609060101010101" pitchFamily="49" charset="-122"/>
              </a:rPr>
              <a:t> 1.</a:t>
            </a:r>
            <a:r>
              <a:rPr lang="zh-CN" altLang="en-US" sz="3200" b="1" dirty="0">
                <a:solidFill>
                  <a:schemeClr val="accent4"/>
                </a:solidFill>
                <a:latin typeface="黑体" panose="02010609060101010101" pitchFamily="49" charset="-122"/>
                <a:ea typeface="黑体" panose="02010609060101010101" pitchFamily="49" charset="-122"/>
                <a:hlinkClick r:id="" action="ppaction://noaction"/>
              </a:rPr>
              <a:t>消极：冷热交织；世界分裂；核战争威胁</a:t>
            </a:r>
          </a:p>
          <a:p>
            <a:pPr>
              <a:lnSpc>
                <a:spcPct val="90000"/>
              </a:lnSpc>
            </a:pPr>
            <a:r>
              <a:rPr lang="en-US" altLang="zh-CN" sz="3200" b="1" dirty="0">
                <a:solidFill>
                  <a:schemeClr val="accent4"/>
                </a:solidFill>
                <a:latin typeface="黑体" panose="02010609060101010101" pitchFamily="49" charset="-122"/>
                <a:ea typeface="黑体" panose="02010609060101010101" pitchFamily="49" charset="-122"/>
                <a:hlinkClick r:id="" action="ppaction://noaction"/>
              </a:rPr>
              <a:t> 2.</a:t>
            </a:r>
            <a:r>
              <a:rPr lang="zh-CN" altLang="en-US" sz="3200" b="1" dirty="0">
                <a:solidFill>
                  <a:schemeClr val="accent4"/>
                </a:solidFill>
                <a:latin typeface="黑体" panose="02010609060101010101" pitchFamily="49" charset="-122"/>
                <a:ea typeface="黑体" panose="02010609060101010101" pitchFamily="49" charset="-122"/>
                <a:hlinkClick r:id="" action="ppaction://noaction"/>
              </a:rPr>
              <a:t>积极：势均力敌，避免了新的世界大战的爆发</a:t>
            </a:r>
          </a:p>
        </p:txBody>
      </p:sp>
      <p:sp>
        <p:nvSpPr>
          <p:cNvPr id="8193" name="矩形 12293"/>
          <p:cNvSpPr>
            <a:spLocks noTextEdit="1"/>
          </p:cNvSpPr>
          <p:nvPr/>
        </p:nvSpPr>
        <p:spPr>
          <a:xfrm>
            <a:off x="2286635" y="0"/>
            <a:ext cx="5336540" cy="440055"/>
          </a:xfrm>
          <a:prstGeom prst="rect">
            <a:avLst/>
          </a:prstGeom>
        </p:spPr>
        <p:txBody>
          <a:bodyPr wrap="none" fromWordArt="1">
            <a:prstTxWarp prst="textPlain">
              <a:avLst>
                <a:gd name="adj" fmla="val 50000"/>
              </a:avLst>
            </a:prstTxWarp>
            <a:normAutofit fontScale="40000"/>
          </a:bodyPr>
          <a:lstStyle/>
          <a:p>
            <a:pPr algn="ctr"/>
            <a:r>
              <a:rPr lang="zh-CN" altLang="en-US" sz="4800" b="1">
                <a:ln w="9525" cap="flat" cmpd="sng">
                  <a:solidFill>
                    <a:srgbClr val="000000"/>
                  </a:solidFill>
                  <a:prstDash val="solid"/>
                  <a:round/>
                  <a:headEnd type="none" w="med" len="med"/>
                  <a:tailEnd type="none" w="med" len="med"/>
                </a:ln>
                <a:solidFill>
                  <a:srgbClr val="FF0000"/>
                </a:solidFill>
                <a:latin typeface="华文行楷" panose="02010800040101010101" pitchFamily="2" charset="-122"/>
                <a:ea typeface="华文行楷" panose="02010800040101010101" pitchFamily="2" charset="-122"/>
              </a:rPr>
              <a:t>第25课   两极世界的形成</a:t>
            </a:r>
          </a:p>
        </p:txBody>
      </p:sp>
    </p:spTree>
  </p:cSld>
  <p:clrMapOvr>
    <a:masterClrMapping/>
  </p:clrMapOvr>
  <p:transition>
    <p:whee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3490">
                                            <p:bg/>
                                          </p:spTgt>
                                        </p:tgtEl>
                                        <p:attrNameLst>
                                          <p:attrName>style.visibility</p:attrName>
                                        </p:attrNameLst>
                                      </p:cBhvr>
                                      <p:to>
                                        <p:strVal val="visible"/>
                                      </p:to>
                                    </p:set>
                                    <p:animEffect transition="in" filter="wipe(up)">
                                      <p:cBhvr>
                                        <p:cTn id="7" dur="500"/>
                                        <p:tgtEl>
                                          <p:spTgt spid="63490">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3490">
                                            <p:txEl>
                                              <p:pRg st="0" end="0"/>
                                            </p:txEl>
                                          </p:spTgt>
                                        </p:tgtEl>
                                        <p:attrNameLst>
                                          <p:attrName>style.visibility</p:attrName>
                                        </p:attrNameLst>
                                      </p:cBhvr>
                                      <p:to>
                                        <p:strVal val="visible"/>
                                      </p:to>
                                    </p:set>
                                    <p:animEffect transition="in" filter="wipe(up)">
                                      <p:cBhvr>
                                        <p:cTn id="12" dur="500"/>
                                        <p:tgtEl>
                                          <p:spTgt spid="6349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3490">
                                            <p:txEl>
                                              <p:pRg st="1" end="1"/>
                                            </p:txEl>
                                          </p:spTgt>
                                        </p:tgtEl>
                                        <p:attrNameLst>
                                          <p:attrName>style.visibility</p:attrName>
                                        </p:attrNameLst>
                                      </p:cBhvr>
                                      <p:to>
                                        <p:strVal val="visible"/>
                                      </p:to>
                                    </p:set>
                                    <p:animEffect transition="in" filter="wipe(up)">
                                      <p:cBhvr>
                                        <p:cTn id="17" dur="500"/>
                                        <p:tgtEl>
                                          <p:spTgt spid="6349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3490">
                                            <p:txEl>
                                              <p:pRg st="2" end="2"/>
                                            </p:txEl>
                                          </p:spTgt>
                                        </p:tgtEl>
                                        <p:attrNameLst>
                                          <p:attrName>style.visibility</p:attrName>
                                        </p:attrNameLst>
                                      </p:cBhvr>
                                      <p:to>
                                        <p:strVal val="visible"/>
                                      </p:to>
                                    </p:set>
                                    <p:animEffect transition="in" filter="wipe(up)">
                                      <p:cBhvr>
                                        <p:cTn id="22" dur="500"/>
                                        <p:tgtEl>
                                          <p:spTgt spid="6349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3490">
                                            <p:txEl>
                                              <p:pRg st="3" end="3"/>
                                            </p:txEl>
                                          </p:spTgt>
                                        </p:tgtEl>
                                        <p:attrNameLst>
                                          <p:attrName>style.visibility</p:attrName>
                                        </p:attrNameLst>
                                      </p:cBhvr>
                                      <p:to>
                                        <p:strVal val="visible"/>
                                      </p:to>
                                    </p:set>
                                    <p:animEffect transition="in" filter="wipe(up)">
                                      <p:cBhvr>
                                        <p:cTn id="27" dur="500"/>
                                        <p:tgtEl>
                                          <p:spTgt spid="6349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3490">
                                            <p:txEl>
                                              <p:pRg st="4" end="4"/>
                                            </p:txEl>
                                          </p:spTgt>
                                        </p:tgtEl>
                                        <p:attrNameLst>
                                          <p:attrName>style.visibility</p:attrName>
                                        </p:attrNameLst>
                                      </p:cBhvr>
                                      <p:to>
                                        <p:strVal val="visible"/>
                                      </p:to>
                                    </p:set>
                                    <p:animEffect transition="in" filter="wipe(up)">
                                      <p:cBhvr>
                                        <p:cTn id="32" dur="500"/>
                                        <p:tgtEl>
                                          <p:spTgt spid="63490">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63490">
                                            <p:txEl>
                                              <p:pRg st="5" end="5"/>
                                            </p:txEl>
                                          </p:spTgt>
                                        </p:tgtEl>
                                        <p:attrNameLst>
                                          <p:attrName>style.visibility</p:attrName>
                                        </p:attrNameLst>
                                      </p:cBhvr>
                                      <p:to>
                                        <p:strVal val="visible"/>
                                      </p:to>
                                    </p:set>
                                    <p:animEffect transition="in" filter="wipe(up)">
                                      <p:cBhvr>
                                        <p:cTn id="37" dur="500"/>
                                        <p:tgtEl>
                                          <p:spTgt spid="63490">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63490">
                                            <p:txEl>
                                              <p:pRg st="6" end="6"/>
                                            </p:txEl>
                                          </p:spTgt>
                                        </p:tgtEl>
                                        <p:attrNameLst>
                                          <p:attrName>style.visibility</p:attrName>
                                        </p:attrNameLst>
                                      </p:cBhvr>
                                      <p:to>
                                        <p:strVal val="visible"/>
                                      </p:to>
                                    </p:set>
                                    <p:animEffect transition="in" filter="wipe(up)">
                                      <p:cBhvr>
                                        <p:cTn id="42" dur="500"/>
                                        <p:tgtEl>
                                          <p:spTgt spid="63490">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63490">
                                            <p:txEl>
                                              <p:pRg st="7" end="7"/>
                                            </p:txEl>
                                          </p:spTgt>
                                        </p:tgtEl>
                                        <p:attrNameLst>
                                          <p:attrName>style.visibility</p:attrName>
                                        </p:attrNameLst>
                                      </p:cBhvr>
                                      <p:to>
                                        <p:strVal val="visible"/>
                                      </p:to>
                                    </p:set>
                                    <p:animEffect transition="in" filter="wipe(up)">
                                      <p:cBhvr>
                                        <p:cTn id="47" dur="500"/>
                                        <p:tgtEl>
                                          <p:spTgt spid="63490">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63490">
                                            <p:txEl>
                                              <p:pRg st="8" end="8"/>
                                            </p:txEl>
                                          </p:spTgt>
                                        </p:tgtEl>
                                        <p:attrNameLst>
                                          <p:attrName>style.visibility</p:attrName>
                                        </p:attrNameLst>
                                      </p:cBhvr>
                                      <p:to>
                                        <p:strVal val="visible"/>
                                      </p:to>
                                    </p:set>
                                    <p:animEffect transition="in" filter="wipe(up)">
                                      <p:cBhvr>
                                        <p:cTn id="52" dur="500"/>
                                        <p:tgtEl>
                                          <p:spTgt spid="63490">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63490">
                                            <p:txEl>
                                              <p:pRg st="9" end="9"/>
                                            </p:txEl>
                                          </p:spTgt>
                                        </p:tgtEl>
                                        <p:attrNameLst>
                                          <p:attrName>style.visibility</p:attrName>
                                        </p:attrNameLst>
                                      </p:cBhvr>
                                      <p:to>
                                        <p:strVal val="visible"/>
                                      </p:to>
                                    </p:set>
                                    <p:animEffect transition="in" filter="wipe(up)">
                                      <p:cBhvr>
                                        <p:cTn id="57" dur="500"/>
                                        <p:tgtEl>
                                          <p:spTgt spid="63490">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63490">
                                            <p:txEl>
                                              <p:pRg st="10" end="10"/>
                                            </p:txEl>
                                          </p:spTgt>
                                        </p:tgtEl>
                                        <p:attrNameLst>
                                          <p:attrName>style.visibility</p:attrName>
                                        </p:attrNameLst>
                                      </p:cBhvr>
                                      <p:to>
                                        <p:strVal val="visible"/>
                                      </p:to>
                                    </p:set>
                                    <p:animEffect transition="in" filter="wipe(up)">
                                      <p:cBhvr>
                                        <p:cTn id="62" dur="500"/>
                                        <p:tgtEl>
                                          <p:spTgt spid="63490">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63490">
                                            <p:txEl>
                                              <p:pRg st="11" end="11"/>
                                            </p:txEl>
                                          </p:spTgt>
                                        </p:tgtEl>
                                        <p:attrNameLst>
                                          <p:attrName>style.visibility</p:attrName>
                                        </p:attrNameLst>
                                      </p:cBhvr>
                                      <p:to>
                                        <p:strVal val="visible"/>
                                      </p:to>
                                    </p:set>
                                    <p:animEffect transition="in" filter="wipe(up)">
                                      <p:cBhvr>
                                        <p:cTn id="67" dur="500"/>
                                        <p:tgtEl>
                                          <p:spTgt spid="63490">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63490">
                                            <p:txEl>
                                              <p:pRg st="12" end="12"/>
                                            </p:txEl>
                                          </p:spTgt>
                                        </p:tgtEl>
                                        <p:attrNameLst>
                                          <p:attrName>style.visibility</p:attrName>
                                        </p:attrNameLst>
                                      </p:cBhvr>
                                      <p:to>
                                        <p:strVal val="visible"/>
                                      </p:to>
                                    </p:set>
                                    <p:animEffect transition="in" filter="wipe(up)">
                                      <p:cBhvr>
                                        <p:cTn id="72" dur="500"/>
                                        <p:tgtEl>
                                          <p:spTgt spid="63490">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63490">
                                            <p:txEl>
                                              <p:pRg st="13" end="13"/>
                                            </p:txEl>
                                          </p:spTgt>
                                        </p:tgtEl>
                                        <p:attrNameLst>
                                          <p:attrName>style.visibility</p:attrName>
                                        </p:attrNameLst>
                                      </p:cBhvr>
                                      <p:to>
                                        <p:strVal val="visible"/>
                                      </p:to>
                                    </p:set>
                                    <p:animEffect transition="in" filter="wipe(up)">
                                      <p:cBhvr>
                                        <p:cTn id="77" dur="500"/>
                                        <p:tgtEl>
                                          <p:spTgt spid="63490">
                                            <p:txEl>
                                              <p:pRg st="13" end="1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63490">
                                            <p:txEl>
                                              <p:pRg st="4" end="4"/>
                                            </p:txEl>
                                          </p:spTgt>
                                        </p:tgtEl>
                                        <p:attrNameLst>
                                          <p:attrName>style.visibility</p:attrName>
                                        </p:attrNameLst>
                                      </p:cBhvr>
                                      <p:to>
                                        <p:strVal val="visible"/>
                                      </p:to>
                                    </p:set>
                                    <p:animEffect transition="in" filter="blinds(horizontal)">
                                      <p:cBhvr>
                                        <p:cTn id="82" dur="500"/>
                                        <p:tgtEl>
                                          <p:spTgt spid="63490">
                                            <p:txEl>
                                              <p:pRg st="4" end="4"/>
                                            </p:txEl>
                                          </p:spTgt>
                                        </p:tgtEl>
                                      </p:cBhvr>
                                    </p:animEffect>
                                  </p:childTnLst>
                                  <p:subTnLst>
                                    <p:set>
                                      <p:cBhvr override="childStyle">
                                        <p:cTn dur="1" fill="hold" display="0" masterRel="nextClick" afterEffect="1"/>
                                        <p:tgtEl>
                                          <p:spTgt spid="63490">
                                            <p:txEl>
                                              <p:pRg st="4" end="4"/>
                                            </p:txEl>
                                          </p:spTgt>
                                        </p:tgtEl>
                                        <p:attrNameLst>
                                          <p:attrName>style.visibility</p:attrName>
                                        </p:attrNameLst>
                                      </p:cBhvr>
                                      <p:to>
                                        <p:strVal val="hidden"/>
                                      </p:to>
                                    </p:set>
                                  </p:subTnLst>
                                </p:cTn>
                              </p:par>
                              <p:par>
                                <p:cTn id="83" presetID="3" presetClass="entr" presetSubtype="10" fill="hold" nodeType="withEffect">
                                  <p:stCondLst>
                                    <p:cond delay="0"/>
                                  </p:stCondLst>
                                  <p:childTnLst>
                                    <p:set>
                                      <p:cBhvr>
                                        <p:cTn id="84" dur="1" fill="hold">
                                          <p:stCondLst>
                                            <p:cond delay="0"/>
                                          </p:stCondLst>
                                        </p:cTn>
                                        <p:tgtEl>
                                          <p:spTgt spid="63490">
                                            <p:txEl>
                                              <p:pRg st="11" end="11"/>
                                            </p:txEl>
                                          </p:spTgt>
                                        </p:tgtEl>
                                        <p:attrNameLst>
                                          <p:attrName>style.visibility</p:attrName>
                                        </p:attrNameLst>
                                      </p:cBhvr>
                                      <p:to>
                                        <p:strVal val="visible"/>
                                      </p:to>
                                    </p:set>
                                    <p:animEffect transition="in" filter="blinds(horizontal)">
                                      <p:cBhvr>
                                        <p:cTn id="85" dur="500"/>
                                        <p:tgtEl>
                                          <p:spTgt spid="63490">
                                            <p:txEl>
                                              <p:pRg st="11" end="11"/>
                                            </p:txEl>
                                          </p:spTgt>
                                        </p:tgtEl>
                                      </p:cBhvr>
                                    </p:animEffect>
                                  </p:childTnLst>
                                  <p:subTnLst>
                                    <p:set>
                                      <p:cBhvr override="childStyle">
                                        <p:cTn dur="1" fill="hold" display="0" masterRel="nextClick" afterEffect="1"/>
                                        <p:tgtEl>
                                          <p:spTgt spid="63490">
                                            <p:txEl>
                                              <p:pRg st="11" end="11"/>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build="p"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5" name="图片 52229" descr="W020080822593047426668"/>
          <p:cNvPicPr>
            <a:picLocks noChangeAspect="1"/>
          </p:cNvPicPr>
          <p:nvPr/>
        </p:nvPicPr>
        <p:blipFill>
          <a:blip r:embed="rId2"/>
          <a:stretch>
            <a:fillRect/>
          </a:stretch>
        </p:blipFill>
        <p:spPr>
          <a:xfrm>
            <a:off x="1832610" y="189230"/>
            <a:ext cx="8703310" cy="5793105"/>
          </a:xfrm>
          <a:prstGeom prst="rect">
            <a:avLst/>
          </a:prstGeom>
          <a:noFill/>
          <a:ln w="9525" cap="flat" cmpd="sng">
            <a:solidFill>
              <a:schemeClr val="bg2"/>
            </a:solidFill>
            <a:prstDash val="solid"/>
            <a:miter/>
            <a:headEnd type="none" w="med" len="med"/>
            <a:tailEnd type="none" w="med" len="med"/>
          </a:ln>
        </p:spPr>
      </p:pic>
      <p:sp>
        <p:nvSpPr>
          <p:cNvPr id="36866" name="文本框 52230"/>
          <p:cNvSpPr txBox="1"/>
          <p:nvPr/>
        </p:nvSpPr>
        <p:spPr>
          <a:xfrm>
            <a:off x="3412490" y="5982335"/>
            <a:ext cx="6084888" cy="645160"/>
          </a:xfrm>
          <a:prstGeom prst="rect">
            <a:avLst/>
          </a:prstGeom>
          <a:noFill/>
          <a:ln w="9525">
            <a:noFill/>
          </a:ln>
        </p:spPr>
        <p:txBody>
          <a:bodyPr anchor="t">
            <a:spAutoFit/>
          </a:bodyPr>
          <a:lstStyle/>
          <a:p>
            <a:pPr algn="ctr">
              <a:spcBef>
                <a:spcPct val="50000"/>
              </a:spcBef>
            </a:pPr>
            <a:r>
              <a:rPr lang="en-US" altLang="zh-CN" sz="3600" b="1" dirty="0">
                <a:solidFill>
                  <a:srgbClr val="0000FF"/>
                </a:solidFill>
                <a:latin typeface="黑体" panose="02010609060101010101" pitchFamily="49" charset="-122"/>
                <a:ea typeface="黑体" panose="02010609060101010101" pitchFamily="49" charset="-122"/>
              </a:rPr>
              <a:t>1962</a:t>
            </a:r>
            <a:r>
              <a:rPr lang="zh-CN" altLang="en-US" sz="3600" b="1" dirty="0">
                <a:solidFill>
                  <a:srgbClr val="0000FF"/>
                </a:solidFill>
                <a:latin typeface="黑体" panose="02010609060101010101" pitchFamily="49" charset="-122"/>
                <a:ea typeface="黑体" panose="02010609060101010101" pitchFamily="49" charset="-122"/>
              </a:rPr>
              <a:t>年古巴导弹危机</a:t>
            </a:r>
          </a:p>
        </p:txBody>
      </p:sp>
      <p:pic>
        <p:nvPicPr>
          <p:cNvPr id="52232" name="图片 52231" descr="按钮1">
            <a:hlinkClick r:id="" action="ppaction://noaction"/>
          </p:cNvPr>
          <p:cNvPicPr>
            <a:picLocks noChangeAspect="1"/>
          </p:cNvPicPr>
          <p:nvPr/>
        </p:nvPicPr>
        <p:blipFill>
          <a:blip r:embed="rId3" cstate="print"/>
          <a:stretch>
            <a:fillRect/>
          </a:stretch>
        </p:blipFill>
        <p:spPr>
          <a:xfrm>
            <a:off x="10705783" y="5982335"/>
            <a:ext cx="900112" cy="593725"/>
          </a:xfrm>
          <a:prstGeom prst="rect">
            <a:avLst/>
          </a:prstGeom>
          <a:noFill/>
          <a:ln w="9525">
            <a:noFill/>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52232"/>
                                        </p:tgtEl>
                                        <p:attrNameLst>
                                          <p:attrName>style.visibility</p:attrName>
                                        </p:attrNameLst>
                                      </p:cBhvr>
                                      <p:to>
                                        <p:strVal val="visible"/>
                                      </p:to>
                                    </p:set>
                                    <p:animEffect transition="in" filter="blinds(horizontal)">
                                      <p:cBhvr>
                                        <p:cTn id="7" dur="500"/>
                                        <p:tgtEl>
                                          <p:spTgt spid="52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文本框 94209"/>
          <p:cNvSpPr txBox="1"/>
          <p:nvPr/>
        </p:nvSpPr>
        <p:spPr>
          <a:xfrm>
            <a:off x="1990725" y="3749675"/>
            <a:ext cx="8426450" cy="3080385"/>
          </a:xfrm>
          <a:prstGeom prst="rect">
            <a:avLst/>
          </a:prstGeom>
          <a:solidFill>
            <a:srgbClr val="FFFFFF">
              <a:alpha val="70195"/>
            </a:srgbClr>
          </a:solidFill>
          <a:ln w="9525" cap="flat" cmpd="sng">
            <a:solidFill>
              <a:srgbClr val="FF0000"/>
            </a:solidFill>
            <a:prstDash val="solid"/>
            <a:miter/>
            <a:headEnd type="none" w="med" len="med"/>
            <a:tailEnd type="none" w="med" len="med"/>
          </a:ln>
        </p:spPr>
        <p:txBody>
          <a:bodyPr anchor="t">
            <a:spAutoFit/>
          </a:bodyPr>
          <a:lstStyle/>
          <a:p>
            <a:pPr>
              <a:lnSpc>
                <a:spcPct val="90000"/>
              </a:lnSpc>
            </a:pPr>
            <a:r>
              <a:rPr lang="en-US" altLang="zh-CN" sz="3600" b="1" dirty="0">
                <a:latin typeface="黑体" panose="02010609060101010101" pitchFamily="49" charset="-122"/>
                <a:ea typeface="黑体" panose="02010609060101010101" pitchFamily="49" charset="-122"/>
              </a:rPr>
              <a:t>3.</a:t>
            </a:r>
            <a:r>
              <a:rPr lang="zh-CN" altLang="en-US" sz="3600" b="1" dirty="0">
                <a:latin typeface="黑体" panose="02010609060101010101" pitchFamily="49" charset="-122"/>
                <a:ea typeface="黑体" panose="02010609060101010101" pitchFamily="49" charset="-122"/>
              </a:rPr>
              <a:t>上图是苏联某历史时期发布的宣传画</a:t>
            </a:r>
            <a:r>
              <a:rPr lang="en-US" altLang="zh-CN" sz="3600" b="1" dirty="0">
                <a:latin typeface="黑体" panose="02010609060101010101" pitchFamily="49" charset="-122"/>
                <a:ea typeface="黑体" panose="02010609060101010101" pitchFamily="49" charset="-122"/>
              </a:rPr>
              <a:t>《</a:t>
            </a:r>
            <a:r>
              <a:rPr lang="zh-CN" altLang="en-US" sz="3600" b="1" dirty="0">
                <a:latin typeface="黑体" panose="02010609060101010101" pitchFamily="49" charset="-122"/>
                <a:ea typeface="黑体" panose="02010609060101010101" pitchFamily="49" charset="-122"/>
              </a:rPr>
              <a:t>华盛顿的和平鸽</a:t>
            </a:r>
            <a:r>
              <a:rPr lang="en-US" altLang="zh-CN" sz="3600" b="1" dirty="0">
                <a:latin typeface="黑体" panose="02010609060101010101" pitchFamily="49" charset="-122"/>
                <a:ea typeface="黑体" panose="02010609060101010101" pitchFamily="49" charset="-122"/>
              </a:rPr>
              <a:t>》</a:t>
            </a:r>
            <a:r>
              <a:rPr lang="zh-CN" altLang="en-US" sz="3600" b="1" dirty="0">
                <a:latin typeface="黑体" panose="02010609060101010101" pitchFamily="49" charset="-122"/>
                <a:ea typeface="黑体" panose="02010609060101010101" pitchFamily="49" charset="-122"/>
              </a:rPr>
              <a:t>，这幅画揭示了</a:t>
            </a:r>
          </a:p>
          <a:p>
            <a:pPr>
              <a:lnSpc>
                <a:spcPct val="90000"/>
              </a:lnSpc>
            </a:pPr>
            <a:r>
              <a:rPr lang="zh-CN" altLang="en-US" sz="3600" b="1" dirty="0">
                <a:latin typeface="黑体" panose="02010609060101010101" pitchFamily="49" charset="-122"/>
                <a:ea typeface="黑体" panose="02010609060101010101" pitchFamily="49" charset="-122"/>
              </a:rPr>
              <a:t> </a:t>
            </a:r>
            <a:r>
              <a:rPr lang="en-US" altLang="zh-CN" sz="3600" b="1" dirty="0">
                <a:latin typeface="黑体" panose="02010609060101010101" pitchFamily="49" charset="-122"/>
                <a:ea typeface="黑体" panose="02010609060101010101" pitchFamily="49" charset="-122"/>
              </a:rPr>
              <a:t>A.</a:t>
            </a:r>
            <a:r>
              <a:rPr lang="zh-CN" altLang="en-US" sz="3600" b="1" dirty="0">
                <a:latin typeface="黑体" panose="02010609060101010101" pitchFamily="49" charset="-122"/>
                <a:ea typeface="黑体" panose="02010609060101010101" pitchFamily="49" charset="-122"/>
              </a:rPr>
              <a:t>美国推行冷战政策的实质</a:t>
            </a:r>
          </a:p>
          <a:p>
            <a:pPr>
              <a:lnSpc>
                <a:spcPct val="90000"/>
              </a:lnSpc>
            </a:pPr>
            <a:r>
              <a:rPr lang="zh-CN" altLang="en-US" sz="3600" b="1" dirty="0">
                <a:latin typeface="黑体" panose="02010609060101010101" pitchFamily="49" charset="-122"/>
                <a:ea typeface="黑体" panose="02010609060101010101" pitchFamily="49" charset="-122"/>
              </a:rPr>
              <a:t> </a:t>
            </a:r>
            <a:r>
              <a:rPr lang="en-US" altLang="zh-CN" sz="3600" b="1" dirty="0">
                <a:latin typeface="黑体" panose="02010609060101010101" pitchFamily="49" charset="-122"/>
                <a:ea typeface="黑体" panose="02010609060101010101" pitchFamily="49" charset="-122"/>
              </a:rPr>
              <a:t>B.</a:t>
            </a:r>
            <a:r>
              <a:rPr lang="zh-CN" altLang="en-US" sz="3600" b="1" dirty="0">
                <a:latin typeface="黑体" panose="02010609060101010101" pitchFamily="49" charset="-122"/>
                <a:ea typeface="黑体" panose="02010609060101010101" pitchFamily="49" charset="-122"/>
              </a:rPr>
              <a:t>古巴导弹危机发生的根源</a:t>
            </a:r>
          </a:p>
          <a:p>
            <a:pPr>
              <a:lnSpc>
                <a:spcPct val="90000"/>
              </a:lnSpc>
            </a:pPr>
            <a:r>
              <a:rPr lang="zh-CN" altLang="en-US" sz="3600" b="1" dirty="0">
                <a:latin typeface="黑体" panose="02010609060101010101" pitchFamily="49" charset="-122"/>
                <a:ea typeface="黑体" panose="02010609060101010101" pitchFamily="49" charset="-122"/>
              </a:rPr>
              <a:t> </a:t>
            </a:r>
            <a:r>
              <a:rPr lang="en-US" altLang="zh-CN" sz="3600" b="1" dirty="0">
                <a:latin typeface="黑体" panose="02010609060101010101" pitchFamily="49" charset="-122"/>
                <a:ea typeface="黑体" panose="02010609060101010101" pitchFamily="49" charset="-122"/>
              </a:rPr>
              <a:t>C.</a:t>
            </a:r>
            <a:r>
              <a:rPr lang="zh-CN" altLang="en-US" sz="3600" b="1" dirty="0">
                <a:latin typeface="黑体" panose="02010609060101010101" pitchFamily="49" charset="-122"/>
                <a:ea typeface="黑体" panose="02010609060101010101" pitchFamily="49" charset="-122"/>
              </a:rPr>
              <a:t>美苏展开激烈的军备竞赛</a:t>
            </a:r>
          </a:p>
          <a:p>
            <a:pPr>
              <a:lnSpc>
                <a:spcPct val="90000"/>
              </a:lnSpc>
            </a:pPr>
            <a:r>
              <a:rPr lang="zh-CN" altLang="en-US" sz="3600" b="1" dirty="0">
                <a:latin typeface="黑体" panose="02010609060101010101" pitchFamily="49" charset="-122"/>
                <a:ea typeface="黑体" panose="02010609060101010101" pitchFamily="49" charset="-122"/>
              </a:rPr>
              <a:t> </a:t>
            </a:r>
            <a:r>
              <a:rPr lang="en-US" altLang="zh-CN" sz="3600" b="1" dirty="0">
                <a:latin typeface="黑体" panose="02010609060101010101" pitchFamily="49" charset="-122"/>
                <a:ea typeface="黑体" panose="02010609060101010101" pitchFamily="49" charset="-122"/>
              </a:rPr>
              <a:t>D.</a:t>
            </a:r>
            <a:r>
              <a:rPr lang="zh-CN" altLang="en-US" sz="3600" b="1" dirty="0">
                <a:latin typeface="黑体" panose="02010609060101010101" pitchFamily="49" charset="-122"/>
                <a:ea typeface="黑体" panose="02010609060101010101" pitchFamily="49" charset="-122"/>
              </a:rPr>
              <a:t>苏联推行霸权主义的野心</a:t>
            </a:r>
          </a:p>
        </p:txBody>
      </p:sp>
      <p:pic>
        <p:nvPicPr>
          <p:cNvPr id="10242" name="图片 94211" descr="20080125075834784"/>
          <p:cNvPicPr>
            <a:picLocks noChangeAspect="1"/>
          </p:cNvPicPr>
          <p:nvPr/>
        </p:nvPicPr>
        <p:blipFill>
          <a:blip r:embed="rId2"/>
          <a:srcRect b="7793"/>
          <a:stretch>
            <a:fillRect/>
          </a:stretch>
        </p:blipFill>
        <p:spPr>
          <a:xfrm>
            <a:off x="3503613" y="0"/>
            <a:ext cx="6264275" cy="3700463"/>
          </a:xfrm>
          <a:prstGeom prst="rect">
            <a:avLst/>
          </a:prstGeom>
          <a:noFill/>
          <a:ln w="9525">
            <a:noFill/>
          </a:ln>
        </p:spPr>
      </p:pic>
      <p:sp>
        <p:nvSpPr>
          <p:cNvPr id="10243" name="矩形 94212"/>
          <p:cNvSpPr>
            <a:spLocks noTextEdit="1"/>
          </p:cNvSpPr>
          <p:nvPr/>
        </p:nvSpPr>
        <p:spPr>
          <a:xfrm>
            <a:off x="1558925" y="406400"/>
            <a:ext cx="1871663" cy="574675"/>
          </a:xfrm>
          <a:prstGeom prst="rect">
            <a:avLst/>
          </a:prstGeom>
        </p:spPr>
        <p:txBody>
          <a:bodyPr wrap="none" fromWordArt="1">
            <a:prstTxWarp prst="textPlain">
              <a:avLst>
                <a:gd name="adj" fmla="val 50000"/>
              </a:avLst>
            </a:prstTxWarp>
            <a:normAutofit fontScale="90000" lnSpcReduction="10000"/>
          </a:bodyPr>
          <a:lstStyle/>
          <a:p>
            <a:pPr algn="ctr"/>
            <a:r>
              <a:rPr lang="zh-CN" altLang="en-US" sz="3600" b="1">
                <a:ln w="19050" cap="sq" cmpd="sng">
                  <a:solidFill>
                    <a:schemeClr val="tx1"/>
                  </a:solidFill>
                  <a:prstDash val="solid"/>
                  <a:round/>
                  <a:headEnd type="none" w="sm" len="sm"/>
                  <a:tailEnd type="none" w="sm" len="sm"/>
                </a:ln>
                <a:solidFill>
                  <a:srgbClr val="FF0000"/>
                </a:solidFill>
                <a:effectLst>
                  <a:outerShdw dist="35921" dir="2699999" algn="ctr" rotWithShape="0">
                    <a:srgbClr val="990000"/>
                  </a:outerShdw>
                </a:effectLst>
                <a:latin typeface="华文行楷" panose="02010800040101010101" pitchFamily="2" charset="-122"/>
                <a:ea typeface="华文行楷" panose="02010800040101010101" pitchFamily="2" charset="-122"/>
              </a:rPr>
              <a:t>随堂演练</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94210">
                                            <p:txEl>
                                              <p:pRg st="1" end="1"/>
                                            </p:txEl>
                                          </p:spTgt>
                                        </p:tgtEl>
                                        <p:attrNameLst>
                                          <p:attrName>style.color</p:attrName>
                                        </p:attrNameLst>
                                      </p:cBhvr>
                                      <p:to>
                                        <a:srgbClr val="FF33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图片 74753" descr="图片5"/>
          <p:cNvPicPr>
            <a:picLocks noChangeAspect="1"/>
          </p:cNvPicPr>
          <p:nvPr/>
        </p:nvPicPr>
        <p:blipFill>
          <a:blip r:embed="rId2"/>
          <a:stretch>
            <a:fillRect/>
          </a:stretch>
        </p:blipFill>
        <p:spPr>
          <a:xfrm>
            <a:off x="7248525" y="4718050"/>
            <a:ext cx="3419475" cy="2139950"/>
          </a:xfrm>
          <a:prstGeom prst="rect">
            <a:avLst/>
          </a:prstGeom>
          <a:noFill/>
          <a:ln w="9525" cap="flat" cmpd="sng">
            <a:solidFill>
              <a:schemeClr val="tx1"/>
            </a:solidFill>
            <a:prstDash val="solid"/>
            <a:miter/>
            <a:headEnd type="none" w="med" len="med"/>
            <a:tailEnd type="none" w="med" len="med"/>
          </a:ln>
        </p:spPr>
      </p:pic>
      <p:sp>
        <p:nvSpPr>
          <p:cNvPr id="14338" name="矩形 74754">
            <a:hlinkClick r:id="rId3" action="ppaction://hlinksldjump"/>
          </p:cNvPr>
          <p:cNvSpPr/>
          <p:nvPr/>
        </p:nvSpPr>
        <p:spPr>
          <a:xfrm>
            <a:off x="1560830" y="44450"/>
            <a:ext cx="7272020" cy="2720340"/>
          </a:xfrm>
          <a:prstGeom prst="rect">
            <a:avLst/>
          </a:prstGeom>
          <a:solidFill>
            <a:srgbClr val="336600"/>
          </a:solidFill>
          <a:ln w="9525" cap="flat" cmpd="sng">
            <a:solidFill>
              <a:srgbClr val="0000FF"/>
            </a:solidFill>
            <a:prstDash val="solid"/>
            <a:miter/>
            <a:headEnd type="none" w="med" len="med"/>
            <a:tailEnd type="none" w="med" len="med"/>
          </a:ln>
        </p:spPr>
        <p:txBody>
          <a:bodyPr wrap="square" anchor="t">
            <a:spAutoFit/>
          </a:bodyPr>
          <a:lstStyle/>
          <a:p>
            <a:pPr>
              <a:lnSpc>
                <a:spcPct val="95000"/>
              </a:lnSpc>
            </a:pPr>
            <a:r>
              <a:rPr lang="en-US" altLang="zh-CN" sz="3600" b="1" dirty="0">
                <a:solidFill>
                  <a:srgbClr val="FFFFFF"/>
                </a:solidFill>
                <a:latin typeface="黑体" panose="02010609060101010101" pitchFamily="49" charset="-122"/>
                <a:ea typeface="黑体" panose="02010609060101010101" pitchFamily="49" charset="-122"/>
              </a:rPr>
              <a:t>    </a:t>
            </a:r>
            <a:r>
              <a:rPr lang="zh-CN" altLang="en-US" sz="3600" b="1" dirty="0">
                <a:solidFill>
                  <a:srgbClr val="FFFFFF"/>
                </a:solidFill>
                <a:latin typeface="黑体" panose="02010609060101010101" pitchFamily="49" charset="-122"/>
                <a:ea typeface="黑体" panose="02010609060101010101" pitchFamily="49" charset="-122"/>
              </a:rPr>
              <a:t>我的一边坐着把一条腿搭在另一条腿上的巨大的俄国熊，另一边是巨大的北美野牛，中间坐的是一头可怜的英国小毛驴。</a:t>
            </a:r>
          </a:p>
          <a:p>
            <a:pPr>
              <a:lnSpc>
                <a:spcPct val="95000"/>
              </a:lnSpc>
            </a:pPr>
            <a:r>
              <a:rPr lang="zh-CN" altLang="en-US" sz="3600" b="1" dirty="0">
                <a:solidFill>
                  <a:srgbClr val="FFFFFF"/>
                </a:solidFill>
                <a:latin typeface="黑体" panose="02010609060101010101" pitchFamily="49" charset="-122"/>
                <a:ea typeface="黑体" panose="02010609060101010101" pitchFamily="49" charset="-122"/>
              </a:rPr>
              <a:t>                  </a:t>
            </a:r>
            <a:r>
              <a:rPr lang="en-US" altLang="zh-CN" sz="3600" b="1" dirty="0">
                <a:solidFill>
                  <a:srgbClr val="FFFFFF"/>
                </a:solidFill>
                <a:latin typeface="Arial" panose="020B0604020202020204" pitchFamily="34" charset="0"/>
                <a:ea typeface="黑体" panose="02010609060101010101" pitchFamily="49" charset="-122"/>
              </a:rPr>
              <a:t>——</a:t>
            </a:r>
            <a:r>
              <a:rPr lang="zh-CN" altLang="en-US" sz="3600" b="1" dirty="0">
                <a:solidFill>
                  <a:srgbClr val="FFFFFF"/>
                </a:solidFill>
                <a:latin typeface="黑体" panose="02010609060101010101" pitchFamily="49" charset="-122"/>
                <a:ea typeface="黑体" panose="02010609060101010101" pitchFamily="49" charset="-122"/>
              </a:rPr>
              <a:t>丘吉尔</a:t>
            </a:r>
          </a:p>
        </p:txBody>
      </p:sp>
      <p:pic>
        <p:nvPicPr>
          <p:cNvPr id="14339" name="图片 74755" descr="20100704035742201621"/>
          <p:cNvPicPr>
            <a:picLocks noChangeAspect="1"/>
          </p:cNvPicPr>
          <p:nvPr/>
        </p:nvPicPr>
        <p:blipFill>
          <a:blip r:embed="rId4"/>
          <a:srcRect l="2750" t="13847" r="40541" b="25462"/>
          <a:stretch>
            <a:fillRect/>
          </a:stretch>
        </p:blipFill>
        <p:spPr>
          <a:xfrm>
            <a:off x="1560830" y="4718050"/>
            <a:ext cx="3635375" cy="2099945"/>
          </a:xfrm>
          <a:prstGeom prst="rect">
            <a:avLst/>
          </a:prstGeom>
          <a:noFill/>
          <a:ln w="9525" cap="flat" cmpd="sng">
            <a:solidFill>
              <a:schemeClr val="tx1"/>
            </a:solidFill>
            <a:prstDash val="solid"/>
            <a:miter/>
            <a:headEnd type="none" w="med" len="med"/>
            <a:tailEnd type="none" w="med" len="med"/>
          </a:ln>
        </p:spPr>
      </p:pic>
      <p:pic>
        <p:nvPicPr>
          <p:cNvPr id="14340" name="图片 74756" descr="265a13d6c3a257faa044df68"/>
          <p:cNvPicPr>
            <a:picLocks noChangeAspect="1"/>
          </p:cNvPicPr>
          <p:nvPr/>
        </p:nvPicPr>
        <p:blipFill>
          <a:blip r:embed="rId5"/>
          <a:srcRect l="24286" r="19019" b="2768"/>
          <a:stretch>
            <a:fillRect/>
          </a:stretch>
        </p:blipFill>
        <p:spPr>
          <a:xfrm>
            <a:off x="5417820" y="4724400"/>
            <a:ext cx="1609725" cy="2160905"/>
          </a:xfrm>
          <a:prstGeom prst="rect">
            <a:avLst/>
          </a:prstGeom>
          <a:noFill/>
          <a:ln w="9525" cap="flat" cmpd="sng">
            <a:solidFill>
              <a:schemeClr val="tx1"/>
            </a:solidFill>
            <a:prstDash val="solid"/>
            <a:miter/>
            <a:headEnd type="none" w="med" len="med"/>
            <a:tailEnd type="none" w="med" len="med"/>
          </a:ln>
        </p:spPr>
      </p:pic>
      <p:pic>
        <p:nvPicPr>
          <p:cNvPr id="14341" name="图片 74757" descr="20080407094127531"/>
          <p:cNvPicPr>
            <a:picLocks noChangeAspect="1"/>
          </p:cNvPicPr>
          <p:nvPr/>
        </p:nvPicPr>
        <p:blipFill>
          <a:blip r:embed="rId6"/>
          <a:stretch>
            <a:fillRect/>
          </a:stretch>
        </p:blipFill>
        <p:spPr>
          <a:xfrm>
            <a:off x="8832850" y="44450"/>
            <a:ext cx="1834515" cy="2694305"/>
          </a:xfrm>
          <a:prstGeom prst="rect">
            <a:avLst/>
          </a:prstGeom>
          <a:noFill/>
          <a:ln w="9525" cap="flat" cmpd="sng">
            <a:solidFill>
              <a:schemeClr val="tx1"/>
            </a:solidFill>
            <a:prstDash val="solid"/>
            <a:miter/>
            <a:headEnd type="none" w="med" len="med"/>
            <a:tailEnd type="none" w="med" len="med"/>
          </a:ln>
        </p:spPr>
      </p:pic>
      <p:sp>
        <p:nvSpPr>
          <p:cNvPr id="74759" name="文本框 74758"/>
          <p:cNvSpPr txBox="1"/>
          <p:nvPr/>
        </p:nvSpPr>
        <p:spPr>
          <a:xfrm>
            <a:off x="1560195" y="2657475"/>
            <a:ext cx="9107805" cy="2084070"/>
          </a:xfrm>
          <a:prstGeom prst="rect">
            <a:avLst/>
          </a:prstGeom>
          <a:solidFill>
            <a:schemeClr val="tx1"/>
          </a:solidFill>
          <a:ln w="9525">
            <a:noFill/>
          </a:ln>
        </p:spPr>
        <p:txBody>
          <a:bodyPr wrap="square" anchor="t">
            <a:spAutoFit/>
          </a:bodyPr>
          <a:lstStyle/>
          <a:p>
            <a:pPr>
              <a:lnSpc>
                <a:spcPct val="90000"/>
              </a:lnSpc>
            </a:pPr>
            <a:r>
              <a:rPr lang="zh-CN" altLang="en-US" sz="3600" b="1" dirty="0">
                <a:solidFill>
                  <a:schemeClr val="bg1"/>
                </a:solidFill>
                <a:latin typeface="黑体" panose="02010609060101010101" pitchFamily="49" charset="-122"/>
                <a:ea typeface="黑体" panose="02010609060101010101" pitchFamily="49" charset="-122"/>
              </a:rPr>
              <a:t>回答：</a:t>
            </a:r>
          </a:p>
          <a:p>
            <a:pPr>
              <a:lnSpc>
                <a:spcPct val="90000"/>
              </a:lnSpc>
            </a:pPr>
            <a:r>
              <a:rPr lang="zh-CN" altLang="en-US" sz="3600" b="1" dirty="0">
                <a:solidFill>
                  <a:schemeClr val="bg1"/>
                </a:solidFill>
                <a:latin typeface="黑体" panose="02010609060101010101" pitchFamily="49" charset="-122"/>
                <a:ea typeface="黑体" panose="02010609060101010101" pitchFamily="49" charset="-122"/>
              </a:rPr>
              <a:t>  </a:t>
            </a:r>
            <a:r>
              <a:rPr lang="en-US" altLang="zh-CN" sz="3600" b="1" dirty="0">
                <a:solidFill>
                  <a:schemeClr val="bg1"/>
                </a:solidFill>
                <a:latin typeface="黑体" panose="02010609060101010101" pitchFamily="49" charset="-122"/>
                <a:ea typeface="黑体" panose="02010609060101010101" pitchFamily="49" charset="-122"/>
              </a:rPr>
              <a:t>⑴</a:t>
            </a:r>
            <a:r>
              <a:rPr lang="zh-CN" altLang="en-US" sz="3600" b="1" dirty="0">
                <a:solidFill>
                  <a:schemeClr val="bg1"/>
                </a:solidFill>
                <a:latin typeface="黑体" panose="02010609060101010101" pitchFamily="49" charset="-122"/>
                <a:ea typeface="黑体" panose="02010609060101010101" pitchFamily="49" charset="-122"/>
              </a:rPr>
              <a:t>材料反映了怎样的国际力量对比情况？</a:t>
            </a:r>
          </a:p>
          <a:p>
            <a:pPr>
              <a:lnSpc>
                <a:spcPct val="90000"/>
              </a:lnSpc>
            </a:pPr>
            <a:r>
              <a:rPr lang="zh-CN" altLang="en-US" sz="3600" b="1" dirty="0">
                <a:solidFill>
                  <a:schemeClr val="bg1"/>
                </a:solidFill>
                <a:latin typeface="黑体" panose="02010609060101010101" pitchFamily="49" charset="-122"/>
                <a:ea typeface="黑体" panose="02010609060101010101" pitchFamily="49" charset="-122"/>
              </a:rPr>
              <a:t>  </a:t>
            </a:r>
            <a:r>
              <a:rPr lang="en-US" altLang="zh-CN" sz="3600" b="1" dirty="0">
                <a:solidFill>
                  <a:schemeClr val="bg1"/>
                </a:solidFill>
                <a:latin typeface="黑体" panose="02010609060101010101" pitchFamily="49" charset="-122"/>
                <a:ea typeface="黑体" panose="02010609060101010101" pitchFamily="49" charset="-122"/>
              </a:rPr>
              <a:t>⑵“</a:t>
            </a:r>
            <a:r>
              <a:rPr lang="zh-CN" altLang="en-US" sz="3600" b="1" dirty="0">
                <a:solidFill>
                  <a:schemeClr val="bg1"/>
                </a:solidFill>
                <a:latin typeface="黑体" panose="02010609060101010101" pitchFamily="49" charset="-122"/>
                <a:ea typeface="黑体" panose="02010609060101010101" pitchFamily="49" charset="-122"/>
              </a:rPr>
              <a:t>可怜的英国小毛驴”、“巨大的北美野牛”、“巨大的俄国熊”分别有何表现？</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759">
                                            <p:txEl>
                                              <p:pRg st="0" end="0"/>
                                            </p:txEl>
                                          </p:spTgt>
                                        </p:tgtEl>
                                        <p:attrNameLst>
                                          <p:attrName>style.visibility</p:attrName>
                                        </p:attrNameLst>
                                      </p:cBhvr>
                                      <p:to>
                                        <p:strVal val="visible"/>
                                      </p:to>
                                    </p:set>
                                    <p:animEffect transition="in" filter="blinds(horizontal)">
                                      <p:cBhvr>
                                        <p:cTn id="7" dur="500"/>
                                        <p:tgtEl>
                                          <p:spTgt spid="7475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4759">
                                            <p:txEl>
                                              <p:pRg st="1" end="1"/>
                                            </p:txEl>
                                          </p:spTgt>
                                        </p:tgtEl>
                                        <p:attrNameLst>
                                          <p:attrName>style.visibility</p:attrName>
                                        </p:attrNameLst>
                                      </p:cBhvr>
                                      <p:to>
                                        <p:strVal val="visible"/>
                                      </p:to>
                                    </p:set>
                                    <p:animEffect transition="in" filter="blinds(horizontal)">
                                      <p:cBhvr>
                                        <p:cTn id="10" dur="500"/>
                                        <p:tgtEl>
                                          <p:spTgt spid="7475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74759">
                                            <p:txEl>
                                              <p:charRg st="25" end="48"/>
                                            </p:txEl>
                                          </p:spTgt>
                                        </p:tgtEl>
                                        <p:attrNameLst>
                                          <p:attrName>style.visibility</p:attrName>
                                        </p:attrNameLst>
                                      </p:cBhvr>
                                      <p:to>
                                        <p:strVal val="visible"/>
                                      </p:to>
                                    </p:set>
                                    <p:animEffect transition="in" filter="blinds(horizontal)">
                                      <p:cBhvr>
                                        <p:cTn id="15" dur="500"/>
                                        <p:tgtEl>
                                          <p:spTgt spid="74759">
                                            <p:txEl>
                                              <p:charRg st="25" end="4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17409"/>
          <p:cNvSpPr/>
          <p:nvPr/>
        </p:nvSpPr>
        <p:spPr>
          <a:xfrm>
            <a:off x="1631950" y="1347153"/>
            <a:ext cx="9936163" cy="4122420"/>
          </a:xfrm>
          <a:prstGeom prst="rect">
            <a:avLst/>
          </a:prstGeom>
          <a:solidFill>
            <a:srgbClr val="FFFFFF">
              <a:alpha val="59999"/>
            </a:srgbClr>
          </a:solidFill>
          <a:ln w="9525">
            <a:noFill/>
          </a:ln>
        </p:spPr>
        <p:txBody>
          <a:bodyPr anchor="ctr">
            <a:spAutoFit/>
          </a:bodyPr>
          <a:lstStyle/>
          <a:p>
            <a:pPr>
              <a:lnSpc>
                <a:spcPct val="95000"/>
              </a:lnSpc>
            </a:pPr>
            <a:r>
              <a:rPr lang="en-US" altLang="zh-CN" sz="3600" b="1" dirty="0">
                <a:solidFill>
                  <a:schemeClr val="accent4"/>
                </a:solidFill>
                <a:effectLst/>
                <a:latin typeface="黑体" panose="02010609060101010101" pitchFamily="49" charset="-122"/>
                <a:ea typeface="黑体" panose="02010609060101010101" pitchFamily="49" charset="-122"/>
              </a:rPr>
              <a:t>2</a:t>
            </a:r>
            <a:r>
              <a:rPr lang="en-US" altLang="zh-CN" sz="3600" b="1" dirty="0">
                <a:solidFill>
                  <a:schemeClr val="accent4"/>
                </a:solidFill>
                <a:effectLst/>
                <a:latin typeface="黑体" panose="02010609060101010101" pitchFamily="49" charset="-122"/>
                <a:ea typeface="黑体" panose="02010609060101010101" pitchFamily="49" charset="-122"/>
                <a:hlinkClick r:id="rId2" action="ppaction://hlinksldjump"/>
              </a:rPr>
              <a:t>.</a:t>
            </a:r>
            <a:r>
              <a:rPr lang="zh-CN" altLang="en-US" sz="3600" b="1" dirty="0">
                <a:solidFill>
                  <a:schemeClr val="accent4"/>
                </a:solidFill>
                <a:effectLst/>
                <a:latin typeface="黑体" panose="02010609060101010101" pitchFamily="49" charset="-122"/>
                <a:ea typeface="黑体" panose="02010609060101010101" pitchFamily="49" charset="-122"/>
              </a:rPr>
              <a:t>二战改变了世界力量的对比</a:t>
            </a:r>
          </a:p>
          <a:p>
            <a:pPr>
              <a:lnSpc>
                <a:spcPct val="95000"/>
              </a:lnSpc>
            </a:pPr>
            <a:endParaRPr lang="en-US" altLang="zh-CN" sz="3600" b="1" dirty="0">
              <a:ln w="22225">
                <a:solidFill>
                  <a:schemeClr val="accent2"/>
                </a:solidFill>
                <a:prstDash val="solid"/>
              </a:ln>
              <a:solidFill>
                <a:schemeClr val="accent2">
                  <a:lumMod val="40000"/>
                  <a:lumOff val="60000"/>
                </a:schemeClr>
              </a:solidFill>
              <a:effectLst/>
              <a:latin typeface="Times New Roman" panose="02020603050405020304" pitchFamily="18" charset="0"/>
              <a:ea typeface="黑体" panose="02010609060101010101" pitchFamily="49" charset="-122"/>
            </a:endParaRPr>
          </a:p>
          <a:p>
            <a:pPr>
              <a:lnSpc>
                <a:spcPct val="95000"/>
              </a:lnSpc>
            </a:pPr>
            <a:r>
              <a:rPr lang="en-US" altLang="zh-CN" sz="3600" b="1" dirty="0">
                <a:ln w="22225">
                  <a:solidFill>
                    <a:schemeClr val="accent2"/>
                  </a:solidFill>
                  <a:prstDash val="solid"/>
                </a:ln>
                <a:solidFill>
                  <a:schemeClr val="accent2">
                    <a:lumMod val="40000"/>
                    <a:lumOff val="60000"/>
                  </a:schemeClr>
                </a:solidFill>
                <a:effectLst/>
                <a:latin typeface="Times New Roman" panose="02020603050405020304" pitchFamily="18" charset="0"/>
                <a:ea typeface="黑体" panose="02010609060101010101" pitchFamily="49" charset="-122"/>
              </a:rPr>
              <a:t>①</a:t>
            </a:r>
            <a:r>
              <a:rPr lang="zh-CN" altLang="en-US" sz="3600" b="1" dirty="0">
                <a:ln w="22225">
                  <a:solidFill>
                    <a:schemeClr val="accent2"/>
                  </a:solidFill>
                  <a:prstDash val="solid"/>
                </a:ln>
                <a:solidFill>
                  <a:schemeClr val="accent2">
                    <a:lumMod val="40000"/>
                    <a:lumOff val="60000"/>
                  </a:schemeClr>
                </a:solidFill>
                <a:effectLst/>
                <a:latin typeface="Times New Roman" panose="02020603050405020304" pitchFamily="18" charset="0"/>
                <a:ea typeface="黑体" panose="02010609060101010101" pitchFamily="49" charset="-122"/>
              </a:rPr>
              <a:t>战后西欧、日本衰落</a:t>
            </a:r>
          </a:p>
          <a:p>
            <a:pPr>
              <a:lnSpc>
                <a:spcPct val="95000"/>
              </a:lnSpc>
            </a:pPr>
            <a:endParaRPr lang="zh-CN" altLang="en-US" sz="3200" b="1" dirty="0">
              <a:solidFill>
                <a:schemeClr val="accent4"/>
              </a:solidFill>
              <a:latin typeface="黑体" panose="02010609060101010101" pitchFamily="49" charset="-122"/>
              <a:ea typeface="黑体" panose="02010609060101010101" pitchFamily="49" charset="-122"/>
            </a:endParaRPr>
          </a:p>
          <a:p>
            <a:pPr>
              <a:lnSpc>
                <a:spcPct val="95000"/>
              </a:lnSpc>
            </a:pPr>
            <a:r>
              <a:rPr lang="en-US" altLang="zh-CN" sz="3600" b="1" dirty="0">
                <a:ln w="22225">
                  <a:solidFill>
                    <a:schemeClr val="accent2"/>
                  </a:solidFill>
                  <a:prstDash val="solid"/>
                </a:ln>
                <a:solidFill>
                  <a:schemeClr val="accent2">
                    <a:lumMod val="40000"/>
                    <a:lumOff val="60000"/>
                  </a:schemeClr>
                </a:solidFill>
                <a:effectLst/>
                <a:latin typeface="Times New Roman" panose="02020603050405020304" pitchFamily="18" charset="0"/>
                <a:ea typeface="黑体" panose="02010609060101010101" pitchFamily="49" charset="-122"/>
              </a:rPr>
              <a:t>②</a:t>
            </a:r>
            <a:r>
              <a:rPr lang="zh-CN" altLang="en-US" sz="3600" b="1" dirty="0">
                <a:ln w="22225">
                  <a:solidFill>
                    <a:schemeClr val="accent2"/>
                  </a:solidFill>
                  <a:prstDash val="solid"/>
                </a:ln>
                <a:solidFill>
                  <a:schemeClr val="accent2">
                    <a:lumMod val="40000"/>
                    <a:lumOff val="60000"/>
                  </a:schemeClr>
                </a:solidFill>
                <a:effectLst/>
                <a:latin typeface="Times New Roman" panose="02020603050405020304" pitchFamily="18" charset="0"/>
                <a:ea typeface="黑体" panose="02010609060101010101" pitchFamily="49" charset="-122"/>
              </a:rPr>
              <a:t>美国成为资本主义世界的霸主</a:t>
            </a:r>
            <a:endParaRPr lang="zh-CN" altLang="en-US" sz="3600" b="1" dirty="0">
              <a:solidFill>
                <a:schemeClr val="accent4"/>
              </a:solidFill>
              <a:latin typeface="Times New Roman" panose="02020603050405020304" pitchFamily="18" charset="0"/>
              <a:ea typeface="黑体" panose="02010609060101010101" pitchFamily="49" charset="-122"/>
            </a:endParaRPr>
          </a:p>
          <a:p>
            <a:pPr>
              <a:lnSpc>
                <a:spcPct val="95000"/>
              </a:lnSpc>
            </a:pPr>
            <a:endParaRPr lang="zh-CN" altLang="en-US" sz="3200" b="1" dirty="0">
              <a:solidFill>
                <a:schemeClr val="accent4"/>
              </a:solidFill>
              <a:latin typeface="黑体" panose="02010609060101010101" pitchFamily="49" charset="-122"/>
              <a:ea typeface="黑体" panose="02010609060101010101" pitchFamily="49" charset="-122"/>
            </a:endParaRPr>
          </a:p>
          <a:p>
            <a:pPr>
              <a:lnSpc>
                <a:spcPct val="95000"/>
              </a:lnSpc>
            </a:pPr>
            <a:r>
              <a:rPr lang="en-US" altLang="zh-CN" sz="3600" b="1" dirty="0">
                <a:ln w="22225">
                  <a:solidFill>
                    <a:schemeClr val="accent2"/>
                  </a:solidFill>
                  <a:prstDash val="solid"/>
                </a:ln>
                <a:solidFill>
                  <a:schemeClr val="accent2">
                    <a:lumMod val="40000"/>
                    <a:lumOff val="60000"/>
                  </a:schemeClr>
                </a:solidFill>
                <a:effectLst/>
                <a:latin typeface="Times New Roman" panose="02020603050405020304" pitchFamily="18" charset="0"/>
                <a:ea typeface="黑体" panose="02010609060101010101" pitchFamily="49" charset="-122"/>
              </a:rPr>
              <a:t>③</a:t>
            </a:r>
            <a:r>
              <a:rPr lang="zh-CN" altLang="en-US" sz="3600" b="1" dirty="0">
                <a:ln w="22225">
                  <a:solidFill>
                    <a:schemeClr val="accent2"/>
                  </a:solidFill>
                  <a:prstDash val="solid"/>
                </a:ln>
                <a:solidFill>
                  <a:schemeClr val="accent2">
                    <a:lumMod val="40000"/>
                    <a:lumOff val="60000"/>
                  </a:schemeClr>
                </a:solidFill>
                <a:effectLst/>
                <a:latin typeface="Times New Roman" panose="02020603050405020304" pitchFamily="18" charset="0"/>
                <a:ea typeface="黑体" panose="02010609060101010101" pitchFamily="49" charset="-122"/>
              </a:rPr>
              <a:t>苏联成唯一能与美国抗衡的政治军事大国</a:t>
            </a:r>
          </a:p>
          <a:p>
            <a:pPr algn="just">
              <a:lnSpc>
                <a:spcPct val="95000"/>
              </a:lnSpc>
            </a:pPr>
            <a:endParaRPr lang="zh-CN" altLang="en-US" sz="3200" b="1" dirty="0">
              <a:solidFill>
                <a:schemeClr val="accent4"/>
              </a:solidFill>
              <a:latin typeface="黑体" panose="02010609060101010101" pitchFamily="49" charset="-122"/>
              <a:ea typeface="黑体" panose="02010609060101010101" pitchFamily="49" charset="-122"/>
            </a:endParaRPr>
          </a:p>
        </p:txBody>
      </p:sp>
      <p:sp>
        <p:nvSpPr>
          <p:cNvPr id="17418" name="矩形 17417"/>
          <p:cNvSpPr/>
          <p:nvPr/>
        </p:nvSpPr>
        <p:spPr>
          <a:xfrm>
            <a:off x="8444548" y="1347153"/>
            <a:ext cx="2339975" cy="645160"/>
          </a:xfrm>
          <a:prstGeom prst="rect">
            <a:avLst/>
          </a:prstGeom>
          <a:solidFill>
            <a:srgbClr val="336600"/>
          </a:solidFill>
          <a:ln w="9525" cap="flat" cmpd="sng">
            <a:solidFill>
              <a:srgbClr val="FFFF00"/>
            </a:solidFill>
            <a:prstDash val="solid"/>
            <a:miter/>
            <a:headEnd type="none" w="med" len="med"/>
            <a:tailEnd type="none" w="med" len="med"/>
          </a:ln>
        </p:spPr>
        <p:txBody>
          <a:bodyPr anchor="ctr">
            <a:spAutoFit/>
          </a:bodyPr>
          <a:lstStyle/>
          <a:p>
            <a:pPr algn="ctr"/>
            <a:r>
              <a:rPr lang="zh-CN" altLang="en-US" sz="3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黑体" panose="02010609060101010101" pitchFamily="49" charset="-122"/>
                <a:ea typeface="黑体" panose="02010609060101010101" pitchFamily="49" charset="-122"/>
              </a:rPr>
              <a:t>美苏均势</a:t>
            </a:r>
            <a:r>
              <a:rPr lang="zh-CN" altLang="en-US" sz="3600" b="1" dirty="0">
                <a:latin typeface="黑体" panose="02010609060101010101" pitchFamily="49" charset="-122"/>
                <a:ea typeface="黑体" panose="02010609060101010101" pitchFamily="49" charset="-122"/>
              </a:rPr>
              <a:t>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animEffect transition="in" filter="box(in)">
                                      <p:cBhvr>
                                        <p:cTn id="7" dur="500"/>
                                        <p:tgtEl>
                                          <p:spTgt spid="174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7410">
                                            <p:txEl>
                                              <p:pRg st="2" end="2"/>
                                            </p:txEl>
                                          </p:spTgt>
                                        </p:tgtEl>
                                        <p:attrNameLst>
                                          <p:attrName>style.visibility</p:attrName>
                                        </p:attrNameLst>
                                      </p:cBhvr>
                                      <p:to>
                                        <p:strVal val="visible"/>
                                      </p:to>
                                    </p:set>
                                    <p:animEffect transition="in" filter="box(in)">
                                      <p:cBhvr>
                                        <p:cTn id="12" dur="500"/>
                                        <p:tgtEl>
                                          <p:spTgt spid="174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7410">
                                            <p:txEl>
                                              <p:pRg st="4" end="4"/>
                                            </p:txEl>
                                          </p:spTgt>
                                        </p:tgtEl>
                                        <p:attrNameLst>
                                          <p:attrName>style.visibility</p:attrName>
                                        </p:attrNameLst>
                                      </p:cBhvr>
                                      <p:to>
                                        <p:strVal val="visible"/>
                                      </p:to>
                                    </p:set>
                                    <p:animEffect transition="in" filter="box(in)">
                                      <p:cBhvr>
                                        <p:cTn id="17" dur="500"/>
                                        <p:tgtEl>
                                          <p:spTgt spid="17410">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7410">
                                            <p:txEl>
                                              <p:pRg st="6" end="6"/>
                                            </p:txEl>
                                          </p:spTgt>
                                        </p:tgtEl>
                                        <p:attrNameLst>
                                          <p:attrName>style.visibility</p:attrName>
                                        </p:attrNameLst>
                                      </p:cBhvr>
                                      <p:to>
                                        <p:strVal val="visible"/>
                                      </p:to>
                                    </p:set>
                                    <p:animEffect transition="in" filter="box(in)">
                                      <p:cBhvr>
                                        <p:cTn id="22" dur="500"/>
                                        <p:tgtEl>
                                          <p:spTgt spid="17410">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0" presetClass="entr" presetSubtype="0" decel="100000" fill="hold" grpId="0" nodeType="clickEffect">
                                  <p:stCondLst>
                                    <p:cond delay="0"/>
                                  </p:stCondLst>
                                  <p:childTnLst>
                                    <p:set>
                                      <p:cBhvr>
                                        <p:cTn id="26" dur="1" fill="hold">
                                          <p:stCondLst>
                                            <p:cond delay="0"/>
                                          </p:stCondLst>
                                        </p:cTn>
                                        <p:tgtEl>
                                          <p:spTgt spid="17418"/>
                                        </p:tgtEl>
                                        <p:attrNameLst>
                                          <p:attrName>style.visibility</p:attrName>
                                        </p:attrNameLst>
                                      </p:cBhvr>
                                      <p:to>
                                        <p:strVal val="visible"/>
                                      </p:to>
                                    </p:set>
                                    <p:anim calcmode="lin" valueType="num">
                                      <p:cBhvr>
                                        <p:cTn id="27" dur="1000" fill="hold"/>
                                        <p:tgtEl>
                                          <p:spTgt spid="17418"/>
                                        </p:tgtEl>
                                        <p:attrNameLst>
                                          <p:attrName>ppt_w</p:attrName>
                                        </p:attrNameLst>
                                      </p:cBhvr>
                                      <p:tavLst>
                                        <p:tav tm="0">
                                          <p:val>
                                            <p:strVal val="#ppt_w+.3"/>
                                          </p:val>
                                        </p:tav>
                                        <p:tav tm="100000">
                                          <p:val>
                                            <p:strVal val="#ppt_w"/>
                                          </p:val>
                                        </p:tav>
                                      </p:tavLst>
                                    </p:anim>
                                    <p:anim calcmode="lin" valueType="num">
                                      <p:cBhvr>
                                        <p:cTn id="28" dur="1000" fill="hold"/>
                                        <p:tgtEl>
                                          <p:spTgt spid="17418"/>
                                        </p:tgtEl>
                                        <p:attrNameLst>
                                          <p:attrName>ppt_h</p:attrName>
                                        </p:attrNameLst>
                                      </p:cBhvr>
                                      <p:tavLst>
                                        <p:tav tm="0">
                                          <p:val>
                                            <p:strVal val="#ppt_h"/>
                                          </p:val>
                                        </p:tav>
                                        <p:tav tm="100000">
                                          <p:val>
                                            <p:strVal val="#ppt_h"/>
                                          </p:val>
                                        </p:tav>
                                      </p:tavLst>
                                    </p:anim>
                                    <p:animEffect transition="in" filter="fade">
                                      <p:cBhvr>
                                        <p:cTn id="29" dur="1000"/>
                                        <p:tgtEl>
                                          <p:spTgt spid="17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uild="p"/>
      <p:bldP spid="17418"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文本框 92161"/>
          <p:cNvSpPr txBox="1"/>
          <p:nvPr/>
        </p:nvSpPr>
        <p:spPr>
          <a:xfrm>
            <a:off x="1558925" y="1047750"/>
            <a:ext cx="9653905" cy="4523105"/>
          </a:xfrm>
          <a:prstGeom prst="rect">
            <a:avLst/>
          </a:prstGeom>
          <a:solidFill>
            <a:srgbClr val="FFFFFF">
              <a:alpha val="70195"/>
            </a:srgbClr>
          </a:solidFill>
          <a:ln w="9525" cap="flat" cmpd="sng">
            <a:solidFill>
              <a:srgbClr val="FF0000"/>
            </a:solidFill>
            <a:prstDash val="solid"/>
            <a:miter/>
            <a:headEnd type="none" w="med" len="med"/>
            <a:tailEnd type="none" w="med" len="med"/>
          </a:ln>
        </p:spPr>
        <p:txBody>
          <a:bodyPr wrap="square" anchor="t">
            <a:spAutoFit/>
          </a:bodyPr>
          <a:lstStyle/>
          <a:p>
            <a:r>
              <a:rPr lang="en-US" altLang="zh-CN" sz="3600" b="1" dirty="0">
                <a:solidFill>
                  <a:srgbClr val="0000FF"/>
                </a:solidFill>
                <a:latin typeface="黑体" panose="02010609060101010101" pitchFamily="49" charset="-122"/>
                <a:ea typeface="黑体" panose="02010609060101010101" pitchFamily="49" charset="-122"/>
              </a:rPr>
              <a:t>1.</a:t>
            </a:r>
            <a:r>
              <a:rPr lang="zh-CN" altLang="en-US" sz="3600" b="1" dirty="0">
                <a:latin typeface="黑体" panose="02010609060101010101" pitchFamily="49" charset="-122"/>
                <a:ea typeface="黑体" panose="02010609060101010101" pitchFamily="49" charset="-122"/>
              </a:rPr>
              <a:t>美国历史学家杰里</a:t>
            </a:r>
            <a:r>
              <a:rPr lang="en-US" altLang="zh-CN" sz="3600" b="1" dirty="0">
                <a:latin typeface="黑体" panose="02010609060101010101" pitchFamily="49" charset="-122"/>
                <a:ea typeface="黑体" panose="02010609060101010101" pitchFamily="49" charset="-122"/>
              </a:rPr>
              <a:t>·</a:t>
            </a:r>
            <a:r>
              <a:rPr lang="zh-CN" altLang="en-US" sz="3600" b="1" dirty="0">
                <a:latin typeface="黑体" panose="02010609060101010101" pitchFamily="49" charset="-122"/>
                <a:ea typeface="黑体" panose="02010609060101010101" pitchFamily="49" charset="-122"/>
              </a:rPr>
              <a:t>本特利指出：当</a:t>
            </a:r>
            <a:r>
              <a:rPr lang="en-US" altLang="zh-CN" sz="3600" b="1" dirty="0">
                <a:latin typeface="黑体" panose="02010609060101010101" pitchFamily="49" charset="-122"/>
                <a:ea typeface="黑体" panose="02010609060101010101" pitchFamily="49" charset="-122"/>
              </a:rPr>
              <a:t>1945</a:t>
            </a:r>
            <a:r>
              <a:rPr lang="zh-CN" altLang="en-US" sz="3600" b="1" dirty="0">
                <a:latin typeface="黑体" panose="02010609060101010101" pitchFamily="49" charset="-122"/>
                <a:ea typeface="黑体" panose="02010609060101010101" pitchFamily="49" charset="-122"/>
              </a:rPr>
              <a:t>年同盟国击败轴心国，摧毁德意志帝国和日本帝国时，随着另一场战争的开始，世界不得不重建。“重建世界”的主要原因是</a:t>
            </a:r>
          </a:p>
          <a:p>
            <a:r>
              <a:rPr lang="en-US" altLang="zh-CN" sz="3600" b="1" dirty="0">
                <a:latin typeface="黑体" panose="02010609060101010101" pitchFamily="49" charset="-122"/>
                <a:ea typeface="黑体" panose="02010609060101010101" pitchFamily="49" charset="-122"/>
              </a:rPr>
              <a:t> A.</a:t>
            </a:r>
            <a:r>
              <a:rPr lang="zh-CN" altLang="en-US" sz="3600" b="1" dirty="0">
                <a:latin typeface="黑体" panose="02010609060101010101" pitchFamily="49" charset="-122"/>
                <a:ea typeface="黑体" panose="02010609060101010101" pitchFamily="49" charset="-122"/>
              </a:rPr>
              <a:t>战后欧洲力图重建其中心地位</a:t>
            </a:r>
          </a:p>
          <a:p>
            <a:r>
              <a:rPr lang="en-US" altLang="zh-CN" sz="3600" b="1" dirty="0">
                <a:latin typeface="黑体" panose="02010609060101010101" pitchFamily="49" charset="-122"/>
                <a:ea typeface="黑体" panose="02010609060101010101" pitchFamily="49" charset="-122"/>
              </a:rPr>
              <a:t> B.</a:t>
            </a:r>
            <a:r>
              <a:rPr lang="zh-CN" altLang="en-US" sz="3600" b="1" dirty="0">
                <a:latin typeface="黑体" panose="02010609060101010101" pitchFamily="49" charset="-122"/>
                <a:ea typeface="黑体" panose="02010609060101010101" pitchFamily="49" charset="-122"/>
              </a:rPr>
              <a:t>亚非拉民族解放斗争掀起高潮</a:t>
            </a:r>
          </a:p>
          <a:p>
            <a:r>
              <a:rPr lang="en-US" altLang="zh-CN" sz="3600" b="1" dirty="0">
                <a:latin typeface="黑体" panose="02010609060101010101" pitchFamily="49" charset="-122"/>
                <a:ea typeface="黑体" panose="02010609060101010101" pitchFamily="49" charset="-122"/>
              </a:rPr>
              <a:t> C.</a:t>
            </a:r>
            <a:r>
              <a:rPr lang="zh-CN" altLang="en-US" sz="3600" b="1" dirty="0">
                <a:latin typeface="黑体" panose="02010609060101010101" pitchFamily="49" charset="-122"/>
                <a:ea typeface="黑体" panose="02010609060101010101" pitchFamily="49" charset="-122"/>
              </a:rPr>
              <a:t>战后新的经济体系形成刺激了贸易竞争</a:t>
            </a:r>
          </a:p>
          <a:p>
            <a:r>
              <a:rPr lang="en-US" altLang="zh-CN" sz="3600" b="1" dirty="0">
                <a:latin typeface="黑体" panose="02010609060101010101" pitchFamily="49" charset="-122"/>
                <a:ea typeface="黑体" panose="02010609060101010101" pitchFamily="49" charset="-122"/>
              </a:rPr>
              <a:t> </a:t>
            </a:r>
            <a:r>
              <a:rPr lang="en-US" altLang="zh-CN" sz="3600" b="1" dirty="0">
                <a:solidFill>
                  <a:schemeClr val="tx1"/>
                </a:solidFill>
                <a:latin typeface="黑体" panose="02010609060101010101" pitchFamily="49" charset="-122"/>
                <a:ea typeface="黑体" panose="02010609060101010101" pitchFamily="49" charset="-122"/>
              </a:rPr>
              <a:t>D.</a:t>
            </a:r>
            <a:r>
              <a:rPr lang="zh-CN" altLang="en-US" sz="3600" b="1" dirty="0">
                <a:solidFill>
                  <a:schemeClr val="tx1"/>
                </a:solidFill>
                <a:latin typeface="黑体" panose="02010609060101010101" pitchFamily="49" charset="-122"/>
                <a:ea typeface="黑体" panose="02010609060101010101" pitchFamily="49" charset="-122"/>
              </a:rPr>
              <a:t>美苏在国家利益和社会制度上的矛盾加剧</a:t>
            </a:r>
          </a:p>
        </p:txBody>
      </p:sp>
      <p:sp>
        <p:nvSpPr>
          <p:cNvPr id="16386" name="矩形 92162"/>
          <p:cNvSpPr>
            <a:spLocks noTextEdit="1"/>
          </p:cNvSpPr>
          <p:nvPr/>
        </p:nvSpPr>
        <p:spPr>
          <a:xfrm>
            <a:off x="1992313" y="260350"/>
            <a:ext cx="1871662" cy="574675"/>
          </a:xfrm>
          <a:prstGeom prst="rect">
            <a:avLst/>
          </a:prstGeom>
        </p:spPr>
        <p:txBody>
          <a:bodyPr wrap="none" fromWordArt="1">
            <a:prstTxWarp prst="textPlain">
              <a:avLst>
                <a:gd name="adj" fmla="val 50000"/>
              </a:avLst>
            </a:prstTxWarp>
            <a:normAutofit fontScale="90000" lnSpcReduction="10000"/>
          </a:bodyPr>
          <a:lstStyle/>
          <a:p>
            <a:pPr algn="ctr"/>
            <a:r>
              <a:rPr lang="zh-CN" altLang="en-US" sz="3600" b="1">
                <a:ln w="19050" cap="sq" cmpd="sng">
                  <a:solidFill>
                    <a:schemeClr val="tx1"/>
                  </a:solidFill>
                  <a:prstDash val="solid"/>
                  <a:round/>
                  <a:headEnd type="none" w="sm" len="sm"/>
                  <a:tailEnd type="none" w="sm" len="sm"/>
                </a:ln>
                <a:solidFill>
                  <a:srgbClr val="FF0000"/>
                </a:solidFill>
                <a:effectLst>
                  <a:outerShdw dist="35921" dir="2699999" algn="ctr" rotWithShape="0">
                    <a:srgbClr val="990000"/>
                  </a:outerShdw>
                </a:effectLst>
                <a:latin typeface="华文行楷" panose="02010800040101010101" pitchFamily="2" charset="-122"/>
                <a:ea typeface="华文行楷" panose="02010800040101010101" pitchFamily="2" charset="-122"/>
              </a:rPr>
              <a:t>随堂演练</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92162">
                                            <p:txEl>
                                              <p:charRg st="143" end="155"/>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矩形 39939"/>
          <p:cNvSpPr/>
          <p:nvPr/>
        </p:nvSpPr>
        <p:spPr>
          <a:xfrm>
            <a:off x="1213803" y="421005"/>
            <a:ext cx="11880850" cy="706755"/>
          </a:xfrm>
          <a:prstGeom prst="rect">
            <a:avLst/>
          </a:prstGeom>
          <a:noFill/>
          <a:ln w="9525">
            <a:noFill/>
          </a:ln>
        </p:spPr>
        <p:txBody>
          <a:bodyPr anchor="t">
            <a:spAutoFit/>
            <a:scene3d>
              <a:camera prst="orthographicFront"/>
              <a:lightRig rig="threePt" dir="t"/>
            </a:scene3d>
          </a:bodyPr>
          <a:lstStyle/>
          <a:p>
            <a:r>
              <a:rPr lang="zh-CN" altLang="en-US" sz="4000" b="1" dirty="0">
                <a:ln w="22225">
                  <a:solidFill>
                    <a:schemeClr val="accent2"/>
                  </a:solidFill>
                  <a:prstDash val="solid"/>
                </a:ln>
                <a:solidFill>
                  <a:schemeClr val="accent2">
                    <a:lumMod val="40000"/>
                    <a:lumOff val="60000"/>
                  </a:schemeClr>
                </a:solidFill>
                <a:effectLst/>
                <a:latin typeface="Times New Roman" panose="02020603050405020304" pitchFamily="18" charset="0"/>
                <a:ea typeface="黑体" panose="02010609060101010101" pitchFamily="49" charset="-122"/>
              </a:rPr>
              <a:t>二、美苏冷战</a:t>
            </a:r>
            <a:r>
              <a:rPr lang="en-US" altLang="zh-CN" sz="4000" b="1" dirty="0">
                <a:ln w="22225">
                  <a:solidFill>
                    <a:schemeClr val="accent2"/>
                  </a:solidFill>
                  <a:prstDash val="solid"/>
                </a:ln>
                <a:solidFill>
                  <a:schemeClr val="accent2">
                    <a:lumMod val="40000"/>
                    <a:lumOff val="60000"/>
                  </a:schemeClr>
                </a:solidFill>
                <a:effectLst/>
                <a:latin typeface="Times New Roman" panose="02020603050405020304" pitchFamily="18" charset="0"/>
                <a:ea typeface="黑体" panose="02010609060101010101" pitchFamily="49" charset="-122"/>
              </a:rPr>
              <a:t>——</a:t>
            </a:r>
            <a:r>
              <a:rPr lang="zh-CN" altLang="en-US" sz="4000" b="1" dirty="0">
                <a:ln w="22225">
                  <a:solidFill>
                    <a:schemeClr val="accent2"/>
                  </a:solidFill>
                  <a:prstDash val="solid"/>
                </a:ln>
                <a:solidFill>
                  <a:schemeClr val="accent2">
                    <a:lumMod val="40000"/>
                    <a:lumOff val="60000"/>
                  </a:schemeClr>
                </a:solidFill>
                <a:effectLst/>
                <a:latin typeface="Times New Roman" panose="02020603050405020304" pitchFamily="18" charset="0"/>
                <a:ea typeface="黑体" panose="02010609060101010101" pitchFamily="49" charset="-122"/>
              </a:rPr>
              <a:t>两极格局下的对峙</a:t>
            </a:r>
          </a:p>
        </p:txBody>
      </p:sp>
      <p:sp>
        <p:nvSpPr>
          <p:cNvPr id="39942" name="矩形 39941"/>
          <p:cNvSpPr/>
          <p:nvPr/>
        </p:nvSpPr>
        <p:spPr>
          <a:xfrm>
            <a:off x="1214120" y="1127760"/>
            <a:ext cx="9963150" cy="5631180"/>
          </a:xfrm>
          <a:prstGeom prst="rect">
            <a:avLst/>
          </a:prstGeom>
          <a:solidFill>
            <a:srgbClr val="FFFFFF">
              <a:alpha val="59999"/>
            </a:srgbClr>
          </a:solidFill>
          <a:ln w="9525">
            <a:noFill/>
          </a:ln>
        </p:spPr>
        <p:txBody>
          <a:bodyPr wrap="square" anchor="t">
            <a:spAutoFit/>
          </a:bodyPr>
          <a:lstStyle/>
          <a:p>
            <a:r>
              <a:rPr lang="en-US" altLang="zh-CN" sz="3600" b="1" dirty="0">
                <a:ln w="22225">
                  <a:solidFill>
                    <a:schemeClr val="accent2"/>
                  </a:solidFill>
                  <a:prstDash val="solid"/>
                </a:ln>
                <a:solidFill>
                  <a:schemeClr val="accent2">
                    <a:lumMod val="40000"/>
                    <a:lumOff val="60000"/>
                  </a:schemeClr>
                </a:solidFill>
                <a:effectLst/>
                <a:latin typeface="黑体" panose="02010609060101010101" pitchFamily="49" charset="-122"/>
                <a:ea typeface="黑体" panose="02010609060101010101" pitchFamily="49" charset="-122"/>
              </a:rPr>
              <a:t>1</a:t>
            </a:r>
            <a:r>
              <a:rPr lang="zh-CN" altLang="en-US" sz="3600" b="1" dirty="0">
                <a:ln w="22225">
                  <a:solidFill>
                    <a:schemeClr val="accent2"/>
                  </a:solidFill>
                  <a:prstDash val="solid"/>
                </a:ln>
                <a:solidFill>
                  <a:schemeClr val="accent2">
                    <a:lumMod val="40000"/>
                    <a:lumOff val="60000"/>
                  </a:schemeClr>
                </a:solidFill>
                <a:effectLst/>
                <a:latin typeface="黑体" panose="02010609060101010101" pitchFamily="49" charset="-122"/>
                <a:ea typeface="黑体" panose="02010609060101010101" pitchFamily="49" charset="-122"/>
              </a:rPr>
              <a:t>、冷战的含义：</a:t>
            </a:r>
          </a:p>
          <a:p>
            <a:r>
              <a:rPr lang="zh-CN" altLang="en-US" sz="3600" b="1" dirty="0">
                <a:solidFill>
                  <a:schemeClr val="accent4"/>
                </a:solidFill>
                <a:effectLst/>
                <a:latin typeface="黑体" panose="02010609060101010101" pitchFamily="49" charset="-122"/>
                <a:ea typeface="黑体" panose="02010609060101010101" pitchFamily="49" charset="-122"/>
              </a:rPr>
              <a:t>    二战后，以美国为首的西方资本主义国家，对苏联等社会主义国家采取了除武装进攻之外的一切敌对行动，称为冷战。</a:t>
            </a:r>
          </a:p>
          <a:p>
            <a:r>
              <a:rPr lang="en-US" altLang="zh-CN" sz="3600" b="1" dirty="0">
                <a:ln w="22225">
                  <a:solidFill>
                    <a:schemeClr val="accent2"/>
                  </a:solidFill>
                  <a:prstDash val="solid"/>
                </a:ln>
                <a:solidFill>
                  <a:schemeClr val="accent2">
                    <a:lumMod val="40000"/>
                    <a:lumOff val="60000"/>
                  </a:schemeClr>
                </a:solidFill>
                <a:effectLst/>
                <a:latin typeface="黑体" panose="02010609060101010101" pitchFamily="49" charset="-122"/>
                <a:ea typeface="黑体" panose="02010609060101010101" pitchFamily="49" charset="-122"/>
              </a:rPr>
              <a:t>2</a:t>
            </a:r>
            <a:r>
              <a:rPr lang="zh-CN" altLang="en-US" sz="3600" b="1" dirty="0">
                <a:ln w="22225">
                  <a:solidFill>
                    <a:schemeClr val="accent2"/>
                  </a:solidFill>
                  <a:prstDash val="solid"/>
                </a:ln>
                <a:solidFill>
                  <a:schemeClr val="accent2">
                    <a:lumMod val="40000"/>
                    <a:lumOff val="60000"/>
                  </a:schemeClr>
                </a:solidFill>
                <a:effectLst/>
                <a:latin typeface="黑体" panose="02010609060101010101" pitchFamily="49" charset="-122"/>
                <a:ea typeface="黑体" panose="02010609060101010101" pitchFamily="49" charset="-122"/>
              </a:rPr>
              <a:t>、采取冷战方式的原因：</a:t>
            </a:r>
            <a:endParaRPr lang="zh-CN" altLang="en-US" sz="3600" b="1" dirty="0">
              <a:solidFill>
                <a:schemeClr val="accent4"/>
              </a:solidFill>
              <a:effectLst/>
              <a:latin typeface="黑体" panose="02010609060101010101" pitchFamily="49" charset="-122"/>
              <a:ea typeface="黑体" panose="02010609060101010101" pitchFamily="49" charset="-122"/>
            </a:endParaRPr>
          </a:p>
          <a:p>
            <a:r>
              <a:rPr lang="zh-CN" altLang="en-US" sz="3600" b="1" dirty="0">
                <a:solidFill>
                  <a:schemeClr val="accent4"/>
                </a:solidFill>
                <a:effectLst/>
                <a:latin typeface="黑体" panose="02010609060101010101" pitchFamily="49" charset="-122"/>
                <a:ea typeface="黑体" panose="02010609060101010101" pitchFamily="49" charset="-122"/>
              </a:rPr>
              <a:t>    二战刚刚结束</a:t>
            </a:r>
          </a:p>
          <a:p>
            <a:r>
              <a:rPr lang="zh-CN" altLang="en-US" sz="3600" b="1" dirty="0">
                <a:solidFill>
                  <a:schemeClr val="accent4"/>
                </a:solidFill>
                <a:effectLst/>
                <a:latin typeface="黑体" panose="02010609060101010101" pitchFamily="49" charset="-122"/>
                <a:ea typeface="黑体" panose="02010609060101010101" pitchFamily="49" charset="-122"/>
              </a:rPr>
              <a:t>    双方势均力敌</a:t>
            </a:r>
          </a:p>
          <a:p>
            <a:r>
              <a:rPr lang="zh-CN" altLang="en-US" sz="3600" b="1" dirty="0">
                <a:solidFill>
                  <a:schemeClr val="accent4"/>
                </a:solidFill>
                <a:effectLst/>
                <a:latin typeface="黑体" panose="02010609060101010101" pitchFamily="49" charset="-122"/>
                <a:ea typeface="黑体" panose="02010609060101010101" pitchFamily="49" charset="-122"/>
              </a:rPr>
              <a:t>    美苏社会制度和国家利益的根本对立</a:t>
            </a:r>
          </a:p>
          <a:p>
            <a:r>
              <a:rPr lang="en-US" altLang="zh-CN" sz="3600" b="1" dirty="0">
                <a:ln w="22225">
                  <a:solidFill>
                    <a:schemeClr val="accent2"/>
                  </a:solidFill>
                  <a:prstDash val="solid"/>
                </a:ln>
                <a:solidFill>
                  <a:schemeClr val="accent2">
                    <a:lumMod val="40000"/>
                    <a:lumOff val="60000"/>
                  </a:schemeClr>
                </a:solidFill>
                <a:effectLst/>
                <a:latin typeface="黑体" panose="02010609060101010101" pitchFamily="49" charset="-122"/>
                <a:ea typeface="黑体" panose="02010609060101010101" pitchFamily="49" charset="-122"/>
              </a:rPr>
              <a:t>3</a:t>
            </a:r>
            <a:r>
              <a:rPr lang="zh-CN" altLang="en-US" sz="3600" b="1" dirty="0">
                <a:ln w="22225">
                  <a:solidFill>
                    <a:schemeClr val="accent2"/>
                  </a:solidFill>
                  <a:prstDash val="solid"/>
                </a:ln>
                <a:solidFill>
                  <a:schemeClr val="accent2">
                    <a:lumMod val="40000"/>
                    <a:lumOff val="60000"/>
                  </a:schemeClr>
                </a:solidFill>
                <a:effectLst/>
                <a:latin typeface="黑体" panose="02010609060101010101" pitchFamily="49" charset="-122"/>
                <a:ea typeface="黑体" panose="02010609060101010101" pitchFamily="49" charset="-122"/>
              </a:rPr>
              <a:t>、最初的“冷战”信号：</a:t>
            </a:r>
          </a:p>
          <a:p>
            <a:r>
              <a:rPr lang="zh-CN" altLang="en-US" sz="3600" b="1" dirty="0">
                <a:solidFill>
                  <a:schemeClr val="accent4"/>
                </a:solidFill>
                <a:effectLst/>
                <a:latin typeface="黑体" panose="02010609060101010101" pitchFamily="49" charset="-122"/>
                <a:ea typeface="黑体" panose="02010609060101010101" pitchFamily="49" charset="-122"/>
              </a:rPr>
              <a:t>    </a:t>
            </a:r>
            <a:r>
              <a:rPr lang="en-US" altLang="zh-CN" sz="3600" b="1" dirty="0">
                <a:solidFill>
                  <a:schemeClr val="accent4"/>
                </a:solidFill>
                <a:effectLst/>
                <a:latin typeface="黑体" panose="02010609060101010101" pitchFamily="49" charset="-122"/>
                <a:ea typeface="黑体" panose="02010609060101010101" pitchFamily="49" charset="-122"/>
              </a:rPr>
              <a:t>1946</a:t>
            </a:r>
            <a:r>
              <a:rPr lang="zh-CN" altLang="en-US" sz="3600" b="1" dirty="0">
                <a:solidFill>
                  <a:schemeClr val="accent4"/>
                </a:solidFill>
                <a:effectLst/>
                <a:latin typeface="黑体" panose="02010609060101010101" pitchFamily="49" charset="-122"/>
                <a:ea typeface="黑体" panose="02010609060101010101" pitchFamily="49" charset="-122"/>
              </a:rPr>
              <a:t>年，丘吉尔发表反共的</a:t>
            </a:r>
            <a:r>
              <a:rPr lang="zh-CN" altLang="en-US" sz="3600" b="1" dirty="0">
                <a:solidFill>
                  <a:schemeClr val="accent4"/>
                </a:solidFill>
                <a:effectLst/>
                <a:latin typeface="黑体" panose="02010609060101010101" pitchFamily="49" charset="-122"/>
                <a:ea typeface="黑体" panose="02010609060101010101" pitchFamily="49" charset="-122"/>
                <a:hlinkClick r:id="rId2" action="ppaction://hlinksldjump"/>
              </a:rPr>
              <a:t>“铁幕”演说</a:t>
            </a:r>
            <a:r>
              <a:rPr lang="zh-CN" altLang="en-US" b="1" dirty="0">
                <a:solidFill>
                  <a:schemeClr val="accent4"/>
                </a:solidFill>
                <a:effectLst/>
                <a:latin typeface="黑体" panose="02010609060101010101" pitchFamily="49" charset="-122"/>
                <a:ea typeface="黑体" panose="02010609060101010101" pitchFamily="49" charset="-122"/>
                <a:hlinkClick r:id="rId2" action="ppaction://hlinksldjump"/>
              </a:rPr>
              <a:t>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9942">
                                            <p:bg/>
                                          </p:spTgt>
                                        </p:tgtEl>
                                        <p:attrNameLst>
                                          <p:attrName>style.visibility</p:attrName>
                                        </p:attrNameLst>
                                      </p:cBhvr>
                                      <p:to>
                                        <p:strVal val="visible"/>
                                      </p:to>
                                    </p:set>
                                    <p:anim calcmode="lin" valueType="num">
                                      <p:cBhvr>
                                        <p:cTn id="7" dur="500" fill="hold"/>
                                        <p:tgtEl>
                                          <p:spTgt spid="39942">
                                            <p:bg/>
                                          </p:spTgt>
                                        </p:tgtEl>
                                        <p:attrNameLst>
                                          <p:attrName>ppt_w</p:attrName>
                                        </p:attrNameLst>
                                      </p:cBhvr>
                                      <p:tavLst>
                                        <p:tav tm="0">
                                          <p:val>
                                            <p:fltVal val="0"/>
                                          </p:val>
                                        </p:tav>
                                        <p:tav tm="100000">
                                          <p:val>
                                            <p:strVal val="#ppt_w"/>
                                          </p:val>
                                        </p:tav>
                                      </p:tavLst>
                                    </p:anim>
                                    <p:anim calcmode="lin" valueType="num">
                                      <p:cBhvr>
                                        <p:cTn id="8" dur="500" fill="hold"/>
                                        <p:tgtEl>
                                          <p:spTgt spid="39942">
                                            <p:bg/>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9942">
                                            <p:txEl>
                                              <p:pRg st="0" end="0"/>
                                            </p:txEl>
                                          </p:spTgt>
                                        </p:tgtEl>
                                        <p:attrNameLst>
                                          <p:attrName>style.visibility</p:attrName>
                                        </p:attrNameLst>
                                      </p:cBhvr>
                                      <p:to>
                                        <p:strVal val="visible"/>
                                      </p:to>
                                    </p:set>
                                    <p:anim calcmode="lin" valueType="num">
                                      <p:cBhvr>
                                        <p:cTn id="13" dur="500" fill="hold"/>
                                        <p:tgtEl>
                                          <p:spTgt spid="39942">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39942">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39942">
                                            <p:txEl>
                                              <p:pRg st="1" end="1"/>
                                            </p:txEl>
                                          </p:spTgt>
                                        </p:tgtEl>
                                        <p:attrNameLst>
                                          <p:attrName>style.visibility</p:attrName>
                                        </p:attrNameLst>
                                      </p:cBhvr>
                                      <p:to>
                                        <p:strVal val="visible"/>
                                      </p:to>
                                    </p:set>
                                    <p:anim calcmode="lin" valueType="num">
                                      <p:cBhvr>
                                        <p:cTn id="19" dur="500" fill="hold"/>
                                        <p:tgtEl>
                                          <p:spTgt spid="39942">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9942">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39942">
                                            <p:txEl>
                                              <p:pRg st="2" end="2"/>
                                            </p:txEl>
                                          </p:spTgt>
                                        </p:tgtEl>
                                        <p:attrNameLst>
                                          <p:attrName>style.visibility</p:attrName>
                                        </p:attrNameLst>
                                      </p:cBhvr>
                                      <p:to>
                                        <p:strVal val="visible"/>
                                      </p:to>
                                    </p:set>
                                    <p:anim calcmode="lin" valueType="num">
                                      <p:cBhvr>
                                        <p:cTn id="25" dur="500" fill="hold"/>
                                        <p:tgtEl>
                                          <p:spTgt spid="39942">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39942">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39942">
                                            <p:txEl>
                                              <p:pRg st="3" end="3"/>
                                            </p:txEl>
                                          </p:spTgt>
                                        </p:tgtEl>
                                        <p:attrNameLst>
                                          <p:attrName>style.visibility</p:attrName>
                                        </p:attrNameLst>
                                      </p:cBhvr>
                                      <p:to>
                                        <p:strVal val="visible"/>
                                      </p:to>
                                    </p:set>
                                    <p:anim calcmode="lin" valueType="num">
                                      <p:cBhvr>
                                        <p:cTn id="31" dur="500" fill="hold"/>
                                        <p:tgtEl>
                                          <p:spTgt spid="39942">
                                            <p:txEl>
                                              <p:pRg st="3" end="3"/>
                                            </p:txEl>
                                          </p:spTgt>
                                        </p:tgtEl>
                                        <p:attrNameLst>
                                          <p:attrName>ppt_w</p:attrName>
                                        </p:attrNameLst>
                                      </p:cBhvr>
                                      <p:tavLst>
                                        <p:tav tm="0">
                                          <p:val>
                                            <p:fltVal val="0"/>
                                          </p:val>
                                        </p:tav>
                                        <p:tav tm="100000">
                                          <p:val>
                                            <p:strVal val="#ppt_w"/>
                                          </p:val>
                                        </p:tav>
                                      </p:tavLst>
                                    </p:anim>
                                    <p:anim calcmode="lin" valueType="num">
                                      <p:cBhvr>
                                        <p:cTn id="32" dur="500" fill="hold"/>
                                        <p:tgtEl>
                                          <p:spTgt spid="39942">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39942">
                                            <p:txEl>
                                              <p:pRg st="4" end="4"/>
                                            </p:txEl>
                                          </p:spTgt>
                                        </p:tgtEl>
                                        <p:attrNameLst>
                                          <p:attrName>style.visibility</p:attrName>
                                        </p:attrNameLst>
                                      </p:cBhvr>
                                      <p:to>
                                        <p:strVal val="visible"/>
                                      </p:to>
                                    </p:set>
                                    <p:anim calcmode="lin" valueType="num">
                                      <p:cBhvr>
                                        <p:cTn id="37" dur="500" fill="hold"/>
                                        <p:tgtEl>
                                          <p:spTgt spid="39942">
                                            <p:txEl>
                                              <p:pRg st="4" end="4"/>
                                            </p:txEl>
                                          </p:spTgt>
                                        </p:tgtEl>
                                        <p:attrNameLst>
                                          <p:attrName>ppt_w</p:attrName>
                                        </p:attrNameLst>
                                      </p:cBhvr>
                                      <p:tavLst>
                                        <p:tav tm="0">
                                          <p:val>
                                            <p:fltVal val="0"/>
                                          </p:val>
                                        </p:tav>
                                        <p:tav tm="100000">
                                          <p:val>
                                            <p:strVal val="#ppt_w"/>
                                          </p:val>
                                        </p:tav>
                                      </p:tavLst>
                                    </p:anim>
                                    <p:anim calcmode="lin" valueType="num">
                                      <p:cBhvr>
                                        <p:cTn id="38" dur="500" fill="hold"/>
                                        <p:tgtEl>
                                          <p:spTgt spid="39942">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39942">
                                            <p:txEl>
                                              <p:pRg st="5" end="5"/>
                                            </p:txEl>
                                          </p:spTgt>
                                        </p:tgtEl>
                                        <p:attrNameLst>
                                          <p:attrName>style.visibility</p:attrName>
                                        </p:attrNameLst>
                                      </p:cBhvr>
                                      <p:to>
                                        <p:strVal val="visible"/>
                                      </p:to>
                                    </p:set>
                                    <p:anim calcmode="lin" valueType="num">
                                      <p:cBhvr>
                                        <p:cTn id="43" dur="500" fill="hold"/>
                                        <p:tgtEl>
                                          <p:spTgt spid="39942">
                                            <p:txEl>
                                              <p:pRg st="5" end="5"/>
                                            </p:txEl>
                                          </p:spTgt>
                                        </p:tgtEl>
                                        <p:attrNameLst>
                                          <p:attrName>ppt_w</p:attrName>
                                        </p:attrNameLst>
                                      </p:cBhvr>
                                      <p:tavLst>
                                        <p:tav tm="0">
                                          <p:val>
                                            <p:fltVal val="0"/>
                                          </p:val>
                                        </p:tav>
                                        <p:tav tm="100000">
                                          <p:val>
                                            <p:strVal val="#ppt_w"/>
                                          </p:val>
                                        </p:tav>
                                      </p:tavLst>
                                    </p:anim>
                                    <p:anim calcmode="lin" valueType="num">
                                      <p:cBhvr>
                                        <p:cTn id="44" dur="500" fill="hold"/>
                                        <p:tgtEl>
                                          <p:spTgt spid="39942">
                                            <p:txEl>
                                              <p:pRg st="5" end="5"/>
                                            </p:txEl>
                                          </p:spTgt>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39942">
                                            <p:txEl>
                                              <p:pRg st="6" end="6"/>
                                            </p:txEl>
                                          </p:spTgt>
                                        </p:tgtEl>
                                        <p:attrNameLst>
                                          <p:attrName>style.visibility</p:attrName>
                                        </p:attrNameLst>
                                      </p:cBhvr>
                                      <p:to>
                                        <p:strVal val="visible"/>
                                      </p:to>
                                    </p:set>
                                    <p:anim calcmode="lin" valueType="num">
                                      <p:cBhvr>
                                        <p:cTn id="49" dur="500" fill="hold"/>
                                        <p:tgtEl>
                                          <p:spTgt spid="39942">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39942">
                                            <p:txEl>
                                              <p:pRg st="6" end="6"/>
                                            </p:txEl>
                                          </p:spTgt>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grpId="0" nodeType="clickEffect">
                                  <p:stCondLst>
                                    <p:cond delay="0"/>
                                  </p:stCondLst>
                                  <p:childTnLst>
                                    <p:set>
                                      <p:cBhvr>
                                        <p:cTn id="54" dur="1" fill="hold">
                                          <p:stCondLst>
                                            <p:cond delay="0"/>
                                          </p:stCondLst>
                                        </p:cTn>
                                        <p:tgtEl>
                                          <p:spTgt spid="39942">
                                            <p:txEl>
                                              <p:pRg st="7" end="7"/>
                                            </p:txEl>
                                          </p:spTgt>
                                        </p:tgtEl>
                                        <p:attrNameLst>
                                          <p:attrName>style.visibility</p:attrName>
                                        </p:attrNameLst>
                                      </p:cBhvr>
                                      <p:to>
                                        <p:strVal val="visible"/>
                                      </p:to>
                                    </p:set>
                                    <p:anim calcmode="lin" valueType="num">
                                      <p:cBhvr>
                                        <p:cTn id="55" dur="500" fill="hold"/>
                                        <p:tgtEl>
                                          <p:spTgt spid="39942">
                                            <p:txEl>
                                              <p:pRg st="7" end="7"/>
                                            </p:txEl>
                                          </p:spTgt>
                                        </p:tgtEl>
                                        <p:attrNameLst>
                                          <p:attrName>ppt_w</p:attrName>
                                        </p:attrNameLst>
                                      </p:cBhvr>
                                      <p:tavLst>
                                        <p:tav tm="0">
                                          <p:val>
                                            <p:fltVal val="0"/>
                                          </p:val>
                                        </p:tav>
                                        <p:tav tm="100000">
                                          <p:val>
                                            <p:strVal val="#ppt_w"/>
                                          </p:val>
                                        </p:tav>
                                      </p:tavLst>
                                    </p:anim>
                                    <p:anim calcmode="lin" valueType="num">
                                      <p:cBhvr>
                                        <p:cTn id="56" dur="500" fill="hold"/>
                                        <p:tgtEl>
                                          <p:spTgt spid="39942">
                                            <p:txEl>
                                              <p:pRg st="7" end="7"/>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2"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文本框 65537"/>
          <p:cNvSpPr txBox="1"/>
          <p:nvPr/>
        </p:nvSpPr>
        <p:spPr>
          <a:xfrm>
            <a:off x="2133600" y="228600"/>
            <a:ext cx="2287588" cy="768350"/>
          </a:xfrm>
          <a:prstGeom prst="rect">
            <a:avLst/>
          </a:prstGeom>
          <a:noFill/>
          <a:ln w="9525">
            <a:noFill/>
          </a:ln>
        </p:spPr>
        <p:txBody>
          <a:bodyPr anchor="t">
            <a:spAutoFit/>
          </a:bodyPr>
          <a:lstStyle/>
          <a:p>
            <a:pPr>
              <a:spcBef>
                <a:spcPct val="50000"/>
              </a:spcBef>
            </a:pPr>
            <a:endParaRPr lang="zh-CN" altLang="zh-CN" sz="4400" b="1" dirty="0">
              <a:solidFill>
                <a:srgbClr val="0000FF"/>
              </a:solidFill>
              <a:latin typeface="华文新魏" panose="02010800040101010101" pitchFamily="2" charset="-122"/>
              <a:ea typeface="华文新魏" panose="02010800040101010101" pitchFamily="2" charset="-122"/>
            </a:endParaRPr>
          </a:p>
        </p:txBody>
      </p:sp>
      <p:pic>
        <p:nvPicPr>
          <p:cNvPr id="18434" name="图片 65538" descr="丘吉尔的铁幕演说2"/>
          <p:cNvPicPr>
            <a:picLocks noChangeAspect="1"/>
          </p:cNvPicPr>
          <p:nvPr/>
        </p:nvPicPr>
        <p:blipFill>
          <a:blip r:embed="rId2"/>
          <a:stretch>
            <a:fillRect/>
          </a:stretch>
        </p:blipFill>
        <p:spPr>
          <a:xfrm>
            <a:off x="1968500" y="188913"/>
            <a:ext cx="5999163" cy="3084512"/>
          </a:xfrm>
          <a:prstGeom prst="rect">
            <a:avLst/>
          </a:prstGeom>
          <a:noFill/>
          <a:ln w="9525">
            <a:noFill/>
          </a:ln>
        </p:spPr>
      </p:pic>
      <p:sp>
        <p:nvSpPr>
          <p:cNvPr id="18435" name="文本框 65539"/>
          <p:cNvSpPr txBox="1"/>
          <p:nvPr/>
        </p:nvSpPr>
        <p:spPr>
          <a:xfrm>
            <a:off x="8112125" y="719773"/>
            <a:ext cx="2281238" cy="2553335"/>
          </a:xfrm>
          <a:prstGeom prst="rect">
            <a:avLst/>
          </a:prstGeom>
          <a:solidFill>
            <a:srgbClr val="FFFFFF">
              <a:alpha val="59999"/>
            </a:srgbClr>
          </a:solidFill>
          <a:ln w="9525" cap="flat" cmpd="sng">
            <a:solidFill>
              <a:schemeClr val="tx1"/>
            </a:solidFill>
            <a:prstDash val="solid"/>
            <a:miter/>
            <a:headEnd type="none" w="med" len="med"/>
            <a:tailEnd type="none" w="med" len="med"/>
          </a:ln>
        </p:spPr>
        <p:txBody>
          <a:bodyPr anchor="t">
            <a:spAutoFit/>
            <a:scene3d>
              <a:camera prst="orthographicFront"/>
              <a:lightRig rig="soft" dir="t">
                <a:rot lat="0" lon="0" rev="15600000"/>
              </a:lightRig>
            </a:scene3d>
            <a:sp3d extrusionH="57150" prstMaterial="softEdge">
              <a:bevelT w="25400" h="38100"/>
            </a:sp3d>
          </a:bodyPr>
          <a:lstStyle/>
          <a:p>
            <a:r>
              <a:rPr lang="zh-CN" altLang="zh-CN" sz="3200" b="1" dirty="0">
                <a:solidFill>
                  <a:schemeClr val="accent4"/>
                </a:solidFill>
                <a:latin typeface="黑体" panose="02010609060101010101" pitchFamily="49" charset="-122"/>
                <a:ea typeface="黑体" panose="02010609060101010101" pitchFamily="49" charset="-122"/>
              </a:rPr>
              <a:t> </a:t>
            </a:r>
            <a:r>
              <a:rPr lang="zh-CN" altLang="zh-CN" sz="3200" b="1" dirty="0">
                <a:solidFill>
                  <a:schemeClr val="accent4"/>
                </a:solidFill>
                <a:effectLst/>
                <a:latin typeface="黑体" panose="02010609060101010101" pitchFamily="49" charset="-122"/>
                <a:ea typeface="黑体" panose="02010609060101010101" pitchFamily="49" charset="-122"/>
              </a:rPr>
              <a:t>1946.3.</a:t>
            </a:r>
            <a:r>
              <a:rPr lang="zh-CN" altLang="en-US" sz="3200" b="1" dirty="0">
                <a:solidFill>
                  <a:schemeClr val="accent4"/>
                </a:solidFill>
                <a:effectLst/>
                <a:latin typeface="黑体" panose="02010609060101010101" pitchFamily="49" charset="-122"/>
                <a:ea typeface="黑体" panose="02010609060101010101" pitchFamily="49" charset="-122"/>
              </a:rPr>
              <a:t>丘吉尔在杜鲁门陪同下前往富尔敦发表演说。</a:t>
            </a:r>
          </a:p>
        </p:txBody>
      </p:sp>
      <p:sp>
        <p:nvSpPr>
          <p:cNvPr id="18436" name="文本框 65540"/>
          <p:cNvSpPr txBox="1"/>
          <p:nvPr/>
        </p:nvSpPr>
        <p:spPr>
          <a:xfrm>
            <a:off x="814070" y="3418840"/>
            <a:ext cx="10563225" cy="3046095"/>
          </a:xfrm>
          <a:prstGeom prst="rect">
            <a:avLst/>
          </a:prstGeom>
          <a:solidFill>
            <a:srgbClr val="FFFFCC"/>
          </a:solidFill>
          <a:ln w="9525" cap="flat" cmpd="sng">
            <a:solidFill>
              <a:srgbClr val="FF9933"/>
            </a:solidFill>
            <a:prstDash val="solid"/>
            <a:miter/>
            <a:headEnd type="none" w="med" len="med"/>
            <a:tailEnd type="none" w="med" len="med"/>
          </a:ln>
        </p:spPr>
        <p:txBody>
          <a:bodyPr wrap="square" anchor="t">
            <a:spAutoFit/>
          </a:bodyPr>
          <a:lstStyle/>
          <a:p>
            <a:r>
              <a:rPr lang="en-US" altLang="zh-CN" sz="3200" b="1" dirty="0">
                <a:solidFill>
                  <a:schemeClr val="bg2"/>
                </a:solidFill>
                <a:latin typeface="黑体" panose="02010609060101010101" pitchFamily="49" charset="-122"/>
                <a:ea typeface="黑体" panose="02010609060101010101" pitchFamily="49" charset="-122"/>
              </a:rPr>
              <a:t>  </a:t>
            </a:r>
            <a:r>
              <a:rPr lang="zh-CN" altLang="zh-CN" sz="3200" b="1"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a:t>
            </a:r>
            <a:r>
              <a:rPr lang="zh-CN" altLang="en-US" sz="3200" b="1"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从波罗的海的什切青到亚得里亚海边的的里雅斯特，一幅横贯欧洲大陆的铁幕已经降落下来。在这条线后面，坐落着中欧和东欧古国的都城。华沙、柏林、布拉格、维也纳、布达佩斯、贝尔格莱德、布加勒斯特和索非亚</a:t>
            </a:r>
            <a:r>
              <a:rPr lang="zh-CN" altLang="zh-CN" sz="3200" b="1"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a:t>
            </a:r>
            <a:r>
              <a:rPr lang="zh-CN" altLang="en-US" sz="3200" b="1"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所有这些名城及其居民无一不处在苏联的高压控制下。”                      </a:t>
            </a:r>
            <a:endParaRPr lang="en-US" altLang="zh-CN" sz="3200" b="1"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endParaRPr>
          </a:p>
          <a:p>
            <a:r>
              <a:rPr lang="en-US" altLang="zh-CN" sz="3200" b="1"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               </a:t>
            </a:r>
            <a:r>
              <a:rPr lang="zh-CN" altLang="en-US" sz="3200" b="1"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 </a:t>
            </a:r>
            <a:r>
              <a:rPr lang="zh-CN" altLang="zh-CN" sz="3200" b="1"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a:t>
            </a:r>
            <a:r>
              <a:rPr lang="zh-CN" altLang="en-US" sz="3200" b="1"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丘吉尔</a:t>
            </a:r>
            <a:r>
              <a:rPr lang="zh-CN" altLang="zh-CN" sz="3200" b="1"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a:t>
            </a:r>
            <a:r>
              <a:rPr lang="zh-CN" altLang="en-US" sz="3200" b="1"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和平砥柱</a:t>
            </a:r>
            <a:r>
              <a:rPr lang="en-US" altLang="zh-CN" sz="3200" b="1" dirty="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a:t>
            </a:r>
          </a:p>
        </p:txBody>
      </p:sp>
      <p:sp>
        <p:nvSpPr>
          <p:cNvPr id="65543" name="直接连接符 65542"/>
          <p:cNvSpPr/>
          <p:nvPr/>
        </p:nvSpPr>
        <p:spPr>
          <a:xfrm>
            <a:off x="813753" y="4452938"/>
            <a:ext cx="7127875" cy="0"/>
          </a:xfrm>
          <a:prstGeom prst="line">
            <a:avLst/>
          </a:prstGeom>
          <a:ln w="38100" cap="flat" cmpd="sng">
            <a:solidFill>
              <a:srgbClr val="FF0000"/>
            </a:solidFill>
            <a:prstDash val="solid"/>
            <a:round/>
            <a:headEnd type="none" w="med" len="med"/>
            <a:tailEnd type="none" w="med" len="med"/>
          </a:ln>
        </p:spPr>
      </p:sp>
      <p:sp>
        <p:nvSpPr>
          <p:cNvPr id="65544" name="直接连接符 65543"/>
          <p:cNvSpPr/>
          <p:nvPr/>
        </p:nvSpPr>
        <p:spPr>
          <a:xfrm>
            <a:off x="8489950" y="4452938"/>
            <a:ext cx="2160588" cy="0"/>
          </a:xfrm>
          <a:prstGeom prst="line">
            <a:avLst/>
          </a:prstGeom>
          <a:ln w="38100" cap="flat" cmpd="sng">
            <a:solidFill>
              <a:srgbClr val="FF0000"/>
            </a:solidFill>
            <a:prstDash val="solid"/>
            <a:round/>
            <a:headEnd type="none" w="med" len="med"/>
            <a:tailEnd type="none" w="med" len="med"/>
          </a:ln>
        </p:spPr>
      </p:sp>
      <p:sp>
        <p:nvSpPr>
          <p:cNvPr id="65545" name="直接连接符 65544"/>
          <p:cNvSpPr/>
          <p:nvPr/>
        </p:nvSpPr>
        <p:spPr>
          <a:xfrm>
            <a:off x="5064443" y="5855335"/>
            <a:ext cx="5329237" cy="0"/>
          </a:xfrm>
          <a:prstGeom prst="line">
            <a:avLst/>
          </a:prstGeom>
          <a:ln w="38100" cap="flat" cmpd="sng">
            <a:solidFill>
              <a:srgbClr val="FF0000"/>
            </a:solidFill>
            <a:prstDash val="solid"/>
            <a:round/>
            <a:headEnd type="none" w="med" len="med"/>
            <a:tailEnd type="none" w="med" len="med"/>
          </a:ln>
        </p:spPr>
      </p:sp>
      <p:pic>
        <p:nvPicPr>
          <p:cNvPr id="65546" name="图片 65545" descr="按钮1">
            <a:hlinkClick r:id="rId3" action="ppaction://hlinksldjump"/>
          </p:cNvPr>
          <p:cNvPicPr>
            <a:picLocks noChangeAspect="1"/>
          </p:cNvPicPr>
          <p:nvPr/>
        </p:nvPicPr>
        <p:blipFill>
          <a:blip r:embed="rId4" cstate="print"/>
          <a:stretch>
            <a:fillRect/>
          </a:stretch>
        </p:blipFill>
        <p:spPr>
          <a:xfrm>
            <a:off x="9551988" y="6092825"/>
            <a:ext cx="900112" cy="593725"/>
          </a:xfrm>
          <a:prstGeom prst="rect">
            <a:avLst/>
          </a:prstGeom>
          <a:noFill/>
          <a:ln w="9525">
            <a:noFill/>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5543"/>
                                        </p:tgtEl>
                                        <p:attrNameLst>
                                          <p:attrName>style.visibility</p:attrName>
                                        </p:attrNameLst>
                                      </p:cBhvr>
                                      <p:to>
                                        <p:strVal val="visible"/>
                                      </p:to>
                                    </p:set>
                                    <p:animEffect transition="in" filter="wipe(left)">
                                      <p:cBhvr>
                                        <p:cTn id="7" dur="500"/>
                                        <p:tgtEl>
                                          <p:spTgt spid="655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5544"/>
                                        </p:tgtEl>
                                        <p:attrNameLst>
                                          <p:attrName>style.visibility</p:attrName>
                                        </p:attrNameLst>
                                      </p:cBhvr>
                                      <p:to>
                                        <p:strVal val="visible"/>
                                      </p:to>
                                    </p:set>
                                    <p:animEffect transition="in" filter="wipe(left)">
                                      <p:cBhvr>
                                        <p:cTn id="12" dur="500"/>
                                        <p:tgtEl>
                                          <p:spTgt spid="65544"/>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65545"/>
                                        </p:tgtEl>
                                        <p:attrNameLst>
                                          <p:attrName>style.visibility</p:attrName>
                                        </p:attrNameLst>
                                      </p:cBhvr>
                                      <p:to>
                                        <p:strVal val="visible"/>
                                      </p:to>
                                    </p:set>
                                    <p:animEffect transition="in" filter="wipe(left)">
                                      <p:cBhvr>
                                        <p:cTn id="16" dur="500"/>
                                        <p:tgtEl>
                                          <p:spTgt spid="65545"/>
                                        </p:tgtEl>
                                      </p:cBhvr>
                                    </p:animEffect>
                                  </p:childTnLst>
                                </p:cTn>
                              </p:par>
                            </p:childTnLst>
                          </p:cTn>
                        </p:par>
                        <p:par>
                          <p:cTn id="17" fill="hold">
                            <p:stCondLst>
                              <p:cond delay="1000"/>
                            </p:stCondLst>
                            <p:childTnLst>
                              <p:par>
                                <p:cTn id="18" presetID="3" presetClass="entr" presetSubtype="10" fill="hold" nodeType="afterEffect">
                                  <p:stCondLst>
                                    <p:cond delay="0"/>
                                  </p:stCondLst>
                                  <p:childTnLst>
                                    <p:set>
                                      <p:cBhvr>
                                        <p:cTn id="19" dur="1" fill="hold">
                                          <p:stCondLst>
                                            <p:cond delay="0"/>
                                          </p:stCondLst>
                                        </p:cTn>
                                        <p:tgtEl>
                                          <p:spTgt spid="65546"/>
                                        </p:tgtEl>
                                        <p:attrNameLst>
                                          <p:attrName>style.visibility</p:attrName>
                                        </p:attrNameLst>
                                      </p:cBhvr>
                                      <p:to>
                                        <p:strVal val="visible"/>
                                      </p:to>
                                    </p:set>
                                    <p:animEffect transition="in" filter="blinds(horizontal)">
                                      <p:cBhvr>
                                        <p:cTn id="20" dur="500"/>
                                        <p:tgtEl>
                                          <p:spTgt spid="65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文本框 75777"/>
          <p:cNvSpPr txBox="1"/>
          <p:nvPr/>
        </p:nvSpPr>
        <p:spPr>
          <a:xfrm>
            <a:off x="1523365" y="0"/>
            <a:ext cx="9145270" cy="1143000"/>
          </a:xfrm>
          <a:prstGeom prst="rect">
            <a:avLst/>
          </a:prstGeom>
          <a:solidFill>
            <a:schemeClr val="tx1"/>
          </a:solidFill>
          <a:ln w="9525">
            <a:noFill/>
          </a:ln>
        </p:spPr>
        <p:txBody>
          <a:bodyPr wrap="square" anchor="t">
            <a:spAutoFit/>
          </a:bodyPr>
          <a:lstStyle/>
          <a:p>
            <a:pPr>
              <a:lnSpc>
                <a:spcPct val="95000"/>
              </a:lnSpc>
            </a:pPr>
            <a:r>
              <a:rPr lang="zh-CN" altLang="en-US" sz="3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黑体" panose="02010609060101010101" pitchFamily="49" charset="-122"/>
                <a:ea typeface="黑体" panose="02010609060101010101" pitchFamily="49" charset="-122"/>
              </a:rPr>
              <a:t>美国的冷战措施之一</a:t>
            </a:r>
          </a:p>
          <a:p>
            <a:pPr algn="ctr">
              <a:lnSpc>
                <a:spcPct val="95000"/>
              </a:lnSpc>
            </a:pPr>
            <a:r>
              <a:rPr lang="zh-CN" altLang="en-US" sz="3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黑体" panose="02010609060101010101" pitchFamily="49" charset="-122"/>
                <a:ea typeface="黑体" panose="02010609060101010101" pitchFamily="49" charset="-122"/>
              </a:rPr>
              <a:t>政治上：推行杜鲁门主义</a:t>
            </a:r>
          </a:p>
        </p:txBody>
      </p:sp>
      <p:sp>
        <p:nvSpPr>
          <p:cNvPr id="19458" name="文本框 75778"/>
          <p:cNvSpPr txBox="1"/>
          <p:nvPr/>
        </p:nvSpPr>
        <p:spPr>
          <a:xfrm>
            <a:off x="1524635" y="1268730"/>
            <a:ext cx="9143365" cy="3363595"/>
          </a:xfrm>
          <a:prstGeom prst="rect">
            <a:avLst/>
          </a:prstGeom>
          <a:solidFill>
            <a:srgbClr val="FFFFCC"/>
          </a:solidFill>
          <a:ln w="57150" cap="flat" cmpd="thinThick">
            <a:solidFill>
              <a:srgbClr val="FF9933"/>
            </a:solidFill>
            <a:prstDash val="solid"/>
            <a:miter/>
            <a:headEnd type="none" w="med" len="med"/>
            <a:tailEnd type="none" w="med" len="med"/>
          </a:ln>
        </p:spPr>
        <p:txBody>
          <a:bodyPr wrap="square" anchor="t">
            <a:spAutoFit/>
          </a:bodyPr>
          <a:lstStyle/>
          <a:p>
            <a:pPr>
              <a:lnSpc>
                <a:spcPct val="95000"/>
              </a:lnSpc>
            </a:pPr>
            <a:r>
              <a:rPr lang="en-US" altLang="zh-CN" sz="3200" b="1" dirty="0">
                <a:solidFill>
                  <a:srgbClr val="006600"/>
                </a:solidFill>
                <a:latin typeface="黑体" panose="02010609060101010101" pitchFamily="49" charset="-122"/>
                <a:ea typeface="黑体" panose="02010609060101010101" pitchFamily="49" charset="-122"/>
              </a:rPr>
              <a:t>  </a:t>
            </a:r>
            <a:r>
              <a:rPr lang="zh-CN" altLang="en-US" sz="3200" b="1" dirty="0">
                <a:solidFill>
                  <a:srgbClr val="006600"/>
                </a:solidFill>
                <a:latin typeface="黑体" panose="02010609060101010101" pitchFamily="49" charset="-122"/>
                <a:ea typeface="黑体" panose="02010609060101010101" pitchFamily="49" charset="-122"/>
              </a:rPr>
              <a:t>我认为，美国的政策必须是支持自由国家的人民抵抗少数武装分子，或外来压力的征服企图。</a:t>
            </a:r>
          </a:p>
          <a:p>
            <a:pPr>
              <a:lnSpc>
                <a:spcPct val="95000"/>
              </a:lnSpc>
            </a:pPr>
            <a:r>
              <a:rPr lang="zh-CN" altLang="en-US" sz="3200" b="1" dirty="0">
                <a:solidFill>
                  <a:srgbClr val="006600"/>
                </a:solidFill>
                <a:latin typeface="黑体" panose="02010609060101010101" pitchFamily="49" charset="-122"/>
                <a:ea typeface="黑体" panose="02010609060101010101" pitchFamily="49" charset="-122"/>
              </a:rPr>
              <a:t>  </a:t>
            </a:r>
            <a:r>
              <a:rPr lang="en-US" altLang="zh-CN" sz="3200" b="1" dirty="0">
                <a:solidFill>
                  <a:srgbClr val="006600"/>
                </a:solidFill>
                <a:latin typeface="黑体" panose="02010609060101010101" pitchFamily="49" charset="-122"/>
                <a:ea typeface="黑体" panose="02010609060101010101" pitchFamily="49" charset="-122"/>
              </a:rPr>
              <a:t>……</a:t>
            </a:r>
            <a:r>
              <a:rPr lang="zh-CN" altLang="en-US" sz="3200" b="1" dirty="0">
                <a:solidFill>
                  <a:srgbClr val="006600"/>
                </a:solidFill>
                <a:latin typeface="黑体" panose="02010609060101010101" pitchFamily="49" charset="-122"/>
                <a:ea typeface="黑体" panose="02010609060101010101" pitchFamily="49" charset="-122"/>
              </a:rPr>
              <a:t>我相信，这是美国外交的转</a:t>
            </a:r>
          </a:p>
          <a:p>
            <a:pPr>
              <a:lnSpc>
                <a:spcPct val="95000"/>
              </a:lnSpc>
            </a:pPr>
            <a:r>
              <a:rPr lang="zh-CN" altLang="en-US" sz="3200" b="1" dirty="0">
                <a:solidFill>
                  <a:srgbClr val="006600"/>
                </a:solidFill>
                <a:latin typeface="黑体" panose="02010609060101010101" pitchFamily="49" charset="-122"/>
                <a:ea typeface="黑体" panose="02010609060101010101" pitchFamily="49" charset="-122"/>
              </a:rPr>
              <a:t>折点，它现在宣布，不论在什么地</a:t>
            </a:r>
          </a:p>
          <a:p>
            <a:pPr>
              <a:lnSpc>
                <a:spcPct val="95000"/>
              </a:lnSpc>
            </a:pPr>
            <a:r>
              <a:rPr lang="zh-CN" altLang="en-US" sz="3200" b="1" dirty="0">
                <a:solidFill>
                  <a:srgbClr val="006600"/>
                </a:solidFill>
                <a:latin typeface="黑体" panose="02010609060101010101" pitchFamily="49" charset="-122"/>
                <a:ea typeface="黑体" panose="02010609060101010101" pitchFamily="49" charset="-122"/>
              </a:rPr>
              <a:t>方，不论直接或间接侵略威胁了和</a:t>
            </a:r>
          </a:p>
          <a:p>
            <a:pPr>
              <a:lnSpc>
                <a:spcPct val="95000"/>
              </a:lnSpc>
            </a:pPr>
            <a:r>
              <a:rPr lang="zh-CN" altLang="en-US" sz="3200" b="1" dirty="0">
                <a:solidFill>
                  <a:srgbClr val="006600"/>
                </a:solidFill>
                <a:latin typeface="黑体" panose="02010609060101010101" pitchFamily="49" charset="-122"/>
                <a:ea typeface="黑体" panose="02010609060101010101" pitchFamily="49" charset="-122"/>
              </a:rPr>
              <a:t>平，都与美国安全有关。”        </a:t>
            </a:r>
          </a:p>
          <a:p>
            <a:pPr>
              <a:lnSpc>
                <a:spcPct val="95000"/>
              </a:lnSpc>
            </a:pPr>
            <a:r>
              <a:rPr lang="zh-CN" altLang="en-US" sz="3200" b="1" dirty="0">
                <a:solidFill>
                  <a:srgbClr val="006600"/>
                </a:solidFill>
                <a:latin typeface="黑体" panose="02010609060101010101" pitchFamily="49" charset="-122"/>
                <a:ea typeface="黑体" panose="02010609060101010101" pitchFamily="49" charset="-122"/>
              </a:rPr>
              <a:t>    </a:t>
            </a:r>
            <a:r>
              <a:rPr lang="en-US" altLang="zh-CN" sz="3200" b="1" dirty="0">
                <a:solidFill>
                  <a:srgbClr val="006600"/>
                </a:solidFill>
                <a:latin typeface="黑体" panose="02010609060101010101" pitchFamily="49" charset="-122"/>
                <a:ea typeface="黑体" panose="02010609060101010101" pitchFamily="49" charset="-122"/>
              </a:rPr>
              <a:t>——</a:t>
            </a:r>
            <a:r>
              <a:rPr lang="zh-CN" altLang="en-US" sz="3200" b="1" dirty="0">
                <a:solidFill>
                  <a:srgbClr val="006600"/>
                </a:solidFill>
                <a:latin typeface="黑体" panose="02010609060101010101" pitchFamily="49" charset="-122"/>
                <a:ea typeface="黑体" panose="02010609060101010101" pitchFamily="49" charset="-122"/>
              </a:rPr>
              <a:t>杜鲁门在国会的演说 </a:t>
            </a:r>
          </a:p>
        </p:txBody>
      </p:sp>
      <p:pic>
        <p:nvPicPr>
          <p:cNvPr id="19459" name="图片 75779" descr="988f080e4f44b8ff37d12216"/>
          <p:cNvPicPr>
            <a:picLocks noChangeAspect="1"/>
          </p:cNvPicPr>
          <p:nvPr/>
        </p:nvPicPr>
        <p:blipFill>
          <a:blip r:embed="rId2"/>
          <a:stretch>
            <a:fillRect/>
          </a:stretch>
        </p:blipFill>
        <p:spPr>
          <a:xfrm>
            <a:off x="8277225" y="2276475"/>
            <a:ext cx="2247900" cy="2349500"/>
          </a:xfrm>
          <a:prstGeom prst="rect">
            <a:avLst/>
          </a:prstGeom>
          <a:noFill/>
          <a:ln w="9525">
            <a:noFill/>
          </a:ln>
        </p:spPr>
      </p:pic>
      <p:sp>
        <p:nvSpPr>
          <p:cNvPr id="75781" name="直接连接符 75780"/>
          <p:cNvSpPr/>
          <p:nvPr/>
        </p:nvSpPr>
        <p:spPr>
          <a:xfrm>
            <a:off x="7926070" y="1756410"/>
            <a:ext cx="1368425" cy="0"/>
          </a:xfrm>
          <a:prstGeom prst="line">
            <a:avLst/>
          </a:prstGeom>
          <a:ln w="38100" cap="flat" cmpd="sng">
            <a:solidFill>
              <a:srgbClr val="FF0000"/>
            </a:solidFill>
            <a:prstDash val="solid"/>
            <a:round/>
            <a:headEnd type="none" w="med" len="med"/>
            <a:tailEnd type="none" w="med" len="med"/>
          </a:ln>
        </p:spPr>
      </p:sp>
      <p:sp>
        <p:nvSpPr>
          <p:cNvPr id="75782" name="直接连接符 75781"/>
          <p:cNvSpPr/>
          <p:nvPr/>
        </p:nvSpPr>
        <p:spPr>
          <a:xfrm>
            <a:off x="2955925" y="2188845"/>
            <a:ext cx="2232025" cy="0"/>
          </a:xfrm>
          <a:prstGeom prst="line">
            <a:avLst/>
          </a:prstGeom>
          <a:ln w="38100" cap="flat" cmpd="sng">
            <a:solidFill>
              <a:srgbClr val="FF0000"/>
            </a:solidFill>
            <a:prstDash val="solid"/>
            <a:round/>
            <a:headEnd type="none" w="med" len="med"/>
            <a:tailEnd type="none" w="med" len="med"/>
          </a:ln>
        </p:spPr>
      </p:sp>
      <p:sp>
        <p:nvSpPr>
          <p:cNvPr id="75783" name="直接连接符 75782"/>
          <p:cNvSpPr/>
          <p:nvPr/>
        </p:nvSpPr>
        <p:spPr>
          <a:xfrm>
            <a:off x="6383655" y="2188845"/>
            <a:ext cx="1368425" cy="0"/>
          </a:xfrm>
          <a:prstGeom prst="line">
            <a:avLst/>
          </a:prstGeom>
          <a:ln w="38100" cap="flat" cmpd="sng">
            <a:solidFill>
              <a:srgbClr val="FF0000"/>
            </a:solidFill>
            <a:prstDash val="solid"/>
            <a:round/>
            <a:headEnd type="none" w="med" len="med"/>
            <a:tailEnd type="none" w="med" len="med"/>
          </a:ln>
        </p:spPr>
      </p:sp>
      <p:sp>
        <p:nvSpPr>
          <p:cNvPr id="75784" name="直接连接符 75783"/>
          <p:cNvSpPr/>
          <p:nvPr/>
        </p:nvSpPr>
        <p:spPr>
          <a:xfrm>
            <a:off x="5446713" y="3094673"/>
            <a:ext cx="2305050" cy="0"/>
          </a:xfrm>
          <a:prstGeom prst="line">
            <a:avLst/>
          </a:prstGeom>
          <a:ln w="38100" cap="flat" cmpd="sng">
            <a:solidFill>
              <a:srgbClr val="FF0000"/>
            </a:solidFill>
            <a:prstDash val="solid"/>
            <a:round/>
            <a:headEnd type="none" w="med" len="med"/>
            <a:tailEnd type="none" w="med" len="med"/>
          </a:ln>
        </p:spPr>
      </p:sp>
      <p:sp>
        <p:nvSpPr>
          <p:cNvPr id="75785" name="直接连接符 75784"/>
          <p:cNvSpPr/>
          <p:nvPr/>
        </p:nvSpPr>
        <p:spPr>
          <a:xfrm>
            <a:off x="1774825" y="3621405"/>
            <a:ext cx="5976938" cy="0"/>
          </a:xfrm>
          <a:prstGeom prst="line">
            <a:avLst/>
          </a:prstGeom>
          <a:ln w="38100" cap="flat" cmpd="sng">
            <a:solidFill>
              <a:srgbClr val="FF0000"/>
            </a:solidFill>
            <a:prstDash val="solid"/>
            <a:round/>
            <a:headEnd type="none" w="med" len="med"/>
            <a:tailEnd type="none" w="med" len="med"/>
          </a:ln>
        </p:spPr>
      </p:sp>
      <p:sp>
        <p:nvSpPr>
          <p:cNvPr id="75786" name="直接连接符 75785"/>
          <p:cNvSpPr/>
          <p:nvPr/>
        </p:nvSpPr>
        <p:spPr>
          <a:xfrm>
            <a:off x="1774825" y="4030663"/>
            <a:ext cx="3960813" cy="0"/>
          </a:xfrm>
          <a:prstGeom prst="line">
            <a:avLst/>
          </a:prstGeom>
          <a:ln w="38100" cap="flat" cmpd="sng">
            <a:solidFill>
              <a:srgbClr val="FF0000"/>
            </a:solidFill>
            <a:prstDash val="solid"/>
            <a:round/>
            <a:headEnd type="none" w="med" len="med"/>
            <a:tailEnd type="none" w="med" len="med"/>
          </a:ln>
        </p:spPr>
      </p:sp>
      <p:sp>
        <p:nvSpPr>
          <p:cNvPr id="75787" name="文本框 75786"/>
          <p:cNvSpPr txBox="1"/>
          <p:nvPr/>
        </p:nvSpPr>
        <p:spPr>
          <a:xfrm>
            <a:off x="1524000" y="4704080"/>
            <a:ext cx="9144635" cy="1960880"/>
          </a:xfrm>
          <a:prstGeom prst="rect">
            <a:avLst/>
          </a:prstGeom>
          <a:solidFill>
            <a:schemeClr val="tx1"/>
          </a:solidFill>
          <a:ln w="9525">
            <a:noFill/>
          </a:ln>
        </p:spPr>
        <p:txBody>
          <a:bodyPr wrap="square" anchor="t">
            <a:spAutoFit/>
          </a:bodyPr>
          <a:lstStyle/>
          <a:p>
            <a:pPr>
              <a:lnSpc>
                <a:spcPct val="95000"/>
              </a:lnSpc>
            </a:pPr>
            <a:r>
              <a:rPr lang="zh-CN" altLang="en-US" sz="3200" b="1" dirty="0">
                <a:solidFill>
                  <a:schemeClr val="bg1"/>
                </a:solidFill>
                <a:latin typeface="黑体" panose="02010609060101010101" pitchFamily="49" charset="-122"/>
                <a:ea typeface="黑体" panose="02010609060101010101" pitchFamily="49" charset="-122"/>
              </a:rPr>
              <a:t>背景：</a:t>
            </a:r>
            <a:r>
              <a:rPr lang="zh-CN" altLang="en-US" sz="3200" b="1" dirty="0">
                <a:solidFill>
                  <a:schemeClr val="bg2"/>
                </a:solidFill>
                <a:latin typeface="黑体" panose="02010609060101010101" pitchFamily="49" charset="-122"/>
                <a:ea typeface="黑体" panose="02010609060101010101" pitchFamily="49" charset="-122"/>
              </a:rPr>
              <a:t>英国请求美国对希、土援助</a:t>
            </a:r>
          </a:p>
          <a:p>
            <a:pPr>
              <a:lnSpc>
                <a:spcPct val="95000"/>
              </a:lnSpc>
            </a:pPr>
            <a:r>
              <a:rPr lang="zh-CN" altLang="en-US" sz="3200" b="1" dirty="0">
                <a:solidFill>
                  <a:schemeClr val="bg1"/>
                </a:solidFill>
                <a:latin typeface="黑体" panose="02010609060101010101" pitchFamily="49" charset="-122"/>
                <a:ea typeface="黑体" panose="02010609060101010101" pitchFamily="49" charset="-122"/>
              </a:rPr>
              <a:t>出台：</a:t>
            </a:r>
            <a:r>
              <a:rPr lang="en-US" altLang="zh-CN" sz="3200" b="1" dirty="0">
                <a:solidFill>
                  <a:schemeClr val="bg2"/>
                </a:solidFill>
                <a:latin typeface="黑体" panose="02010609060101010101" pitchFamily="49" charset="-122"/>
                <a:ea typeface="黑体" panose="02010609060101010101" pitchFamily="49" charset="-122"/>
              </a:rPr>
              <a:t>1947.3</a:t>
            </a:r>
            <a:r>
              <a:rPr lang="zh-CN" altLang="en-US" sz="3200" b="1" dirty="0">
                <a:solidFill>
                  <a:schemeClr val="bg2"/>
                </a:solidFill>
                <a:latin typeface="黑体" panose="02010609060101010101" pitchFamily="49" charset="-122"/>
                <a:ea typeface="黑体" panose="02010609060101010101" pitchFamily="49" charset="-122"/>
              </a:rPr>
              <a:t>杜鲁门向国会提出“遏制共产主义” </a:t>
            </a:r>
          </a:p>
          <a:p>
            <a:pPr>
              <a:lnSpc>
                <a:spcPct val="95000"/>
              </a:lnSpc>
            </a:pPr>
            <a:r>
              <a:rPr lang="zh-CN" altLang="en-US" sz="3200" b="1" dirty="0">
                <a:solidFill>
                  <a:schemeClr val="bg1"/>
                </a:solidFill>
                <a:latin typeface="黑体" panose="02010609060101010101" pitchFamily="49" charset="-122"/>
                <a:ea typeface="黑体" panose="02010609060101010101" pitchFamily="49" charset="-122"/>
              </a:rPr>
              <a:t>实质：</a:t>
            </a:r>
            <a:r>
              <a:rPr lang="zh-CN" altLang="en-US" sz="3200" b="1" dirty="0">
                <a:solidFill>
                  <a:schemeClr val="bg2"/>
                </a:solidFill>
                <a:latin typeface="黑体" panose="02010609060101010101" pitchFamily="49" charset="-122"/>
                <a:ea typeface="黑体" panose="02010609060101010101" pitchFamily="49" charset="-122"/>
              </a:rPr>
              <a:t>宣告美国在全世界范围的扩张</a:t>
            </a:r>
          </a:p>
          <a:p>
            <a:pPr>
              <a:lnSpc>
                <a:spcPct val="95000"/>
              </a:lnSpc>
            </a:pPr>
            <a:r>
              <a:rPr lang="zh-CN" altLang="en-US" sz="3200" b="1" dirty="0">
                <a:solidFill>
                  <a:schemeClr val="bg1"/>
                </a:solidFill>
                <a:latin typeface="黑体" panose="02010609060101010101" pitchFamily="49" charset="-122"/>
                <a:ea typeface="黑体" panose="02010609060101010101" pitchFamily="49" charset="-122"/>
              </a:rPr>
              <a:t>影响：</a:t>
            </a:r>
            <a:r>
              <a:rPr lang="zh-CN" altLang="en-US" sz="3200" b="1" dirty="0">
                <a:solidFill>
                  <a:schemeClr val="bg2"/>
                </a:solidFill>
                <a:latin typeface="黑体" panose="02010609060101010101" pitchFamily="49" charset="-122"/>
                <a:ea typeface="黑体" panose="02010609060101010101" pitchFamily="49" charset="-122"/>
              </a:rPr>
              <a:t>是美国冷战开始的标志</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75787">
                                            <p:txEl>
                                              <p:charRg st="0" end="17"/>
                                            </p:txEl>
                                          </p:spTgt>
                                        </p:tgtEl>
                                        <p:attrNameLst>
                                          <p:attrName>style.visibility</p:attrName>
                                        </p:attrNameLst>
                                      </p:cBhvr>
                                      <p:to>
                                        <p:strVal val="visible"/>
                                      </p:to>
                                    </p:set>
                                    <p:animEffect transition="in" filter="slide(fromBottom)">
                                      <p:cBhvr>
                                        <p:cTn id="7" dur="500"/>
                                        <p:tgtEl>
                                          <p:spTgt spid="75787">
                                            <p:txEl>
                                              <p:charRg st="0" end="1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75787">
                                            <p:txEl>
                                              <p:charRg st="17" end="45"/>
                                            </p:txEl>
                                          </p:spTgt>
                                        </p:tgtEl>
                                        <p:attrNameLst>
                                          <p:attrName>style.visibility</p:attrName>
                                        </p:attrNameLst>
                                      </p:cBhvr>
                                      <p:to>
                                        <p:strVal val="visible"/>
                                      </p:to>
                                    </p:set>
                                    <p:animEffect transition="in" filter="slide(fromBottom)">
                                      <p:cBhvr>
                                        <p:cTn id="12" dur="500"/>
                                        <p:tgtEl>
                                          <p:spTgt spid="75787">
                                            <p:txEl>
                                              <p:charRg st="17" end="4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5781"/>
                                        </p:tgtEl>
                                        <p:attrNameLst>
                                          <p:attrName>style.visibility</p:attrName>
                                        </p:attrNameLst>
                                      </p:cBhvr>
                                      <p:to>
                                        <p:strVal val="visible"/>
                                      </p:to>
                                    </p:set>
                                    <p:animEffect transition="in" filter="wipe(left)">
                                      <p:cBhvr>
                                        <p:cTn id="17" dur="500"/>
                                        <p:tgtEl>
                                          <p:spTgt spid="7578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5782"/>
                                        </p:tgtEl>
                                        <p:attrNameLst>
                                          <p:attrName>style.visibility</p:attrName>
                                        </p:attrNameLst>
                                      </p:cBhvr>
                                      <p:to>
                                        <p:strVal val="visible"/>
                                      </p:to>
                                    </p:set>
                                    <p:animEffect transition="in" filter="wipe(left)">
                                      <p:cBhvr>
                                        <p:cTn id="22" dur="500"/>
                                        <p:tgtEl>
                                          <p:spTgt spid="7578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5783"/>
                                        </p:tgtEl>
                                        <p:attrNameLst>
                                          <p:attrName>style.visibility</p:attrName>
                                        </p:attrNameLst>
                                      </p:cBhvr>
                                      <p:to>
                                        <p:strVal val="visible"/>
                                      </p:to>
                                    </p:set>
                                    <p:animEffect transition="in" filter="wipe(left)">
                                      <p:cBhvr>
                                        <p:cTn id="27" dur="500"/>
                                        <p:tgtEl>
                                          <p:spTgt spid="7578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5784"/>
                                        </p:tgtEl>
                                        <p:attrNameLst>
                                          <p:attrName>style.visibility</p:attrName>
                                        </p:attrNameLst>
                                      </p:cBhvr>
                                      <p:to>
                                        <p:strVal val="visible"/>
                                      </p:to>
                                    </p:set>
                                    <p:animEffect transition="in" filter="wipe(left)">
                                      <p:cBhvr>
                                        <p:cTn id="32" dur="500"/>
                                        <p:tgtEl>
                                          <p:spTgt spid="75784"/>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75785"/>
                                        </p:tgtEl>
                                        <p:attrNameLst>
                                          <p:attrName>style.visibility</p:attrName>
                                        </p:attrNameLst>
                                      </p:cBhvr>
                                      <p:to>
                                        <p:strVal val="visible"/>
                                      </p:to>
                                    </p:set>
                                    <p:animEffect transition="in" filter="wipe(left)">
                                      <p:cBhvr>
                                        <p:cTn id="36" dur="500"/>
                                        <p:tgtEl>
                                          <p:spTgt spid="75785"/>
                                        </p:tgtEl>
                                      </p:cBhvr>
                                    </p:animEffect>
                                  </p:childTnLst>
                                </p:cTn>
                              </p:par>
                            </p:childTnLst>
                          </p:cTn>
                        </p:par>
                        <p:par>
                          <p:cTn id="37" fill="hold">
                            <p:stCondLst>
                              <p:cond delay="1000"/>
                            </p:stCondLst>
                            <p:childTnLst>
                              <p:par>
                                <p:cTn id="38" presetID="22" presetClass="entr" presetSubtype="8" fill="hold" nodeType="afterEffect">
                                  <p:stCondLst>
                                    <p:cond delay="0"/>
                                  </p:stCondLst>
                                  <p:childTnLst>
                                    <p:set>
                                      <p:cBhvr>
                                        <p:cTn id="39" dur="1" fill="hold">
                                          <p:stCondLst>
                                            <p:cond delay="0"/>
                                          </p:stCondLst>
                                        </p:cTn>
                                        <p:tgtEl>
                                          <p:spTgt spid="75786"/>
                                        </p:tgtEl>
                                        <p:attrNameLst>
                                          <p:attrName>style.visibility</p:attrName>
                                        </p:attrNameLst>
                                      </p:cBhvr>
                                      <p:to>
                                        <p:strVal val="visible"/>
                                      </p:to>
                                    </p:set>
                                    <p:animEffect transition="in" filter="wipe(left)">
                                      <p:cBhvr>
                                        <p:cTn id="40" dur="500"/>
                                        <p:tgtEl>
                                          <p:spTgt spid="75786"/>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nodeType="clickEffect">
                                  <p:stCondLst>
                                    <p:cond delay="0"/>
                                  </p:stCondLst>
                                  <p:childTnLst>
                                    <p:set>
                                      <p:cBhvr>
                                        <p:cTn id="44" dur="1" fill="hold">
                                          <p:stCondLst>
                                            <p:cond delay="0"/>
                                          </p:stCondLst>
                                        </p:cTn>
                                        <p:tgtEl>
                                          <p:spTgt spid="75787">
                                            <p:txEl>
                                              <p:charRg st="45" end="63"/>
                                            </p:txEl>
                                          </p:spTgt>
                                        </p:tgtEl>
                                        <p:attrNameLst>
                                          <p:attrName>style.visibility</p:attrName>
                                        </p:attrNameLst>
                                      </p:cBhvr>
                                      <p:to>
                                        <p:strVal val="visible"/>
                                      </p:to>
                                    </p:set>
                                    <p:animEffect transition="in" filter="slide(fromBottom)">
                                      <p:cBhvr>
                                        <p:cTn id="45" dur="500"/>
                                        <p:tgtEl>
                                          <p:spTgt spid="75787">
                                            <p:txEl>
                                              <p:charRg st="45" end="6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4" fill="hold" nodeType="clickEffect">
                                  <p:stCondLst>
                                    <p:cond delay="0"/>
                                  </p:stCondLst>
                                  <p:childTnLst>
                                    <p:set>
                                      <p:cBhvr>
                                        <p:cTn id="49" dur="1" fill="hold">
                                          <p:stCondLst>
                                            <p:cond delay="0"/>
                                          </p:stCondLst>
                                        </p:cTn>
                                        <p:tgtEl>
                                          <p:spTgt spid="75787">
                                            <p:txEl>
                                              <p:charRg st="63" end="74"/>
                                            </p:txEl>
                                          </p:spTgt>
                                        </p:tgtEl>
                                        <p:attrNameLst>
                                          <p:attrName>style.visibility</p:attrName>
                                        </p:attrNameLst>
                                      </p:cBhvr>
                                      <p:to>
                                        <p:strVal val="visible"/>
                                      </p:to>
                                    </p:set>
                                    <p:animEffect transition="in" filter="slide(fromBottom)">
                                      <p:cBhvr>
                                        <p:cTn id="50" dur="500"/>
                                        <p:tgtEl>
                                          <p:spTgt spid="75787">
                                            <p:txEl>
                                              <p:charRg st="63" end="7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模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模版</Template>
  <TotalTime>0</TotalTime>
  <Words>1282</Words>
  <Application>WPS 演示</Application>
  <PresentationFormat>自定义</PresentationFormat>
  <Paragraphs>123</Paragraphs>
  <Slides>20</Slides>
  <Notes>0</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模版</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xrk</dc:creator>
  <cp:lastModifiedBy>hugy</cp:lastModifiedBy>
  <cp:revision>13</cp:revision>
  <dcterms:created xsi:type="dcterms:W3CDTF">2020-02-11T01:43:00Z</dcterms:created>
  <dcterms:modified xsi:type="dcterms:W3CDTF">2020-02-27T09:11:27Z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