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1" roundtripDataSignature="AMtx7mj1UKM1Pe1ycvwjGz8bp5LjjbYo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3A043D-FC1A-4A33-A122-374E743451AF}">
  <a:tblStyle styleId="{813A043D-FC1A-4A33-A122-374E743451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03C3DAC-BAE0-4AE7-999D-7CF132E3298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CF7"/>
          </a:solidFill>
        </a:fill>
      </a:tcStyle>
    </a:wholeTbl>
    <a:band1H>
      <a:tcTxStyle/>
      <a:tcStyle>
        <a:fill>
          <a:solidFill>
            <a:srgbClr val="D1D8F0"/>
          </a:solidFill>
        </a:fill>
      </a:tcStyle>
    </a:band1H>
    <a:band2H>
      <a:tcTxStyle/>
    </a:band2H>
    <a:band1V>
      <a:tcTxStyle/>
      <a:tcStyle>
        <a:fill>
          <a:solidFill>
            <a:srgbClr val="D1D8F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A39F28F-061F-4A37-A19A-2C7D10031BE0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1b216b956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21b216b956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1b216b95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1b216b9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21b216b956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0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9"/>
          <p:cNvSpPr txBox="1"/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0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>
            <p:ph idx="1" type="body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7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1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1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7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1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/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4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4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0" name="Google Shape;40;p64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1" name="Google Shape;41;p6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5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6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7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" type="body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67"/>
          <p:cNvSpPr txBox="1"/>
          <p:nvPr>
            <p:ph idx="2" type="body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67"/>
          <p:cNvSpPr txBox="1"/>
          <p:nvPr>
            <p:ph idx="3" type="body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67"/>
          <p:cNvSpPr txBox="1"/>
          <p:nvPr>
            <p:ph idx="4" type="body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6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8"/>
          <p:cNvSpPr txBox="1"/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8"/>
          <p:cNvSpPr/>
          <p:nvPr>
            <p:ph idx="2" type="pic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68"/>
          <p:cNvSpPr txBox="1"/>
          <p:nvPr>
            <p:ph idx="1" type="body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6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59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412487" y="311727"/>
            <a:ext cx="3802128" cy="44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메인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21198" y="1476606"/>
            <a:ext cx="4014421" cy="2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로그인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회원가입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코로나 국민 안심병원 찾기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종료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77610" y="311717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77610" y="760092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/>
        </p:nvSpPr>
        <p:spPr>
          <a:xfrm>
            <a:off x="227855" y="260683"/>
            <a:ext cx="5868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마이페이지(회원) – 회원 탈퇴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478513" y="1230477"/>
            <a:ext cx="7056784" cy="362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탈퇴 하시겠습니까? y/n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478514" y="2287813"/>
            <a:ext cx="7056784" cy="201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예상 시나리오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탈퇴 하시겠습니까? y/n : 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‘회원 탈퇴 되었습니다’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탈퇴 하시겠습니까? y/n : 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‘이전 페이지로 돌아갑니다’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227855" y="245839"/>
            <a:ext cx="5868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마이페이지(회원) – 진료 내역 확인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433855" y="1473399"/>
            <a:ext cx="705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진료 내역 확인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p11"/>
          <p:cNvGraphicFramePr/>
          <p:nvPr/>
        </p:nvGraphicFramePr>
        <p:xfrm>
          <a:off x="227855" y="2175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{813A043D-FC1A-4A33-A122-374E743451AF}</a:tableStyleId>
              </a:tblPr>
              <a:tblGrid>
                <a:gridCol w="1031900"/>
                <a:gridCol w="1488200"/>
                <a:gridCol w="1764700"/>
                <a:gridCol w="1428275"/>
                <a:gridCol w="1428275"/>
                <a:gridCol w="142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진료과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의사명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병명 코드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진료날짜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내과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OO내과병원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박OO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K113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2022-04-11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/>
        </p:nvSpPr>
        <p:spPr>
          <a:xfrm>
            <a:off x="227855" y="245839"/>
            <a:ext cx="5868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마이페이지(회원) – 진료 예약 변경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1775520" y="1340768"/>
            <a:ext cx="7056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592414" y="1397675"/>
            <a:ext cx="3600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날짜 변경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변경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 취소(y입력)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5571891" y="707504"/>
            <a:ext cx="4968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예상 시나리오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날짜 변경 : 2022-04-20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변경 가능 시간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13:00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14:00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변경 :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 취소(y입력)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예약 취소에서 엔터치면 넘어가짐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끝나면  ‘변경완료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되었습니다.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문구 출력 후 이전페이지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/>
        </p:nvSpPr>
        <p:spPr>
          <a:xfrm>
            <a:off x="241465" y="300788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메뉴 – 증상별 검색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431921" y="1738369"/>
            <a:ext cx="6096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[겪고 있는 불편한 증상을 입력하세요.]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 : 배가 아프고 속이 쓰려요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[겪고 있는 증상과 연관된 진료과입니다.]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내과    2. 외과  3. 비뇨의학과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이동할 진료과를 입력하세요 : 내과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-5" y="7408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241465" y="190499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메뉴 – 키워드 검색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200526" y="787906"/>
            <a:ext cx="6617367" cy="5439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키워드를 입력해주세요. 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1.목	2.가슴	3.상복부    4.하복부    5.골반부위,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6.혈액 및 호로몬, 전신증상    0. 뒤로가기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키워드입력 : 상복부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[키워드를 입력해주세요.]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1.소화불량    2.메스꺼움,구토    3.딸꾹질이 심하다  4.체중감소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키워드입력: 소화불량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‘소화불량’ (으)로 검색된 진료과입니다.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이동할 진료과를 입력하세요 : 내과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-5" y="6305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120731" y="190499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메뉴 – 진료과별 검색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120731" y="676274"/>
            <a:ext cx="6391276" cy="626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찾고있는 진료과 번호를 입력하세요.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내과  (O)          		11. 한의학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피부과       		12. 치의학과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3.산부인과       		13. 안과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가정의학과		14. 정신건강의학과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5.이비인후과  (O)		15. 외과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비뇨기과     		16. 재활의학과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소아청소년과 		17. 신경외과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정형외과 		18. 신경과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성형외과		19. 마취통증의학과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응급의학과		20. 영상의학과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뒤로가기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 :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-5" y="6305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290762" y="360946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 – 의사 리스트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41464" y="1327744"/>
            <a:ext cx="58545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[선택한 진료과 : 내과]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*** 의사 [★ 리뷰(10+), 전문의, 대기인원 1명]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*** 의사 [★ 리뷰(100+), 일반의, 즉시 진료가능]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*** 의사 [★ 리뷰(0+), 전공의, 즉시 진료가능]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[정렬]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리뷰 많은순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추천순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[예약할 의사의 번호 또는 정렬기준을 입력해주세요.]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 : 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7089" y="3876896"/>
            <a:ext cx="5994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[선택한 진료과 : 내과]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*** 의사 [★ 리뷰(10+), 전문의, 대기인원 1명, A등급]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*** 의사 [★ 리뷰(100+), 일반의, 즉시 진료가능, B등급 ]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*** 의사 [★ 리뷰(0+),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일반의</a:t>
            </a: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즉시 진료가능, C등급 ]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  …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23523" y="4511842"/>
            <a:ext cx="547266" cy="76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6357101" y="3178342"/>
            <a:ext cx="2977815" cy="50131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E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만든뒤 다시 확인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-5" y="80100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/>
        </p:nvSpPr>
        <p:spPr>
          <a:xfrm>
            <a:off x="241465" y="220577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 – 의사 – 예약 시스템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241465" y="1455659"/>
            <a:ext cx="6391275" cy="170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진행 순서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진료 예약 화면 달력 출력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진료 요청서 작성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완료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-5" y="660631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/>
        </p:nvSpPr>
        <p:spPr>
          <a:xfrm>
            <a:off x="241465" y="230604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예약시스템 – 진료 예약 화면 달력 출력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18"/>
          <p:cNvGraphicFramePr/>
          <p:nvPr/>
        </p:nvGraphicFramePr>
        <p:xfrm>
          <a:off x="2031999" y="1068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{F03C3DAC-BAE0-4AE7-999D-7CF132E32988}</a:tableStyleId>
              </a:tblPr>
              <a:tblGrid>
                <a:gridCol w="1161150"/>
                <a:gridCol w="1161150"/>
                <a:gridCol w="1161150"/>
                <a:gridCol w="1161150"/>
                <a:gridCol w="1161150"/>
                <a:gridCol w="1161150"/>
                <a:gridCol w="1161150"/>
              </a:tblGrid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일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월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화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목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금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토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9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13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14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16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17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18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19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25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26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27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28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29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2" name="Google Shape;212;p18"/>
          <p:cNvSpPr txBox="1"/>
          <p:nvPr/>
        </p:nvSpPr>
        <p:spPr>
          <a:xfrm>
            <a:off x="2031999" y="5092565"/>
            <a:ext cx="6391275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[진료 요청할 일자를 선택해주세요]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 : 19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1" y="630552"/>
            <a:ext cx="5515450" cy="75425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/>
        </p:nvSpPr>
        <p:spPr>
          <a:xfrm>
            <a:off x="398210" y="917943"/>
            <a:ext cx="65428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O월OO일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희망하는 예약 시간을 입력해주세요.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749435" y="5847981"/>
            <a:ext cx="66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OOO님 O월O일 OOO병원에 OO시에 진료예약이 완료되었습니다.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241465" y="230604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예약시스템 – 진료 예약 화면 달력 출력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0" y="716375"/>
            <a:ext cx="5623150" cy="632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19"/>
          <p:cNvGraphicFramePr/>
          <p:nvPr/>
        </p:nvGraphicFramePr>
        <p:xfrm>
          <a:off x="1227875" y="20106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{F03C3DAC-BAE0-4AE7-999D-7CF132E32988}</a:tableStyleId>
              </a:tblPr>
              <a:tblGrid>
                <a:gridCol w="40640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O월OO일 O요일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09:00 마감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10:00 마감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12:00 점심시간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13:00 휴식시간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14:00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15:00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16:00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412487" y="311727"/>
            <a:ext cx="3802128" cy="44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12487" y="1175816"/>
            <a:ext cx="2440289" cy="313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가입 유형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일반 회원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의사 회원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번호를 입력하세요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/>
        </p:nvSpPr>
        <p:spPr>
          <a:xfrm>
            <a:off x="520951" y="501314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예약시스템 – 진료 요청서 작성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520951" y="1637320"/>
            <a:ext cx="7296151" cy="3794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[진료 요청서 / 선택한 일자 : 2022.4.19]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신청인 : (입력)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주민등록번호 : (입력)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증상 : (입력)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[예약 최종확인 [예/아니오]]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0" y="987100"/>
            <a:ext cx="4779675" cy="6085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/>
        </p:nvSpPr>
        <p:spPr>
          <a:xfrm>
            <a:off x="241465" y="220577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예약시스템 – 완료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241465" y="1375448"/>
            <a:ext cx="6391275" cy="173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[예약이 완료되었습니다.]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-5" y="6305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/>
        </p:nvSpPr>
        <p:spPr>
          <a:xfrm>
            <a:off x="342578" y="250027"/>
            <a:ext cx="33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건강검진예약시스템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342569" y="2761850"/>
            <a:ext cx="7519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건강검진 해당 항목 조회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건강검진 예약하기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뒤로가기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번호를 입력해주세요: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778275" y="2250625"/>
            <a:ext cx="317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건강검진예약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242635" y="2102592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242635" y="2668030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186272" y="4327492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0" y="716375"/>
            <a:ext cx="5623150" cy="632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/>
        </p:nvSpPr>
        <p:spPr>
          <a:xfrm>
            <a:off x="224549" y="559318"/>
            <a:ext cx="98454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OOO님 2022년 해당하는 건강검진 검사항목 입니다.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Ex) 44세 여성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[공통 검사항목]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진찰, 상담, 신장, 체중, 허리둘레, 체질량지수, 시력, 청력, 혈압측정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AST(SGOT), ALT(SGPT), 감마지티피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공복혈당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요단백, 혈청 크레아티닌, 혈색소, 신사구체여과율(e-GFR)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흉부방사선촬영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구강검진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[성,연령별 검사 항목]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이상지질혈증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[암검진]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위암검진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유방암검진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자궁경부암검진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검사예약을 진행하시겠습니까? (Y / 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24550" y="97650"/>
            <a:ext cx="554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건강검진</a:t>
            </a: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예약시스템- 검사항목  조회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224550" y="1027350"/>
            <a:ext cx="5133575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224550" y="5935975"/>
            <a:ext cx="5133575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-20250" y="496150"/>
            <a:ext cx="5623150" cy="632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/>
        </p:nvSpPr>
        <p:spPr>
          <a:xfrm>
            <a:off x="219774" y="179600"/>
            <a:ext cx="505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026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건강검진</a:t>
            </a: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예약시스템- 병원예약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352147" y="1305341"/>
            <a:ext cx="5743853" cy="351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[검사 가능한 병원 조회]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OOO병원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OOO병원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OOO병원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OOO병원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OOO병원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[예약할 병원을 입력해주세요.]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182738" y="1259650"/>
            <a:ext cx="5133575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182750" y="1781675"/>
            <a:ext cx="5133575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219775" y="3406150"/>
            <a:ext cx="5133575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0" y="641300"/>
            <a:ext cx="5623150" cy="632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/>
        </p:nvSpPr>
        <p:spPr>
          <a:xfrm>
            <a:off x="49340" y="220204"/>
            <a:ext cx="5854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건강검진 예약 시스템 -</a:t>
            </a: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예약화면 달력출력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" name="Google Shape;272;p25"/>
          <p:cNvGraphicFramePr/>
          <p:nvPr/>
        </p:nvGraphicFramePr>
        <p:xfrm>
          <a:off x="2031999" y="1068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{F03C3DAC-BAE0-4AE7-999D-7CF132E32988}</a:tableStyleId>
              </a:tblPr>
              <a:tblGrid>
                <a:gridCol w="1161150"/>
                <a:gridCol w="1161150"/>
                <a:gridCol w="1161150"/>
                <a:gridCol w="1161150"/>
                <a:gridCol w="1161150"/>
                <a:gridCol w="1161150"/>
                <a:gridCol w="1161150"/>
              </a:tblGrid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일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월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화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수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목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금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토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9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13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14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16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17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18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19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21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22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461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25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26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27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예약불가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28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29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예약가능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3" name="Google Shape;273;p25"/>
          <p:cNvSpPr txBox="1"/>
          <p:nvPr/>
        </p:nvSpPr>
        <p:spPr>
          <a:xfrm>
            <a:off x="2031999" y="5092565"/>
            <a:ext cx="6391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검사예약 원하는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일자를 선택해주세요]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 : 19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49350" y="716375"/>
            <a:ext cx="5623150" cy="632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/>
        </p:nvSpPr>
        <p:spPr>
          <a:xfrm>
            <a:off x="63825" y="115350"/>
            <a:ext cx="62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건강검진 예약 시스템-</a:t>
            </a: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진료예약 시간표 출력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1227883" y="837734"/>
            <a:ext cx="654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희망하는 예약 시간을 입력해주세요.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p26"/>
          <p:cNvGraphicFramePr/>
          <p:nvPr/>
        </p:nvGraphicFramePr>
        <p:xfrm>
          <a:off x="1227875" y="1744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{F03C3DAC-BAE0-4AE7-999D-7CF132E32988}</a:tableStyleId>
              </a:tblPr>
              <a:tblGrid>
                <a:gridCol w="4064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O월OO일 O요일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09:00 마감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10:00 마감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12:00 점심시간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13:00 휴식시간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14:00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15:00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16:00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26"/>
          <p:cNvSpPr/>
          <p:nvPr/>
        </p:nvSpPr>
        <p:spPr>
          <a:xfrm>
            <a:off x="0" y="716375"/>
            <a:ext cx="5623150" cy="632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1b216b956_12_0"/>
          <p:cNvSpPr txBox="1"/>
          <p:nvPr/>
        </p:nvSpPr>
        <p:spPr>
          <a:xfrm>
            <a:off x="241465" y="220577"/>
            <a:ext cx="5854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건강검진</a:t>
            </a: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예약시스템 – 완료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21b216b956_12_0"/>
          <p:cNvSpPr txBox="1"/>
          <p:nvPr/>
        </p:nvSpPr>
        <p:spPr>
          <a:xfrm>
            <a:off x="241465" y="1375448"/>
            <a:ext cx="6391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예약이 완료되었습니다.]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1b216b956_12_0"/>
          <p:cNvSpPr/>
          <p:nvPr/>
        </p:nvSpPr>
        <p:spPr>
          <a:xfrm>
            <a:off x="-5" y="6305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/>
        </p:nvSpPr>
        <p:spPr>
          <a:xfrm>
            <a:off x="428523" y="291600"/>
            <a:ext cx="30894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환자-게시판 작성1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553705" y="1555051"/>
            <a:ext cx="723530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게시판 목록..???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의사에게 질의응답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진료 후기 작성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/>
        </p:nvSpPr>
        <p:spPr>
          <a:xfrm>
            <a:off x="79899" y="71021"/>
            <a:ext cx="28674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환자-게시판 작성2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3559946" y="1225118"/>
            <a:ext cx="637416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의사에게 질의응답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질문 등록하기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답변 확인하기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333769" y="154288"/>
            <a:ext cx="3258967" cy="443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- 일반 회원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13221" y="1358687"/>
            <a:ext cx="5234814" cy="3649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아이디 : (유효성 검사) -&gt; 중복 검사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비밀번호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비밀번호 재확인 : (유효성 검사) - 일치 검사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이름 : (유효성 검사) -&gt; 한글로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전화번호 : 01012341234 (유효성 검사)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거주지 : ex) 서울시 강남구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하시겠습니까? (y 입력)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269183" y="1602718"/>
            <a:ext cx="4518472" cy="11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실패 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ex) ***를 다시 확인하세요.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121b216b95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50" y="348252"/>
            <a:ext cx="10721925" cy="62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121b216b95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200" y="2256725"/>
            <a:ext cx="3914375" cy="6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/>
        </p:nvSpPr>
        <p:spPr>
          <a:xfrm>
            <a:off x="115410" y="71021"/>
            <a:ext cx="34179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환자-게시판 작성3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723530" y="1384916"/>
            <a:ext cx="5619565" cy="4801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진료후기 작성하기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후기 작성하기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진료 내역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 :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-점수: (1,2,3,4,5점 중 선택하세요)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-내용: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-등록날짜: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후기 수정하기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후기 삭제하기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5" name="Google Shape;315;p29"/>
          <p:cNvGraphicFramePr/>
          <p:nvPr/>
        </p:nvGraphicFramePr>
        <p:xfrm>
          <a:off x="538574" y="263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{2A39F28F-061F-4A37-A19A-2C7D10031BE0}</a:tableStyleId>
              </a:tblPr>
              <a:tblGrid>
                <a:gridCol w="1031900"/>
                <a:gridCol w="1488200"/>
                <a:gridCol w="1764700"/>
                <a:gridCol w="1428275"/>
                <a:gridCol w="1428275"/>
                <a:gridCol w="142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50"/>
                        <a:buFont typeface="Calibri"/>
                        <a:buNone/>
                      </a:pPr>
                      <a:r>
                        <a:rPr lang="ko-KR" sz="1800" u="none" cap="none" strike="noStrike"/>
                        <a:t>진료과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의사명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병명 코드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진료날짜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내과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OO내과병원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박OO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K113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2022-04-11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idx="1" type="subTitle"/>
          </p:nvPr>
        </p:nvSpPr>
        <p:spPr>
          <a:xfrm>
            <a:off x="563335" y="1627414"/>
            <a:ext cx="5881006" cy="3603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1. 로그인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아이디 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비밀번호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2. 뒤로가기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[뒤로가려면 0을 눌러주세요]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563335" y="430779"/>
            <a:ext cx="57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의사 로그인  –  메뉴 목록 화면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idx="1" type="subTitle"/>
          </p:nvPr>
        </p:nvSpPr>
        <p:spPr>
          <a:xfrm>
            <a:off x="563335" y="1436915"/>
            <a:ext cx="5881006" cy="4855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[의사 회원 : %s 님 환영합니다]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1. 환자 예약 목록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2. 예약 스케줄 관리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3. 처방전 작성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4. 통계 보기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5. 게시판 작성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6. 뒤로가기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번호를 입력하세요 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563335" y="430779"/>
            <a:ext cx="57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의사 메뉴  –  메뉴 목록 화면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idx="1" type="subTitle"/>
          </p:nvPr>
        </p:nvSpPr>
        <p:spPr>
          <a:xfrm>
            <a:off x="563335" y="1355272"/>
            <a:ext cx="6452506" cy="486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1. 환자 예약 목록 조회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현재 환자 목록은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홍길동,25세,남,부산시 해운대구 좌동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홍길순,20세,여,서울시 도봉구 도봉동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현재 의사 OOO님의 대기 환자는 총 %d명 입니다.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2. 의사 스케줄 관리 (목록으로 보여주기만 할것)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의사 OOO님의 휴식 시간은 오후 3시부터 4시까지 입니다.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의사 OOO님의 휴진 요일은 매주 수요일 입니다.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의사 OOO님의 진료 마감시간은 매일 오후 6시 입니다.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563335" y="430779"/>
            <a:ext cx="57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 스케줄 관리  –  메뉴 목록 화면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/>
        </p:nvSpPr>
        <p:spPr>
          <a:xfrm>
            <a:off x="337351" y="301815"/>
            <a:ext cx="2152270" cy="44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의사 스케줄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2920753" y="763480"/>
            <a:ext cx="5850385" cy="358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1" name="Google Shape;341;p33"/>
          <p:cNvGraphicFramePr/>
          <p:nvPr/>
        </p:nvGraphicFramePr>
        <p:xfrm>
          <a:off x="1887491" y="2324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{F03C3DAC-BAE0-4AE7-999D-7CF132E32988}</a:tableStyleId>
              </a:tblPr>
              <a:tblGrid>
                <a:gridCol w="1202425"/>
                <a:gridCol w="1202425"/>
                <a:gridCol w="1202425"/>
                <a:gridCol w="1202425"/>
                <a:gridCol w="1202425"/>
                <a:gridCol w="1202425"/>
                <a:gridCol w="1202425"/>
              </a:tblGrid>
              <a:tr h="51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일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목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금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토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 마감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 휴진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 휴진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17 휴진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 휴진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idx="1" type="subTitle"/>
          </p:nvPr>
        </p:nvSpPr>
        <p:spPr>
          <a:xfrm>
            <a:off x="563335" y="1627414"/>
            <a:ext cx="6425292" cy="3603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1. 진료를 마친 XXX환자분의 처방전 입니다.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이름 : OOO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진료 과목 : OOO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질병 코드 : OOO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처방 내용 : 감기약 (데이터 만들때 정하기)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2. XXX환자분의 마이페이지로 처방전을 전송합니다.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563335" y="430779"/>
            <a:ext cx="57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처방전 작성 (목록만 보여주기)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idx="1" type="subTitle"/>
          </p:nvPr>
        </p:nvSpPr>
        <p:spPr>
          <a:xfrm>
            <a:off x="563335" y="1627414"/>
            <a:ext cx="6425292" cy="4144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1. 오늘 의사 OOO님은 총 %d명의 환자를 진료하셨습니다.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2. 총 OO명의 환자중 별점 5점은 OO명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, 별점 4점은 OO명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, 별점 3점은 OO명 입니다.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3. 연령대별 환자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평균 OO세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4. 이번달 방문자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- 총 OO명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563335" y="430779"/>
            <a:ext cx="57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통계보기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1738282" y="214290"/>
            <a:ext cx="4400552" cy="560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환</a:t>
            </a: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자 – 게시판목록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36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6"/>
          <p:cNvSpPr/>
          <p:nvPr/>
        </p:nvSpPr>
        <p:spPr>
          <a:xfrm>
            <a:off x="3952860" y="2285992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3952860" y="178592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3952860" y="1857364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[게시판 목록]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3" name="Google Shape;363;p36"/>
          <p:cNvGraphicFramePr/>
          <p:nvPr/>
        </p:nvGraphicFramePr>
        <p:xfrm>
          <a:off x="2422737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{F03C3DAC-BAE0-4AE7-999D-7CF132E32988}</a:tableStyleId>
              </a:tblPr>
              <a:tblGrid>
                <a:gridCol w="967925"/>
                <a:gridCol w="3226375"/>
                <a:gridCol w="887250"/>
                <a:gridCol w="1451875"/>
                <a:gridCol w="1027425"/>
              </a:tblGrid>
              <a:tr h="370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순서번호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제목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작성자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작성일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응답여부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잠잘때 막히는 코에 대해서 문의합니다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sdffdsf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2022.04.10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미응답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아토피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sdfsdf87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2022.04.07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미응답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코로나확진후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fghe1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2022.03.19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답변완료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4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턱관절관련문의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sdf7sdf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2022.03.15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답변완료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2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좌측 전방십자인대파열 및 반월상연골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ere0edfe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2022.03.11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답변완료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idx="1" type="subTitle"/>
          </p:nvPr>
        </p:nvSpPr>
        <p:spPr>
          <a:xfrm>
            <a:off x="563335" y="1627414"/>
            <a:ext cx="5881006" cy="3603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solidFill>
                  <a:schemeClr val="dk1"/>
                </a:solidFill>
              </a:rPr>
              <a:t>1. 종료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563335" y="430779"/>
            <a:ext cx="57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로그아웃  –  메뉴 목록 화면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341641" y="154288"/>
            <a:ext cx="3188119" cy="443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- 의사 회원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10019" y="1050906"/>
            <a:ext cx="5030143" cy="530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아이디 : (유효성 검사) -&gt; 중복 검사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비밀번호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비밀번호 재확인 : (유효성 검사) -&gt; 일치 검사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이름 : (유효성 검사) -&gt; 한글로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전화번호 : 01012341234 (유효성 검사)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병원 영업 시간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의사 면허번호 : (유효성 검사)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병원 지역 : ex) 서울시 강남구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병원명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하시겠습니까? (y 입력)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418748" y="1460244"/>
            <a:ext cx="4518472" cy="118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회원가입 실패 시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ex) ***를 다시 확인하세요.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1755898" y="199669"/>
            <a:ext cx="4400552" cy="560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b="1" lang="ko-KR" sz="2400"/>
              <a:t>– 로그인 화면</a:t>
            </a:r>
            <a:endParaRPr b="1" sz="2400"/>
          </a:p>
        </p:txBody>
      </p:sp>
      <p:sp>
        <p:nvSpPr>
          <p:cNvPr id="375" name="Google Shape;375;p38"/>
          <p:cNvSpPr txBox="1"/>
          <p:nvPr/>
        </p:nvSpPr>
        <p:spPr>
          <a:xfrm>
            <a:off x="4524364" y="4214818"/>
            <a:ext cx="38576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:admin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비밀번호: admin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4595802" y="2357430"/>
            <a:ext cx="3571900" cy="785818"/>
          </a:xfrm>
          <a:prstGeom prst="flowChartProcess">
            <a:avLst/>
          </a:prstGeom>
          <a:solidFill>
            <a:srgbClr val="A5A7D7"/>
          </a:solidFill>
          <a:ln cap="flat" cmpd="sng" w="19050">
            <a:solidFill>
              <a:srgbClr val="1C1E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관리자로그인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4833580" y="5293816"/>
            <a:ext cx="3096344" cy="864096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뒤로가기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type="title"/>
          </p:nvPr>
        </p:nvSpPr>
        <p:spPr>
          <a:xfrm>
            <a:off x="1731167" y="199669"/>
            <a:ext cx="4400552" cy="560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관리자 – 메뉴 목록 화면 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4381488" y="3643314"/>
            <a:ext cx="385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회원관리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게시판관리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.뒤로가기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3952860" y="2714620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3952860" y="2214554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9"/>
          <p:cNvSpPr txBox="1"/>
          <p:nvPr/>
        </p:nvSpPr>
        <p:spPr>
          <a:xfrm>
            <a:off x="3952860" y="2285992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[관리자]님 환영합니다.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4381505" y="5096441"/>
            <a:ext cx="3096300" cy="86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번호입력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type="title"/>
          </p:nvPr>
        </p:nvSpPr>
        <p:spPr>
          <a:xfrm>
            <a:off x="1738282" y="214290"/>
            <a:ext cx="4400552" cy="560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관리자 –회원관리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3915572" y="1562367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3915572" y="1062301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3903120" y="1133739"/>
            <a:ext cx="45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[회원 목록]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3987010" y="2562499"/>
            <a:ext cx="478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회원 목록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검색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수정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삭제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나가기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0" name="Google Shape;400;p41"/>
          <p:cNvGraphicFramePr/>
          <p:nvPr/>
        </p:nvGraphicFramePr>
        <p:xfrm>
          <a:off x="2746059" y="19132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{F03C3DAC-BAE0-4AE7-999D-7CF132E32988}</a:tableStyleId>
              </a:tblPr>
              <a:tblGrid>
                <a:gridCol w="633675"/>
                <a:gridCol w="984075"/>
                <a:gridCol w="1129675"/>
                <a:gridCol w="913400"/>
                <a:gridCol w="1790200"/>
                <a:gridCol w="1245725"/>
              </a:tblGrid>
              <a:tr h="30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번호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회원</a:t>
                      </a:r>
                      <a:r>
                        <a:rPr lang="ko-KR" sz="1200"/>
                        <a:t>이름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회원분류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생년월일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전화번호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5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sz="1200"/>
                        <a:t>fdkjds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의사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의사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960520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010-9711-8326</a:t>
                      </a: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0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sz="1200"/>
                        <a:t>asnkla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박진성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의사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960520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010-9711-8326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51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asdas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한수진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의사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960520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010-9711-8326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sz="1200"/>
                        <a:t>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/>
                        <a:t>qwtqwt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/>
                        <a:t>오수영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/>
                        <a:t>일반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960520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010-9711-8326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40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sfndfd1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강동현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/>
                        <a:t>일반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960520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010-9711-8326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1" name="Google Shape;401;p41"/>
          <p:cNvSpPr txBox="1"/>
          <p:nvPr/>
        </p:nvSpPr>
        <p:spPr>
          <a:xfrm>
            <a:off x="2719075" y="4758400"/>
            <a:ext cx="6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0.종료, 1.이전목록, 2.다음목록, 3.상세보기, 4.계정정보 수정, 5.삭제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1738282" y="214290"/>
            <a:ext cx="4400552" cy="560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관리자 –회원정보조회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43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3"/>
          <p:cNvSpPr/>
          <p:nvPr/>
        </p:nvSpPr>
        <p:spPr>
          <a:xfrm>
            <a:off x="3881422" y="2285992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3881422" y="178592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3"/>
          <p:cNvSpPr txBox="1"/>
          <p:nvPr/>
        </p:nvSpPr>
        <p:spPr>
          <a:xfrm>
            <a:off x="3868970" y="1857364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[회원 정보상세조회]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3"/>
          <p:cNvSpPr txBox="1"/>
          <p:nvPr/>
        </p:nvSpPr>
        <p:spPr>
          <a:xfrm>
            <a:off x="790899" y="2734956"/>
            <a:ext cx="4786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회원이름: 김은희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회원분류 :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아이디: sdfsf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비밀번호: 12313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:0101232412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주민번호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:800221-1310861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사는지역: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울산광역시 동래구 대치동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415424" y="2734956"/>
            <a:ext cx="4786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회원이름: 김은희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회원분류 :의사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아이디: sdfsf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비밀번호: 12313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 :0101232412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주민번호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:800221-1310861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병원주소</a:t>
            </a: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울산광역시 동래구 대치동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병원명 :마이내과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의사면허번호: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제123890호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병원부서 :  내과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1738282" y="214290"/>
            <a:ext cx="4400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관리자 – 회원 수정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44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4"/>
          <p:cNvSpPr/>
          <p:nvPr/>
        </p:nvSpPr>
        <p:spPr>
          <a:xfrm>
            <a:off x="4024298" y="2571744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4"/>
          <p:cNvSpPr/>
          <p:nvPr/>
        </p:nvSpPr>
        <p:spPr>
          <a:xfrm>
            <a:off x="4024298" y="2071678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4024298" y="2143116"/>
            <a:ext cx="45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[회원수정]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4"/>
          <p:cNvSpPr txBox="1"/>
          <p:nvPr/>
        </p:nvSpPr>
        <p:spPr>
          <a:xfrm>
            <a:off x="3595834" y="3265356"/>
            <a:ext cx="47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뒤로가기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수정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수정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>
            <p:ph type="title"/>
          </p:nvPr>
        </p:nvSpPr>
        <p:spPr>
          <a:xfrm>
            <a:off x="1738282" y="214290"/>
            <a:ext cx="4400552" cy="560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관리자 – 게시판 관리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4024298" y="2571744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4024298" y="2071678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4024298" y="2143116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[게시판 관리]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3730658" y="3256656"/>
            <a:ext cx="478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 뒤로가기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게시판목록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금지어관리목록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6"/>
          <p:cNvSpPr/>
          <p:nvPr/>
        </p:nvSpPr>
        <p:spPr>
          <a:xfrm>
            <a:off x="4833580" y="5293816"/>
            <a:ext cx="3096344" cy="864096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번호입력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/>
          <p:nvPr>
            <p:ph type="title"/>
          </p:nvPr>
        </p:nvSpPr>
        <p:spPr>
          <a:xfrm>
            <a:off x="1738282" y="214290"/>
            <a:ext cx="4400552" cy="560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관리자 – 게시판목록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3952860" y="2285992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7"/>
          <p:cNvSpPr/>
          <p:nvPr/>
        </p:nvSpPr>
        <p:spPr>
          <a:xfrm>
            <a:off x="3952860" y="178592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7"/>
          <p:cNvSpPr txBox="1"/>
          <p:nvPr/>
        </p:nvSpPr>
        <p:spPr>
          <a:xfrm>
            <a:off x="3952860" y="1857364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[게시판 목록]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3" name="Google Shape;443;p47"/>
          <p:cNvGraphicFramePr/>
          <p:nvPr/>
        </p:nvGraphicFramePr>
        <p:xfrm>
          <a:off x="2422737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{F03C3DAC-BAE0-4AE7-999D-7CF132E32988}</a:tableStyleId>
              </a:tblPr>
              <a:tblGrid>
                <a:gridCol w="967925"/>
                <a:gridCol w="1592750"/>
                <a:gridCol w="2104250"/>
                <a:gridCol w="1868500"/>
                <a:gridCol w="1027425"/>
              </a:tblGrid>
              <a:tr h="370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번호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평점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작성자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작성일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병원명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조기공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2022.04.10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우와병원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최림유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2022.04.07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우와병원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6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sz="1200"/>
                        <a:t>한은희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2022.03.19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우와병원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4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sz="1200"/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조기주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2022.03.15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우와병원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2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sz="1200"/>
                        <a:t>서민서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2022.03.11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우와병원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4" name="Google Shape;444;p47"/>
          <p:cNvSpPr txBox="1"/>
          <p:nvPr/>
        </p:nvSpPr>
        <p:spPr>
          <a:xfrm>
            <a:off x="2745975" y="5367225"/>
            <a:ext cx="6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0.이전메뉴, 1.이전페이지, 2.다음</a:t>
            </a:r>
            <a:r>
              <a:rPr lang="ko-KR">
                <a:solidFill>
                  <a:schemeClr val="dk1"/>
                </a:solidFill>
              </a:rPr>
              <a:t>페이지</a:t>
            </a:r>
            <a:r>
              <a:rPr lang="ko-KR">
                <a:solidFill>
                  <a:schemeClr val="dk1"/>
                </a:solidFill>
              </a:rPr>
              <a:t>, 3.상세보기, 4.수정, 5.삭제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/>
          <p:nvPr>
            <p:ph type="title"/>
          </p:nvPr>
        </p:nvSpPr>
        <p:spPr>
          <a:xfrm>
            <a:off x="1738282" y="214290"/>
            <a:ext cx="4400552" cy="560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관리자 – 금지어등록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50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0"/>
          <p:cNvSpPr/>
          <p:nvPr/>
        </p:nvSpPr>
        <p:spPr>
          <a:xfrm>
            <a:off x="3952860" y="2000240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0"/>
          <p:cNvSpPr/>
          <p:nvPr/>
        </p:nvSpPr>
        <p:spPr>
          <a:xfrm>
            <a:off x="3952860" y="1500174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3952860" y="1571612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[금지어 등록]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0"/>
          <p:cNvSpPr txBox="1"/>
          <p:nvPr/>
        </p:nvSpPr>
        <p:spPr>
          <a:xfrm>
            <a:off x="3595670" y="2500306"/>
            <a:ext cx="607223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금지어: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멍청이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등록일: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2022.04.11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등록자:</a:t>
            </a: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&lt;[멍청이] 이 등록되었습니다.&gt;</a:t>
            </a:r>
            <a:endParaRPr b="1" i="0" sz="18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/>
          <p:nvPr>
            <p:ph type="title"/>
          </p:nvPr>
        </p:nvSpPr>
        <p:spPr>
          <a:xfrm>
            <a:off x="1738282" y="214290"/>
            <a:ext cx="4400552" cy="560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>
                <a:latin typeface="Malgun Gothic"/>
                <a:ea typeface="Malgun Gothic"/>
                <a:cs typeface="Malgun Gothic"/>
                <a:sym typeface="Malgun Gothic"/>
              </a:rPr>
              <a:t>관리자 – 금지어 목록</a:t>
            </a:r>
            <a:endParaRPr b="1"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51"/>
          <p:cNvSpPr/>
          <p:nvPr/>
        </p:nvSpPr>
        <p:spPr>
          <a:xfrm>
            <a:off x="1809720" y="71435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rgbClr val="D1D3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1"/>
          <p:cNvSpPr/>
          <p:nvPr/>
        </p:nvSpPr>
        <p:spPr>
          <a:xfrm>
            <a:off x="3952860" y="2285992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1"/>
          <p:cNvSpPr/>
          <p:nvPr/>
        </p:nvSpPr>
        <p:spPr>
          <a:xfrm>
            <a:off x="3952860" y="1785926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1"/>
          <p:cNvSpPr txBox="1"/>
          <p:nvPr/>
        </p:nvSpPr>
        <p:spPr>
          <a:xfrm>
            <a:off x="3952860" y="1857364"/>
            <a:ext cx="45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[금지어 목록]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4" name="Google Shape;464;p51"/>
          <p:cNvGraphicFramePr/>
          <p:nvPr/>
        </p:nvGraphicFramePr>
        <p:xfrm>
          <a:off x="3482262" y="2636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{F03C3DAC-BAE0-4AE7-999D-7CF132E32988}</a:tableStyleId>
              </a:tblPr>
              <a:tblGrid>
                <a:gridCol w="831025"/>
                <a:gridCol w="2883750"/>
                <a:gridCol w="1285875"/>
              </a:tblGrid>
              <a:tr h="490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번호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제목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등록일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말미잘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2020.02.25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멍청이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2020.02.25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바보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2020.02.25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4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9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또라이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2020.02.25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해삼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2020.02.25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5" name="Google Shape;465;p51"/>
          <p:cNvSpPr txBox="1"/>
          <p:nvPr/>
        </p:nvSpPr>
        <p:spPr>
          <a:xfrm>
            <a:off x="2059952" y="5621587"/>
            <a:ext cx="50086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금지어번호:  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선택하신 금지어를 삭제하시겠습니까?(확인/취소)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p53"/>
          <p:cNvCxnSpPr/>
          <p:nvPr/>
        </p:nvCxnSpPr>
        <p:spPr>
          <a:xfrm>
            <a:off x="1524000" y="476672"/>
            <a:ext cx="493204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p53"/>
          <p:cNvSpPr txBox="1"/>
          <p:nvPr/>
        </p:nvSpPr>
        <p:spPr>
          <a:xfrm>
            <a:off x="1524000" y="0"/>
            <a:ext cx="57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코로나 국민 안심병원 찾기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1847528" y="1412776"/>
            <a:ext cx="3600400" cy="310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국민안심병원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호흡기전담클리닉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선별진료소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임시선별진료소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자동차이동형선별진료소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 뒤로가기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3"/>
          <p:cNvSpPr txBox="1"/>
          <p:nvPr/>
        </p:nvSpPr>
        <p:spPr>
          <a:xfrm>
            <a:off x="1847528" y="4797152"/>
            <a:ext cx="2592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번호를 입력해 주세요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563335" y="1512837"/>
            <a:ext cx="3581020" cy="2827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로그인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의사 로그인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뒤로 가기</a:t>
            </a:r>
            <a:b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번호를 입력하세요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563335" y="430779"/>
            <a:ext cx="57241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로그인  –  메뉴 목록 화면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" name="Google Shape;478;p54"/>
          <p:cNvCxnSpPr/>
          <p:nvPr/>
        </p:nvCxnSpPr>
        <p:spPr>
          <a:xfrm flipH="1" rot="10800000">
            <a:off x="1524000" y="461665"/>
            <a:ext cx="6660232" cy="15007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p54"/>
          <p:cNvSpPr txBox="1"/>
          <p:nvPr/>
        </p:nvSpPr>
        <p:spPr>
          <a:xfrm>
            <a:off x="1524000" y="0"/>
            <a:ext cx="7092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코로나 국민 안심병원 찾기 – 공통부분 검색창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4"/>
          <p:cNvSpPr txBox="1"/>
          <p:nvPr/>
        </p:nvSpPr>
        <p:spPr>
          <a:xfrm>
            <a:off x="2045344" y="1668860"/>
            <a:ext cx="6480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 입력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시도, 시군구, 기관명, 전화번호를 통합 검색합니다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 예시 : ‘서울‘  또는 ‘강남구‘ 또는 ‘대학교병원’, ‘02’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뒤로가기 (0을 입력해 주세요)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2045344" y="4243940"/>
            <a:ext cx="720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병원 찾기 목록 [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국민안심병원, 호흡기클리닉, 선별진료소 외 2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예시 상황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 입력이 잘못된 경우 검색어에 포함된 내용이 없는 경우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다시 입력해주세요 문구 출력 후 검색어 입력창으로 돌아온다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검색어가 포함된 경우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다음화면으로 넘어간다.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검색어와 뒤로가기에서 엔터를 입력하면 이전 화면으로 돌아간다.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4"/>
          <p:cNvSpPr/>
          <p:nvPr/>
        </p:nvSpPr>
        <p:spPr>
          <a:xfrm>
            <a:off x="2888535" y="1427667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4"/>
          <p:cNvSpPr/>
          <p:nvPr/>
        </p:nvSpPr>
        <p:spPr>
          <a:xfrm>
            <a:off x="2888535" y="927601"/>
            <a:ext cx="4357718" cy="45719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4"/>
          <p:cNvSpPr txBox="1"/>
          <p:nvPr/>
        </p:nvSpPr>
        <p:spPr>
          <a:xfrm>
            <a:off x="2888535" y="999039"/>
            <a:ext cx="45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[병원찾기] 검색창</a:t>
            </a: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55"/>
          <p:cNvCxnSpPr/>
          <p:nvPr/>
        </p:nvCxnSpPr>
        <p:spPr>
          <a:xfrm>
            <a:off x="1524000" y="476672"/>
            <a:ext cx="493204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55"/>
          <p:cNvSpPr txBox="1"/>
          <p:nvPr/>
        </p:nvSpPr>
        <p:spPr>
          <a:xfrm>
            <a:off x="1524000" y="0"/>
            <a:ext cx="72362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코로나 국민 안심병원 찾기 – 국민안심병원 목록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1" name="Google Shape;491;p55"/>
          <p:cNvGraphicFramePr/>
          <p:nvPr/>
        </p:nvGraphicFramePr>
        <p:xfrm>
          <a:off x="1856655" y="2996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{813A043D-FC1A-4A33-A122-374E743451AF}</a:tableStyleId>
              </a:tblPr>
              <a:tblGrid>
                <a:gridCol w="724600"/>
                <a:gridCol w="1146250"/>
                <a:gridCol w="1146250"/>
                <a:gridCol w="1415975"/>
                <a:gridCol w="2119650"/>
                <a:gridCol w="19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시군구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유형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서울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강남구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OO병원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외래진료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02-1234-5678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서울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강남구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OX병원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외래진료 및 입원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02-4321-8877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92" name="Google Shape;492;p55"/>
          <p:cNvGraphicFramePr/>
          <p:nvPr/>
        </p:nvGraphicFramePr>
        <p:xfrm>
          <a:off x="1856655" y="1357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{813A043D-FC1A-4A33-A122-374E743451AF}</a:tableStyleId>
              </a:tblPr>
              <a:tblGrid>
                <a:gridCol w="724600"/>
                <a:gridCol w="1146250"/>
                <a:gridCol w="1146250"/>
                <a:gridCol w="1415975"/>
                <a:gridCol w="2119650"/>
                <a:gridCol w="19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시군구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유형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3" name="Google Shape;493;p55"/>
          <p:cNvSpPr txBox="1"/>
          <p:nvPr/>
        </p:nvSpPr>
        <p:spPr>
          <a:xfrm>
            <a:off x="1856653" y="938337"/>
            <a:ext cx="1791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정보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5"/>
          <p:cNvSpPr txBox="1"/>
          <p:nvPr/>
        </p:nvSpPr>
        <p:spPr>
          <a:xfrm>
            <a:off x="1856653" y="2576067"/>
            <a:ext cx="1791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예시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5"/>
          <p:cNvSpPr/>
          <p:nvPr/>
        </p:nvSpPr>
        <p:spPr>
          <a:xfrm>
            <a:off x="1973401" y="2414750"/>
            <a:ext cx="7905150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5"/>
          <p:cNvSpPr txBox="1"/>
          <p:nvPr/>
        </p:nvSpPr>
        <p:spPr>
          <a:xfrm>
            <a:off x="3647735" y="1986114"/>
            <a:ext cx="45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국민안심 병원 </a:t>
            </a: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1945451" y="1891113"/>
            <a:ext cx="7905150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2" name="Google Shape;502;p56"/>
          <p:cNvCxnSpPr/>
          <p:nvPr/>
        </p:nvCxnSpPr>
        <p:spPr>
          <a:xfrm>
            <a:off x="1524000" y="476672"/>
            <a:ext cx="493204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56"/>
          <p:cNvSpPr txBox="1"/>
          <p:nvPr/>
        </p:nvSpPr>
        <p:spPr>
          <a:xfrm>
            <a:off x="1524000" y="0"/>
            <a:ext cx="78843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코로나 국민 안심병원 찾기 – 호흡기전담클리닉 목록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4" name="Google Shape;504;p56"/>
          <p:cNvGraphicFramePr/>
          <p:nvPr/>
        </p:nvGraphicFramePr>
        <p:xfrm>
          <a:off x="1856655" y="2996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{813A043D-FC1A-4A33-A122-374E743451AF}</a:tableStyleId>
              </a:tblPr>
              <a:tblGrid>
                <a:gridCol w="724600"/>
                <a:gridCol w="1146250"/>
                <a:gridCol w="1146250"/>
                <a:gridCol w="1415975"/>
                <a:gridCol w="2119650"/>
                <a:gridCol w="19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시군구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운영시간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서울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강남구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OO병원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평일 09:00~22:00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토 : 09:00~13:00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일: 09:00~13:00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공휴일: 미운영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02-4567-8901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서울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강남구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OX병원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평일 09:00~18:00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토 :10:00~14:00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일: 미운영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공휴일: 미운영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1544-1234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5" name="Google Shape;505;p56"/>
          <p:cNvGraphicFramePr/>
          <p:nvPr/>
        </p:nvGraphicFramePr>
        <p:xfrm>
          <a:off x="1856655" y="1357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{813A043D-FC1A-4A33-A122-374E743451AF}</a:tableStyleId>
              </a:tblPr>
              <a:tblGrid>
                <a:gridCol w="724600"/>
                <a:gridCol w="1146250"/>
                <a:gridCol w="1146250"/>
                <a:gridCol w="1415975"/>
                <a:gridCol w="2119650"/>
                <a:gridCol w="1925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시군구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운영시간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6" name="Google Shape;506;p56"/>
          <p:cNvSpPr txBox="1"/>
          <p:nvPr/>
        </p:nvSpPr>
        <p:spPr>
          <a:xfrm>
            <a:off x="1856653" y="938337"/>
            <a:ext cx="1791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정보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56"/>
          <p:cNvSpPr txBox="1"/>
          <p:nvPr/>
        </p:nvSpPr>
        <p:spPr>
          <a:xfrm>
            <a:off x="1856653" y="2576067"/>
            <a:ext cx="1791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예시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6"/>
          <p:cNvSpPr/>
          <p:nvPr/>
        </p:nvSpPr>
        <p:spPr>
          <a:xfrm>
            <a:off x="1973401" y="2414750"/>
            <a:ext cx="7905150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6"/>
          <p:cNvSpPr txBox="1"/>
          <p:nvPr/>
        </p:nvSpPr>
        <p:spPr>
          <a:xfrm>
            <a:off x="3647735" y="1986114"/>
            <a:ext cx="45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호흡기전담클리닉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6"/>
          <p:cNvSpPr/>
          <p:nvPr/>
        </p:nvSpPr>
        <p:spPr>
          <a:xfrm>
            <a:off x="1945451" y="1891113"/>
            <a:ext cx="7905150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6" name="Google Shape;516;p57"/>
          <p:cNvCxnSpPr/>
          <p:nvPr/>
        </p:nvCxnSpPr>
        <p:spPr>
          <a:xfrm>
            <a:off x="1524000" y="476672"/>
            <a:ext cx="493204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7" name="Google Shape;517;p57"/>
          <p:cNvSpPr txBox="1"/>
          <p:nvPr/>
        </p:nvSpPr>
        <p:spPr>
          <a:xfrm>
            <a:off x="1523999" y="0"/>
            <a:ext cx="91440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코로나 국민 안심병원 찾기 – 선별진료소/임시선별진료소 목록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8" name="Google Shape;518;p57"/>
          <p:cNvGraphicFramePr/>
          <p:nvPr/>
        </p:nvGraphicFramePr>
        <p:xfrm>
          <a:off x="1856652" y="26281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{813A043D-FC1A-4A33-A122-374E743451AF}</a:tableStyleId>
              </a:tblPr>
              <a:tblGrid>
                <a:gridCol w="710950"/>
                <a:gridCol w="648075"/>
                <a:gridCol w="936100"/>
                <a:gridCol w="1080125"/>
                <a:gridCol w="2060975"/>
                <a:gridCol w="1597800"/>
                <a:gridCol w="1597800"/>
              </a:tblGrid>
              <a:tr h="48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시군구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운영시간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관할 보건소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서울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강남구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OO병원*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평일 09:00~22:00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토 :09:00~13:00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일: 09:00~13:00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공휴일: 미운영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02-1234-8901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강남구보건소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서울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강동구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OX병원*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평일 09:00~18:00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토 :10:00~14:00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일: 미운영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공휴일: 미운영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1577-4578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강동구보건소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9" name="Google Shape;519;p57"/>
          <p:cNvGraphicFramePr/>
          <p:nvPr/>
        </p:nvGraphicFramePr>
        <p:xfrm>
          <a:off x="1856668" y="988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{813A043D-FC1A-4A33-A122-374E743451AF}</a:tableStyleId>
              </a:tblPr>
              <a:tblGrid>
                <a:gridCol w="590475"/>
                <a:gridCol w="934075"/>
                <a:gridCol w="934075"/>
                <a:gridCol w="1153850"/>
                <a:gridCol w="1727300"/>
                <a:gridCol w="1569450"/>
                <a:gridCol w="1569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시군구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운영시간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관할 보건소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0" name="Google Shape;520;p57"/>
          <p:cNvSpPr txBox="1"/>
          <p:nvPr/>
        </p:nvSpPr>
        <p:spPr>
          <a:xfrm>
            <a:off x="154453" y="1124050"/>
            <a:ext cx="17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정보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7"/>
          <p:cNvSpPr txBox="1"/>
          <p:nvPr/>
        </p:nvSpPr>
        <p:spPr>
          <a:xfrm>
            <a:off x="154452" y="2628101"/>
            <a:ext cx="17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예시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7"/>
          <p:cNvSpPr txBox="1"/>
          <p:nvPr/>
        </p:nvSpPr>
        <p:spPr>
          <a:xfrm>
            <a:off x="1856653" y="6019552"/>
            <a:ext cx="65436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예시 설명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기관명 옆에 *있으면 신속항원검사가 가능한 병원이다.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7"/>
          <p:cNvSpPr/>
          <p:nvPr/>
        </p:nvSpPr>
        <p:spPr>
          <a:xfrm>
            <a:off x="1973401" y="2414750"/>
            <a:ext cx="7905150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7"/>
          <p:cNvSpPr txBox="1"/>
          <p:nvPr/>
        </p:nvSpPr>
        <p:spPr>
          <a:xfrm>
            <a:off x="3647735" y="1986114"/>
            <a:ext cx="45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선별진료소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57"/>
          <p:cNvSpPr/>
          <p:nvPr/>
        </p:nvSpPr>
        <p:spPr>
          <a:xfrm>
            <a:off x="1945451" y="1891113"/>
            <a:ext cx="7905150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" name="Google Shape;531;p58"/>
          <p:cNvCxnSpPr/>
          <p:nvPr/>
        </p:nvCxnSpPr>
        <p:spPr>
          <a:xfrm>
            <a:off x="1524000" y="476672"/>
            <a:ext cx="493204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58"/>
          <p:cNvSpPr txBox="1"/>
          <p:nvPr/>
        </p:nvSpPr>
        <p:spPr>
          <a:xfrm>
            <a:off x="1523999" y="0"/>
            <a:ext cx="91440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코로나 국민 안심병원 찾기 – 자동차이동형선별진료소 목록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3" name="Google Shape;533;p58"/>
          <p:cNvGraphicFramePr/>
          <p:nvPr/>
        </p:nvGraphicFramePr>
        <p:xfrm>
          <a:off x="1797450" y="23026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{813A043D-FC1A-4A33-A122-374E743451AF}</a:tableStyleId>
              </a:tblPr>
              <a:tblGrid>
                <a:gridCol w="710950"/>
                <a:gridCol w="648075"/>
                <a:gridCol w="936100"/>
                <a:gridCol w="1080125"/>
                <a:gridCol w="2016225"/>
                <a:gridCol w="1642550"/>
                <a:gridCol w="1597800"/>
              </a:tblGrid>
              <a:tr h="48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시군구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운영시간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관할 보건소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대구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서구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O의료원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평일 09:00~22:00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토 : 미운영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일: 미운영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053-564-7890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대구광역시 서구보건소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5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전남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영광군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영광군보건소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평일 :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09:00~12:00,13:00~18:00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토 :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09:00~12:00,13:00~18:00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일: </a:t>
                      </a: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09:00~12:00,13:00~18:00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061-352-5555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영광군보건소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34" name="Google Shape;534;p58"/>
          <p:cNvGraphicFramePr/>
          <p:nvPr/>
        </p:nvGraphicFramePr>
        <p:xfrm>
          <a:off x="1539736" y="9035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{813A043D-FC1A-4A33-A122-374E743451AF}</a:tableStyleId>
              </a:tblPr>
              <a:tblGrid>
                <a:gridCol w="640075"/>
                <a:gridCol w="1007375"/>
                <a:gridCol w="1007375"/>
                <a:gridCol w="1244400"/>
                <a:gridCol w="1862825"/>
                <a:gridCol w="1692600"/>
                <a:gridCol w="1692600"/>
              </a:tblGrid>
              <a:tr h="64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시군구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기관명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운영시간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관할 보건소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5" name="Google Shape;535;p58"/>
          <p:cNvSpPr txBox="1"/>
          <p:nvPr/>
        </p:nvSpPr>
        <p:spPr>
          <a:xfrm>
            <a:off x="33022" y="1040868"/>
            <a:ext cx="17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정보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8"/>
          <p:cNvSpPr txBox="1"/>
          <p:nvPr/>
        </p:nvSpPr>
        <p:spPr>
          <a:xfrm>
            <a:off x="33021" y="2353249"/>
            <a:ext cx="17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 예시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8"/>
          <p:cNvSpPr/>
          <p:nvPr/>
        </p:nvSpPr>
        <p:spPr>
          <a:xfrm>
            <a:off x="2033476" y="2143675"/>
            <a:ext cx="7905150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8"/>
          <p:cNvSpPr txBox="1"/>
          <p:nvPr/>
        </p:nvSpPr>
        <p:spPr>
          <a:xfrm>
            <a:off x="3707810" y="1715039"/>
            <a:ext cx="450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자동차 이동형 선별진료소</a:t>
            </a: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58"/>
          <p:cNvSpPr/>
          <p:nvPr/>
        </p:nvSpPr>
        <p:spPr>
          <a:xfrm>
            <a:off x="2005526" y="1620038"/>
            <a:ext cx="7905150" cy="45700"/>
          </a:xfrm>
          <a:prstGeom prst="flowChartProcess">
            <a:avLst/>
          </a:prstGeom>
          <a:solidFill>
            <a:srgbClr val="D1D3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ctrTitle"/>
          </p:nvPr>
        </p:nvSpPr>
        <p:spPr>
          <a:xfrm>
            <a:off x="381249" y="300789"/>
            <a:ext cx="5854535" cy="44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-KR" sz="2400"/>
              <a:t>회원 로그인</a:t>
            </a:r>
            <a:endParaRPr sz="2400"/>
          </a:p>
        </p:txBody>
      </p:sp>
      <p:sp>
        <p:nvSpPr>
          <p:cNvPr id="126" name="Google Shape;126;p6"/>
          <p:cNvSpPr txBox="1"/>
          <p:nvPr/>
        </p:nvSpPr>
        <p:spPr>
          <a:xfrm>
            <a:off x="381249" y="1133056"/>
            <a:ext cx="47720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뒤로가시려면  0번을 누르세요.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ctrTitle"/>
          </p:nvPr>
        </p:nvSpPr>
        <p:spPr>
          <a:xfrm>
            <a:off x="381249" y="300789"/>
            <a:ext cx="5854535" cy="44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ko-KR" sz="2400"/>
              <a:t>회원 메뉴</a:t>
            </a:r>
            <a:endParaRPr sz="2400"/>
          </a:p>
        </p:txBody>
      </p:sp>
      <p:sp>
        <p:nvSpPr>
          <p:cNvPr id="132" name="Google Shape;132;p7"/>
          <p:cNvSpPr txBox="1"/>
          <p:nvPr/>
        </p:nvSpPr>
        <p:spPr>
          <a:xfrm>
            <a:off x="381249" y="1123030"/>
            <a:ext cx="47720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증상별 검색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키워드 검색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진료과별 검색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검강검진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게시판 작성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뒤로가기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번호입력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351172" y="1012740"/>
            <a:ext cx="47720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/>
              <a:t>[ *** 님 환영합니다. ]</a:t>
            </a:r>
            <a:endParaRPr sz="1800"/>
          </a:p>
          <a:p>
            <a:pPr indent="-514350" lvl="0" marL="5143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/>
              <a:t>회원 정보 수정</a:t>
            </a:r>
            <a:endParaRPr sz="1800"/>
          </a:p>
          <a:p>
            <a:pPr indent="-514350" lvl="0" marL="5143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/>
              <a:t>회원 탈퇴</a:t>
            </a:r>
            <a:endParaRPr sz="1800"/>
          </a:p>
          <a:p>
            <a:pPr indent="-514350" lvl="0" marL="5143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/>
              <a:t>진료 내역 확인</a:t>
            </a:r>
            <a:endParaRPr sz="1800"/>
          </a:p>
          <a:p>
            <a:pPr indent="-514350" lvl="0" marL="5143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/>
              <a:t>진료 예약 변경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/>
              <a:t>번호 입력 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8"/>
          <p:cNvSpPr txBox="1"/>
          <p:nvPr/>
        </p:nvSpPr>
        <p:spPr>
          <a:xfrm>
            <a:off x="241464" y="280735"/>
            <a:ext cx="5854535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메뉴 - 마이페이지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375948" y="280737"/>
            <a:ext cx="5868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마이페이지(회원) – 회원 정보 수정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554132" y="1375071"/>
            <a:ext cx="3600400" cy="3652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접속중인 : “아이디”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비번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생년월일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거주지역 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[수정 완료 되었습니다]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5727714" y="1375071"/>
            <a:ext cx="4176464" cy="310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예상 시나리오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비번 : 12345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 : OOO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생년월일 : 1990-01-01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전화번호 : 010-1234-5678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거주지역 : 서울 강남구 역삼동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2022-04-11T11:56:24.296</dcterms:created>
  <dc:creator>KIMMINGYU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