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4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553F-A99F-49DD-A3C5-F279243127A4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980B263-ABB3-45C1-AC3A-5EC30F56FF5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25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553F-A99F-49DD-A3C5-F279243127A4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B263-ABB3-45C1-AC3A-5EC30F56FF5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53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553F-A99F-49DD-A3C5-F279243127A4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B263-ABB3-45C1-AC3A-5EC30F56FF5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80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553F-A99F-49DD-A3C5-F279243127A4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B263-ABB3-45C1-AC3A-5EC30F56FF5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80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553F-A99F-49DD-A3C5-F279243127A4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B263-ABB3-45C1-AC3A-5EC30F56FF5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8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553F-A99F-49DD-A3C5-F279243127A4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B263-ABB3-45C1-AC3A-5EC30F56FF5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61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553F-A99F-49DD-A3C5-F279243127A4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B263-ABB3-45C1-AC3A-5EC30F56FF5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45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553F-A99F-49DD-A3C5-F279243127A4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B263-ABB3-45C1-AC3A-5EC30F56FF5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43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553F-A99F-49DD-A3C5-F279243127A4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B263-ABB3-45C1-AC3A-5EC30F56F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84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553F-A99F-49DD-A3C5-F279243127A4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B263-ABB3-45C1-AC3A-5EC30F56FF5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73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682553F-A99F-49DD-A3C5-F279243127A4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B263-ABB3-45C1-AC3A-5EC30F56FF5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21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2553F-A99F-49DD-A3C5-F279243127A4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980B263-ABB3-45C1-AC3A-5EC30F56FF5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29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C031E-CDAD-4AD5-8C8E-74F15784DE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实验二：窗口、控件及基本绘图实验 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DA92F7-ED3C-4133-903E-AFF62CFF3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0" y="4922838"/>
            <a:ext cx="3190240" cy="543242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通信</a:t>
            </a:r>
            <a:r>
              <a:rPr lang="en-US" altLang="zh-CN" sz="3200" dirty="0"/>
              <a:t>1601 </a:t>
            </a:r>
            <a:r>
              <a:rPr lang="zh-CN" altLang="en-US" sz="3200" dirty="0"/>
              <a:t>邵玉双</a:t>
            </a:r>
          </a:p>
        </p:txBody>
      </p:sp>
    </p:spTree>
    <p:extLst>
      <p:ext uri="{BB962C8B-B14F-4D97-AF65-F5344CB8AC3E}">
        <p14:creationId xmlns:p14="http://schemas.microsoft.com/office/powerpoint/2010/main" val="440159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4D606A6-2A0F-48DE-A6CF-2ABA82F2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err="1">
                <a:latin typeface="黑体" pitchFamily="49" charset="-122"/>
                <a:ea typeface="黑体" pitchFamily="49" charset="-122"/>
              </a:rPr>
              <a:t>CenterFrame</a:t>
            </a:r>
            <a:endParaRPr lang="zh-CN" altLang="en-US" sz="4400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B15C549-7278-447E-96FB-917F13E6F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429" y="2143170"/>
            <a:ext cx="9982595" cy="3628980"/>
          </a:xfrm>
        </p:spPr>
      </p:pic>
    </p:spTree>
    <p:extLst>
      <p:ext uri="{BB962C8B-B14F-4D97-AF65-F5344CB8AC3E}">
        <p14:creationId xmlns:p14="http://schemas.microsoft.com/office/powerpoint/2010/main" val="3518076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61832-8768-4700-8D4B-3284A06B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err="1">
                <a:latin typeface="黑体" pitchFamily="49" charset="-122"/>
                <a:ea typeface="黑体" pitchFamily="49" charset="-122"/>
              </a:rPr>
              <a:t>MainWindow</a:t>
            </a:r>
            <a:endParaRPr lang="zh-CN" altLang="en-US" sz="48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0F9272-7159-4491-A77F-4A78528F3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64" y="1987982"/>
            <a:ext cx="11411272" cy="414865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898A310-0EA1-40C3-8E2A-017B0B39A0C0}"/>
              </a:ext>
            </a:extLst>
          </p:cNvPr>
          <p:cNvSpPr txBox="1"/>
          <p:nvPr/>
        </p:nvSpPr>
        <p:spPr>
          <a:xfrm>
            <a:off x="8402320" y="236728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窗体基本设置</a:t>
            </a:r>
          </a:p>
        </p:txBody>
      </p:sp>
    </p:spTree>
    <p:extLst>
      <p:ext uri="{BB962C8B-B14F-4D97-AF65-F5344CB8AC3E}">
        <p14:creationId xmlns:p14="http://schemas.microsoft.com/office/powerpoint/2010/main" val="375370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70B71-11D5-40C9-B164-DF3BC3AC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err="1">
                <a:latin typeface="黑体" pitchFamily="49" charset="-122"/>
                <a:ea typeface="黑体" pitchFamily="49" charset="-122"/>
              </a:rPr>
              <a:t>MainWindow</a:t>
            </a:r>
            <a:endParaRPr lang="zh-CN" altLang="en-US" sz="48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C1EEE19-0EF0-48C5-8B6C-0E4B0823C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853754"/>
            <a:ext cx="6471233" cy="67358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A74BF81-114E-4148-974C-B8EC0BEB70D6}"/>
              </a:ext>
            </a:extLst>
          </p:cNvPr>
          <p:cNvSpPr txBox="1"/>
          <p:nvPr/>
        </p:nvSpPr>
        <p:spPr>
          <a:xfrm>
            <a:off x="1451579" y="2782673"/>
            <a:ext cx="480131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窗口工具栏对象包括：</a:t>
            </a:r>
            <a:endParaRPr lang="en-US" altLang="zh-CN" sz="3600" dirty="0"/>
          </a:p>
          <a:p>
            <a:r>
              <a:rPr lang="zh-CN" altLang="en-US" sz="2800" dirty="0"/>
              <a:t>线型选择下拉框</a:t>
            </a:r>
            <a:endParaRPr lang="en-US" altLang="zh-CN" sz="2800" dirty="0"/>
          </a:p>
          <a:p>
            <a:r>
              <a:rPr lang="zh-CN" altLang="en-US" sz="2800" dirty="0"/>
              <a:t>线宽选择框</a:t>
            </a:r>
            <a:endParaRPr lang="en-US" altLang="zh-CN" sz="2800" dirty="0"/>
          </a:p>
          <a:p>
            <a:r>
              <a:rPr lang="zh-CN" altLang="en-US" sz="2800" dirty="0"/>
              <a:t>颜色选择框</a:t>
            </a:r>
            <a:endParaRPr lang="en-US" altLang="zh-CN" sz="2800" dirty="0"/>
          </a:p>
          <a:p>
            <a:r>
              <a:rPr lang="zh-CN" altLang="en-US" sz="2800" dirty="0"/>
              <a:t>创建清除工具栏</a:t>
            </a:r>
            <a:endParaRPr lang="en-US" altLang="zh-CN" sz="2800" dirty="0"/>
          </a:p>
          <a:p>
            <a:r>
              <a:rPr lang="zh-CN" altLang="en-US" sz="2800" dirty="0"/>
              <a:t>保存按键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529099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0575B4-22FD-4D9C-9D05-80647CD0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13" y="3004636"/>
            <a:ext cx="4176384" cy="2380828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r>
              <a:rPr lang="zh-CN" altLang="en-US" sz="4400" dirty="0"/>
              <a:t>线型选择下拉框</a:t>
            </a:r>
            <a:br>
              <a:rPr lang="en-US" altLang="zh-CN" sz="4400" dirty="0"/>
            </a:br>
            <a:br>
              <a:rPr lang="en-US" altLang="zh-CN" sz="4400" dirty="0"/>
            </a:br>
            <a:r>
              <a:rPr lang="zh-CN" altLang="en-US" sz="4400" dirty="0"/>
              <a:t>线宽选择框</a:t>
            </a:r>
            <a:br>
              <a:rPr lang="en-US" altLang="zh-CN" sz="4100" dirty="0"/>
            </a:br>
            <a:br>
              <a:rPr lang="en-US" altLang="zh-CN" sz="4100" dirty="0"/>
            </a:br>
            <a:endParaRPr lang="en-US" altLang="zh-CN" sz="41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BA04B14-9415-4AEE-BE09-C97C1FED1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439" y="1156305"/>
            <a:ext cx="8026220" cy="465520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189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0BF558A5-A9F4-4338-BB9C-034D56153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br>
              <a:rPr lang="en-US" altLang="zh-CN"/>
            </a:br>
            <a:endParaRPr lang="zh-CN" alt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BCB4AED4-3BF2-47B3-BC7A-27AC9DC04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颜色选择框</a:t>
            </a:r>
            <a:endParaRPr lang="en-US" altLang="zh-CN" sz="3200" dirty="0"/>
          </a:p>
          <a:p>
            <a:r>
              <a:rPr lang="zh-CN" altLang="en-US" sz="3200" dirty="0"/>
              <a:t>创建清除工具栏</a:t>
            </a:r>
            <a:endParaRPr lang="en-US" altLang="zh-CN" sz="3200" dirty="0"/>
          </a:p>
          <a:p>
            <a:r>
              <a:rPr lang="zh-CN" altLang="en-US" sz="3200" dirty="0"/>
              <a:t>保存按键</a:t>
            </a:r>
            <a:endParaRPr lang="en-US" altLang="zh-CN" sz="4000" dirty="0"/>
          </a:p>
          <a:p>
            <a:endParaRPr lang="en-US" dirty="0"/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6384E699-3152-4121-881D-E4B673ED1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726" y="1071531"/>
            <a:ext cx="7008633" cy="47149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321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1F18A-9816-4BFE-9A2B-924F4BFB0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颜色控制器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373D167-D61E-4556-B058-8B20E01B0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31457"/>
            <a:ext cx="9487593" cy="4022023"/>
          </a:xfrm>
        </p:spPr>
      </p:pic>
    </p:spTree>
    <p:extLst>
      <p:ext uri="{BB962C8B-B14F-4D97-AF65-F5344CB8AC3E}">
        <p14:creationId xmlns:p14="http://schemas.microsoft.com/office/powerpoint/2010/main" val="2356580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47D9A-A91F-434F-AD7F-E34675AD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err="1">
                <a:latin typeface="黑体" pitchFamily="49" charset="-122"/>
                <a:ea typeface="黑体" pitchFamily="49" charset="-122"/>
              </a:rPr>
              <a:t>DrawWidget</a:t>
            </a:r>
            <a:endParaRPr lang="zh-CN" altLang="en-US" sz="4800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672CE486-19CE-48FD-890A-B71261CE6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945114"/>
            <a:ext cx="9684082" cy="3312685"/>
          </a:xfrm>
        </p:spPr>
      </p:pic>
    </p:spTree>
    <p:extLst>
      <p:ext uri="{BB962C8B-B14F-4D97-AF65-F5344CB8AC3E}">
        <p14:creationId xmlns:p14="http://schemas.microsoft.com/office/powerpoint/2010/main" val="3374943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9F58C-0A9C-472E-BB59-686BFF01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err="1">
                <a:latin typeface="黑体" pitchFamily="49" charset="-122"/>
                <a:ea typeface="黑体" pitchFamily="49" charset="-122"/>
              </a:rPr>
              <a:t>DrawWidget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93741-1693-4B7A-B72C-5199AE8FB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4506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事件处理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709402-12C0-4FD4-8A8A-7FAD9672E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559005"/>
            <a:ext cx="9807492" cy="349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66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B7827-0D76-4377-B508-CDA49A4F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err="1">
                <a:latin typeface="黑体" pitchFamily="49" charset="-122"/>
                <a:ea typeface="黑体" pitchFamily="49" charset="-122"/>
              </a:rPr>
              <a:t>DrawWidget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83E25-3DC6-4F79-ACB7-B2E3ABF26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定义图片绘制函数以及坐标系统：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C150EF-BBE1-48A8-BD63-99EF467FC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562889"/>
            <a:ext cx="10333145" cy="290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98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06E6D-A4E9-4D20-87C2-581F725F3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zh-CN" sz="4800" dirty="0" err="1">
                <a:latin typeface="黑体" pitchFamily="49" charset="-122"/>
                <a:ea typeface="黑体" pitchFamily="49" charset="-122"/>
              </a:rPr>
              <a:t>DrawWidget</a:t>
            </a:r>
            <a:endParaRPr lang="zh-CN" altLang="en-US" sz="48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2443A9A-4639-44A2-BC58-7261E30EA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2719204"/>
            <a:ext cx="7721293" cy="243744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889857-3DB0-4267-83E0-5DF08D723AB3}"/>
              </a:ext>
            </a:extLst>
          </p:cNvPr>
          <p:cNvSpPr txBox="1"/>
          <p:nvPr/>
        </p:nvSpPr>
        <p:spPr>
          <a:xfrm>
            <a:off x="1483667" y="199409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图片处理</a:t>
            </a:r>
          </a:p>
        </p:txBody>
      </p:sp>
    </p:spTree>
    <p:extLst>
      <p:ext uri="{BB962C8B-B14F-4D97-AF65-F5344CB8AC3E}">
        <p14:creationId xmlns:p14="http://schemas.microsoft.com/office/powerpoint/2010/main" val="327490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CBE2A-F1F3-466F-94E1-B3927FA8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实验目的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B3D07A-6B69-4C23-9C5B-544A5557A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了解使用</a:t>
            </a:r>
            <a:r>
              <a:rPr lang="en-US" altLang="zh-CN" sz="3200" dirty="0" err="1"/>
              <a:t>QtCreator</a:t>
            </a:r>
            <a:r>
              <a:rPr lang="zh-CN" altLang="en-US" sz="3200" dirty="0"/>
              <a:t>进行程序开发和调试的基本方法； </a:t>
            </a:r>
          </a:p>
          <a:p>
            <a:r>
              <a:rPr lang="zh-CN" altLang="en-US" sz="3200" dirty="0"/>
              <a:t>初步掌握窗口组件的创建、布局方法； </a:t>
            </a:r>
          </a:p>
          <a:p>
            <a:r>
              <a:rPr lang="zh-CN" altLang="en-US" sz="3200" dirty="0"/>
              <a:t>理解</a:t>
            </a:r>
            <a:r>
              <a:rPr lang="en-US" altLang="zh-CN" sz="3200" dirty="0"/>
              <a:t>Qt</a:t>
            </a:r>
            <a:r>
              <a:rPr lang="zh-CN" altLang="en-US" sz="3200" dirty="0"/>
              <a:t>的绘图系统和坐标系统； </a:t>
            </a:r>
          </a:p>
          <a:p>
            <a:r>
              <a:rPr lang="zh-CN" altLang="en-US" sz="3200" dirty="0"/>
              <a:t>正确处理鼠标事件； </a:t>
            </a:r>
          </a:p>
          <a:p>
            <a:r>
              <a:rPr lang="zh-CN" altLang="en-US" sz="3200" dirty="0"/>
              <a:t>掌握使用</a:t>
            </a:r>
            <a:r>
              <a:rPr lang="en-US" altLang="zh-CN" sz="3200" dirty="0" err="1"/>
              <a:t>QPainter</a:t>
            </a:r>
            <a:r>
              <a:rPr lang="zh-CN" altLang="en-US" sz="3200" dirty="0"/>
              <a:t>实现二维图形绘制的基本过程和基本方法。 </a:t>
            </a:r>
          </a:p>
        </p:txBody>
      </p:sp>
    </p:spTree>
    <p:extLst>
      <p:ext uri="{BB962C8B-B14F-4D97-AF65-F5344CB8AC3E}">
        <p14:creationId xmlns:p14="http://schemas.microsoft.com/office/powerpoint/2010/main" val="2423486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AD595-2D52-4285-9AD0-465725DA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zh-CN" sz="4800" dirty="0" err="1">
                <a:latin typeface="黑体" pitchFamily="49" charset="-122"/>
                <a:ea typeface="黑体" pitchFamily="49" charset="-122"/>
              </a:rPr>
              <a:t>DrawWidget</a:t>
            </a:r>
            <a:endParaRPr lang="zh-CN" altLang="en-US" sz="48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0E29AB5-305C-4E49-A859-EA3B70738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65" y="2534386"/>
            <a:ext cx="11339470" cy="335841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30FF4A6-3B6B-47BD-8B8A-8D0DB17F3308}"/>
              </a:ext>
            </a:extLst>
          </p:cNvPr>
          <p:cNvSpPr txBox="1"/>
          <p:nvPr/>
        </p:nvSpPr>
        <p:spPr>
          <a:xfrm>
            <a:off x="1451579" y="190168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图片读取</a:t>
            </a:r>
          </a:p>
        </p:txBody>
      </p:sp>
    </p:spTree>
    <p:extLst>
      <p:ext uri="{BB962C8B-B14F-4D97-AF65-F5344CB8AC3E}">
        <p14:creationId xmlns:p14="http://schemas.microsoft.com/office/powerpoint/2010/main" val="475680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36335-D55D-4326-9FEA-AA98371D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黑体" panose="02010609060101010101" pitchFamily="49" charset="-122"/>
                <a:ea typeface="黑体" panose="02010609060101010101" pitchFamily="49" charset="-122"/>
              </a:rPr>
              <a:t>MAIN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4770B57-EB6C-4F75-BC9E-6FC86E043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1853754"/>
            <a:ext cx="5489923" cy="3932684"/>
          </a:xfrm>
        </p:spPr>
      </p:pic>
    </p:spTree>
    <p:extLst>
      <p:ext uri="{BB962C8B-B14F-4D97-AF65-F5344CB8AC3E}">
        <p14:creationId xmlns:p14="http://schemas.microsoft.com/office/powerpoint/2010/main" val="4031681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8E3262F-8091-464A-9676-88E5E7B01F86}"/>
              </a:ext>
            </a:extLst>
          </p:cNvPr>
          <p:cNvSpPr txBox="1"/>
          <p:nvPr/>
        </p:nvSpPr>
        <p:spPr>
          <a:xfrm>
            <a:off x="4464784" y="2413337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/>
              <a:t>谢谢观赏</a:t>
            </a:r>
          </a:p>
        </p:txBody>
      </p:sp>
    </p:spTree>
    <p:extLst>
      <p:ext uri="{BB962C8B-B14F-4D97-AF65-F5344CB8AC3E}">
        <p14:creationId xmlns:p14="http://schemas.microsoft.com/office/powerpoint/2010/main" val="86057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5BA27-E153-4D69-80F6-BB89CA26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实验软件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94F1B-9D68-4533-B48C-DCCF0C31A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dirty="0"/>
              <a:t> Qt 5.7.0 </a:t>
            </a:r>
          </a:p>
          <a:p>
            <a:endParaRPr lang="en-US" altLang="zh-CN" sz="3200" dirty="0"/>
          </a:p>
          <a:p>
            <a:r>
              <a:rPr lang="en-US" altLang="zh-CN" sz="3200" dirty="0"/>
              <a:t> MinGW 5.3.0 32bit </a:t>
            </a:r>
          </a:p>
          <a:p>
            <a:endParaRPr lang="en-US" altLang="zh-CN" sz="3200" dirty="0"/>
          </a:p>
          <a:p>
            <a:r>
              <a:rPr lang="en-US" altLang="zh-CN" sz="3200" dirty="0"/>
              <a:t> Windows 7 </a:t>
            </a:r>
            <a:r>
              <a:rPr lang="zh-CN" altLang="en-US" sz="3200" dirty="0"/>
              <a:t>系统及以上</a:t>
            </a:r>
          </a:p>
        </p:txBody>
      </p:sp>
    </p:spTree>
    <p:extLst>
      <p:ext uri="{BB962C8B-B14F-4D97-AF65-F5344CB8AC3E}">
        <p14:creationId xmlns:p14="http://schemas.microsoft.com/office/powerpoint/2010/main" val="379669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C13E155F-4175-4BD3-BB95-0570CB10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zh-CN" altLang="en-US" sz="4800" dirty="0"/>
              <a:t>实验任务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30870-64F0-4517-B38C-8EF6D69E1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 vert="horz" lIns="91440" tIns="91440" rIns="91440" bIns="91440" rtlCol="0">
            <a:noAutofit/>
          </a:bodyPr>
          <a:lstStyle/>
          <a:p>
            <a:pPr marL="0" indent="0">
              <a:buNone/>
            </a:pPr>
            <a:r>
              <a:rPr lang="zh-CN" altLang="en-US" sz="3200" cap="all" dirty="0"/>
              <a:t>编写一个具备基本绘图功能的简单绘图程序，用户可以选择不同的画笔进行绘制，也可以选择不同的形状绘制。功能如图</a:t>
            </a:r>
            <a:r>
              <a:rPr lang="en-US" altLang="zh-CN" sz="3200" cap="all" dirty="0"/>
              <a:t>1</a:t>
            </a:r>
            <a:r>
              <a:rPr lang="zh-CN" altLang="en-US" sz="3200" cap="all" dirty="0"/>
              <a:t>所示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2AFE3E-DF2D-4F60-8235-C96EFDABC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793" y="1609926"/>
            <a:ext cx="6337879" cy="426222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128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B32DA-556B-4389-A91A-F5C83251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实验原理与说明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FA881-DA88-46BB-9F8D-F9AB9D352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1. </a:t>
            </a:r>
            <a:r>
              <a:rPr lang="zh-CN" altLang="en-US" sz="3600" dirty="0"/>
              <a:t>窗口组件的创建、布局方法 </a:t>
            </a:r>
            <a:endParaRPr lang="en-US" altLang="zh-CN" sz="3600" dirty="0"/>
          </a:p>
          <a:p>
            <a:r>
              <a:rPr lang="zh-CN" altLang="en-US" sz="2800" dirty="0"/>
              <a:t>基本窗口控件创建过程包括三部分：控件对象定义、创建控件并设置属性、将该控件加入到特定的布局</a:t>
            </a:r>
            <a:r>
              <a:rPr lang="en-US" altLang="zh-CN" sz="2800" dirty="0"/>
              <a:t>Layout</a:t>
            </a:r>
            <a:r>
              <a:rPr lang="zh-CN" altLang="en-US" sz="2800" dirty="0"/>
              <a:t>中。</a:t>
            </a:r>
            <a:endParaRPr lang="en-US" altLang="zh-CN" sz="2800" dirty="0"/>
          </a:p>
          <a:p>
            <a:r>
              <a:rPr lang="zh-CN" altLang="en-US" sz="2800" dirty="0"/>
              <a:t>布局主要有水平布局、垂直布局、网格布局、窗体布局和堆栈布局</a:t>
            </a:r>
            <a:r>
              <a:rPr lang="en-US" altLang="zh-CN" sz="2800" dirty="0"/>
              <a:t>5</a:t>
            </a:r>
            <a:r>
              <a:rPr lang="zh-CN" altLang="en-US" sz="2800" dirty="0"/>
              <a:t>类。</a:t>
            </a:r>
          </a:p>
        </p:txBody>
      </p:sp>
    </p:spTree>
    <p:extLst>
      <p:ext uri="{BB962C8B-B14F-4D97-AF65-F5344CB8AC3E}">
        <p14:creationId xmlns:p14="http://schemas.microsoft.com/office/powerpoint/2010/main" val="297389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19867-F120-4397-AC5D-D12B83A7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实验原理与说明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7381B-DE28-4E6B-9223-9BB884F50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978421" cy="403774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4200" dirty="0"/>
              <a:t>2. Qt </a:t>
            </a:r>
            <a:r>
              <a:rPr lang="zh-CN" altLang="en-US" sz="4200" dirty="0"/>
              <a:t>的绘图系统 </a:t>
            </a:r>
            <a:endParaRPr lang="en-US" altLang="zh-CN" sz="4200" dirty="0"/>
          </a:p>
          <a:p>
            <a:r>
              <a:rPr lang="zh-CN" altLang="en-US" sz="3000" b="1" dirty="0">
                <a:latin typeface="微软雅黑 Light" pitchFamily="34" charset="-122"/>
                <a:ea typeface="微软雅黑 Light" pitchFamily="34" charset="-122"/>
              </a:rPr>
              <a:t>绘图系统：</a:t>
            </a:r>
            <a:r>
              <a:rPr lang="en-US" altLang="zh-CN" sz="3000" b="1" dirty="0" err="1">
                <a:latin typeface="微软雅黑 Light" pitchFamily="34" charset="-122"/>
                <a:ea typeface="微软雅黑 Light" pitchFamily="34" charset="-122"/>
              </a:rPr>
              <a:t>QPainter</a:t>
            </a:r>
            <a:r>
              <a:rPr lang="zh-CN" altLang="en-US" sz="3000" b="1" dirty="0">
                <a:latin typeface="微软雅黑 Light" pitchFamily="34" charset="-122"/>
                <a:ea typeface="微软雅黑 Light" pitchFamily="34" charset="-122"/>
              </a:rPr>
              <a:t>（执行绘图操作）、</a:t>
            </a:r>
            <a:r>
              <a:rPr lang="en-US" altLang="zh-CN" sz="3000" b="1" dirty="0" err="1">
                <a:latin typeface="微软雅黑 Light" pitchFamily="34" charset="-122"/>
                <a:ea typeface="微软雅黑 Light" pitchFamily="34" charset="-122"/>
              </a:rPr>
              <a:t>QPaintDevice</a:t>
            </a:r>
            <a:r>
              <a:rPr lang="zh-CN" altLang="en-US" sz="3000" b="1" dirty="0">
                <a:latin typeface="微软雅黑 Light" pitchFamily="34" charset="-122"/>
                <a:ea typeface="微软雅黑 Light" pitchFamily="34" charset="-122"/>
              </a:rPr>
              <a:t>（绘制对象）、</a:t>
            </a:r>
            <a:r>
              <a:rPr lang="en-US" altLang="zh-CN" sz="3000" b="1" dirty="0" err="1">
                <a:latin typeface="微软雅黑 Light" pitchFamily="34" charset="-122"/>
                <a:ea typeface="微软雅黑 Light" pitchFamily="34" charset="-122"/>
              </a:rPr>
              <a:t>QPaintEngine</a:t>
            </a:r>
            <a:r>
              <a:rPr lang="zh-CN" altLang="en-US" sz="3000" b="1" dirty="0">
                <a:latin typeface="微软雅黑 Light" pitchFamily="34" charset="-122"/>
                <a:ea typeface="微软雅黑 Light" pitchFamily="34" charset="-122"/>
              </a:rPr>
              <a:t>（设备绘图接口）。</a:t>
            </a:r>
            <a:endParaRPr lang="en-US" altLang="zh-CN" sz="3000" b="1" dirty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z="3000" b="1" dirty="0">
                <a:latin typeface="微软雅黑 Light" pitchFamily="34" charset="-122"/>
                <a:ea typeface="微软雅黑 Light" pitchFamily="34" charset="-122"/>
              </a:rPr>
              <a:t>画笔与画刷：</a:t>
            </a:r>
            <a:r>
              <a:rPr lang="en-US" altLang="zh-CN" sz="3000" b="1" dirty="0" err="1">
                <a:latin typeface="微软雅黑 Light" pitchFamily="34" charset="-122"/>
                <a:ea typeface="微软雅黑 Light" pitchFamily="34" charset="-122"/>
              </a:rPr>
              <a:t>QPen</a:t>
            </a:r>
            <a:r>
              <a:rPr lang="zh-CN" altLang="en-US" sz="3000" b="1" dirty="0">
                <a:latin typeface="微软雅黑 Light" pitchFamily="34" charset="-122"/>
                <a:ea typeface="微软雅黑 Light" pitchFamily="34" charset="-122"/>
              </a:rPr>
              <a:t>（描绘轮廓）、</a:t>
            </a:r>
            <a:r>
              <a:rPr lang="en-US" altLang="zh-CN" sz="3000" b="1" dirty="0" err="1">
                <a:latin typeface="微软雅黑 Light" pitchFamily="34" charset="-122"/>
                <a:ea typeface="微软雅黑 Light" pitchFamily="34" charset="-122"/>
              </a:rPr>
              <a:t>QBrush</a:t>
            </a:r>
            <a:r>
              <a:rPr lang="zh-CN" altLang="en-US" sz="3000" b="1" dirty="0">
                <a:latin typeface="微软雅黑 Light" pitchFamily="34" charset="-122"/>
                <a:ea typeface="微软雅黑 Light" pitchFamily="34" charset="-122"/>
              </a:rPr>
              <a:t>（填充颜色）</a:t>
            </a:r>
            <a:r>
              <a:rPr lang="zh-CN" altLang="en-US" sz="3000" dirty="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en-US" altLang="zh-CN" sz="3000" dirty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z="3000" b="1" dirty="0">
                <a:latin typeface="微软雅黑 Light" pitchFamily="34" charset="-122"/>
                <a:ea typeface="微软雅黑 Light" pitchFamily="34" charset="-122"/>
              </a:rPr>
              <a:t>绘图设备：</a:t>
            </a:r>
            <a:r>
              <a:rPr lang="en-US" altLang="zh-CN" sz="3000" b="1" dirty="0" err="1">
                <a:latin typeface="微软雅黑 Light" pitchFamily="34" charset="-122"/>
                <a:ea typeface="微软雅黑 Light" pitchFamily="34" charset="-122"/>
              </a:rPr>
              <a:t>Qpainter</a:t>
            </a:r>
            <a:r>
              <a:rPr lang="zh-CN" altLang="en-US" sz="3000" b="1" dirty="0">
                <a:latin typeface="微软雅黑 Light" pitchFamily="34" charset="-122"/>
                <a:ea typeface="微软雅黑 Light" pitchFamily="34" charset="-122"/>
              </a:rPr>
              <a:t>能够使用绘制的设备均派生于</a:t>
            </a:r>
            <a:r>
              <a:rPr lang="en-US" altLang="zh-CN" sz="3000" b="1" dirty="0" err="1">
                <a:latin typeface="微软雅黑 Light" pitchFamily="34" charset="-122"/>
                <a:ea typeface="微软雅黑 Light" pitchFamily="34" charset="-122"/>
              </a:rPr>
              <a:t>QPaintDevice</a:t>
            </a:r>
            <a:r>
              <a:rPr lang="zh-CN" altLang="en-US" sz="3000" b="1" dirty="0">
                <a:latin typeface="微软雅黑 Light" pitchFamily="34" charset="-122"/>
                <a:ea typeface="微软雅黑 Light" pitchFamily="34" charset="-122"/>
              </a:rPr>
              <a:t>类，除此以外还有</a:t>
            </a:r>
            <a:r>
              <a:rPr lang="en-US" altLang="zh-CN" sz="3000" b="1" dirty="0" err="1">
                <a:latin typeface="微软雅黑 Light" pitchFamily="34" charset="-122"/>
                <a:ea typeface="微软雅黑 Light" pitchFamily="34" charset="-122"/>
              </a:rPr>
              <a:t>QWidget</a:t>
            </a:r>
            <a:r>
              <a:rPr lang="zh-CN" altLang="en-US" sz="3000" b="1" dirty="0"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 sz="3000" b="1" dirty="0" err="1">
                <a:latin typeface="微软雅黑 Light" pitchFamily="34" charset="-122"/>
                <a:ea typeface="微软雅黑 Light" pitchFamily="34" charset="-122"/>
              </a:rPr>
              <a:t>QImage</a:t>
            </a:r>
            <a:r>
              <a:rPr lang="zh-CN" altLang="en-US" sz="3000" b="1" dirty="0"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 sz="3000" b="1" dirty="0" err="1">
                <a:latin typeface="微软雅黑 Light" pitchFamily="34" charset="-122"/>
                <a:ea typeface="微软雅黑 Light" pitchFamily="34" charset="-122"/>
              </a:rPr>
              <a:t>QPixmap</a:t>
            </a:r>
            <a:r>
              <a:rPr lang="zh-CN" altLang="en-US" sz="3000" b="1" dirty="0">
                <a:latin typeface="微软雅黑 Light" pitchFamily="34" charset="-122"/>
                <a:ea typeface="微软雅黑 Light" pitchFamily="34" charset="-122"/>
              </a:rPr>
              <a:t>以及等等。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5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9977C-EF84-4DFF-84BE-09A55926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实验原理与说明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CE67F-27F1-4738-86D9-A430048AB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6154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3. </a:t>
            </a:r>
            <a:r>
              <a:rPr lang="zh-CN" altLang="en-US" sz="3600" dirty="0"/>
              <a:t>坐标系统及渲染 </a:t>
            </a:r>
            <a:endParaRPr lang="en-US" altLang="zh-CN" sz="3600" dirty="0"/>
          </a:p>
          <a:p>
            <a:r>
              <a:rPr lang="zh-CN" altLang="en-US" sz="3000" dirty="0"/>
              <a:t>默认坐标系统位于设备的左上角，即坐标原点</a:t>
            </a:r>
            <a:r>
              <a:rPr lang="en-US" altLang="zh-CN" sz="3000" dirty="0"/>
              <a:t>(0, 0)</a:t>
            </a:r>
            <a:r>
              <a:rPr lang="zh-CN" altLang="en-US" sz="3000" dirty="0"/>
              <a:t>。</a:t>
            </a:r>
            <a:r>
              <a:rPr lang="en-US" altLang="zh-CN" sz="3000" dirty="0"/>
              <a:t>X</a:t>
            </a:r>
            <a:r>
              <a:rPr lang="zh-CN" altLang="en-US" sz="3000" dirty="0"/>
              <a:t>轴由左向右增加，</a:t>
            </a:r>
            <a:r>
              <a:rPr lang="en-US" altLang="zh-CN" sz="3000" dirty="0"/>
              <a:t>Y</a:t>
            </a:r>
            <a:r>
              <a:rPr lang="zh-CN" altLang="en-US" sz="3000" dirty="0"/>
              <a:t>轴由上向下增加。默认物理坐标与逻辑坐标系统是重合的。</a:t>
            </a:r>
            <a:endParaRPr lang="en-US" altLang="zh-CN" sz="3000" dirty="0"/>
          </a:p>
          <a:p>
            <a:r>
              <a:rPr lang="zh-CN" altLang="en-US" sz="3000" dirty="0"/>
              <a:t>使用抗锯齿模式进行图形绘制，可以使用 </a:t>
            </a:r>
            <a:r>
              <a:rPr lang="en-US" altLang="zh-CN" sz="3000" dirty="0" err="1"/>
              <a:t>QPainter</a:t>
            </a:r>
            <a:r>
              <a:rPr lang="en-US" altLang="zh-CN" sz="3000" dirty="0"/>
              <a:t>::</a:t>
            </a:r>
            <a:r>
              <a:rPr lang="en-US" altLang="zh-CN" sz="3000" dirty="0" err="1"/>
              <a:t>setRenderHint</a:t>
            </a:r>
            <a:r>
              <a:rPr lang="en-US" altLang="zh-CN" sz="3000" dirty="0"/>
              <a:t> </a:t>
            </a:r>
            <a:r>
              <a:rPr lang="zh-CN" altLang="en-US" sz="3000" dirty="0"/>
              <a:t>函数来设置渲染标志。</a:t>
            </a:r>
          </a:p>
        </p:txBody>
      </p:sp>
    </p:spTree>
    <p:extLst>
      <p:ext uri="{BB962C8B-B14F-4D97-AF65-F5344CB8AC3E}">
        <p14:creationId xmlns:p14="http://schemas.microsoft.com/office/powerpoint/2010/main" val="73353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F99DE-8F42-4251-9D6D-87781F67C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实验原理与说明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5315F-AC07-4774-9B5C-41D980098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4.</a:t>
            </a:r>
            <a:r>
              <a:rPr lang="zh-CN" altLang="en-US" sz="3200" dirty="0"/>
              <a:t>事件的响应与处理 </a:t>
            </a:r>
            <a:endParaRPr lang="en-US" altLang="zh-CN" sz="3200" dirty="0"/>
          </a:p>
          <a:p>
            <a:r>
              <a:rPr lang="zh-CN" altLang="en-US" sz="2800" dirty="0"/>
              <a:t>重载父类相应的事件处理函数，然后该重载函数内执行相应的处理命令。</a:t>
            </a:r>
          </a:p>
        </p:txBody>
      </p:sp>
    </p:spTree>
    <p:extLst>
      <p:ext uri="{BB962C8B-B14F-4D97-AF65-F5344CB8AC3E}">
        <p14:creationId xmlns:p14="http://schemas.microsoft.com/office/powerpoint/2010/main" val="1931426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C9674-A52E-4DFA-A3A9-0DC0B0F5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系统设计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490F5-3BCE-4778-AE81-729CF2038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按照窗口分为四部分：</a:t>
            </a: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CenterFrame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（容器窗口）、</a:t>
            </a: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MainWindow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（主窗口）、</a:t>
            </a: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DrawWidget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（绘图区）、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main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（主函数）。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主要包含的功能：控件的合理空间分布、形状以及图片的绘制、线宽及颜色的选择、清除功能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208350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475</Words>
  <Application>Microsoft Office PowerPoint</Application>
  <PresentationFormat>宽屏</PresentationFormat>
  <Paragraphs>62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等线 Light</vt:lpstr>
      <vt:lpstr>黑体</vt:lpstr>
      <vt:lpstr>微软雅黑</vt:lpstr>
      <vt:lpstr>微软雅黑 Light</vt:lpstr>
      <vt:lpstr>Arial</vt:lpstr>
      <vt:lpstr>Gill Sans MT</vt:lpstr>
      <vt:lpstr>画廊</vt:lpstr>
      <vt:lpstr>实验二：窗口、控件及基本绘图实验 </vt:lpstr>
      <vt:lpstr>实验目的</vt:lpstr>
      <vt:lpstr>实验软件</vt:lpstr>
      <vt:lpstr>实验任务</vt:lpstr>
      <vt:lpstr>实验原理与说明</vt:lpstr>
      <vt:lpstr>实验原理与说明</vt:lpstr>
      <vt:lpstr>实验原理与说明</vt:lpstr>
      <vt:lpstr>实验原理与说明</vt:lpstr>
      <vt:lpstr>系统设计</vt:lpstr>
      <vt:lpstr>CenterFrame</vt:lpstr>
      <vt:lpstr>MainWindow</vt:lpstr>
      <vt:lpstr>MainWindow</vt:lpstr>
      <vt:lpstr>线型选择下拉框  线宽选择框  </vt:lpstr>
      <vt:lpstr> </vt:lpstr>
      <vt:lpstr>颜色控制器</vt:lpstr>
      <vt:lpstr>DrawWidget</vt:lpstr>
      <vt:lpstr>DrawWidget</vt:lpstr>
      <vt:lpstr>DrawWidget</vt:lpstr>
      <vt:lpstr>DrawWidget</vt:lpstr>
      <vt:lpstr>DrawWidget</vt:lpstr>
      <vt:lpstr>MAIN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实验二：窗口、控件及基本绘图实验 </dc:title>
  <dc:creator>玉双 邵</dc:creator>
  <cp:lastModifiedBy>玉双 邵</cp:lastModifiedBy>
  <cp:revision>10</cp:revision>
  <dcterms:created xsi:type="dcterms:W3CDTF">2018-11-04T03:25:53Z</dcterms:created>
  <dcterms:modified xsi:type="dcterms:W3CDTF">2018-11-04T06:03:03Z</dcterms:modified>
</cp:coreProperties>
</file>