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00" r:id="rId1"/>
  </p:sldMasterIdLst>
  <p:notesMasterIdLst>
    <p:notesMasterId r:id="rId27"/>
  </p:notesMasterIdLst>
  <p:handoutMasterIdLst>
    <p:handoutMasterId r:id="rId28"/>
  </p:handoutMasterIdLst>
  <p:sldIdLst>
    <p:sldId id="271" r:id="rId2"/>
    <p:sldId id="286" r:id="rId3"/>
    <p:sldId id="292" r:id="rId4"/>
    <p:sldId id="293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09" r:id="rId21"/>
    <p:sldId id="311" r:id="rId22"/>
    <p:sldId id="312" r:id="rId23"/>
    <p:sldId id="313" r:id="rId24"/>
    <p:sldId id="314" r:id="rId25"/>
    <p:sldId id="291" r:id="rId2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A42"/>
    <a:srgbClr val="FE8A12"/>
    <a:srgbClr val="3F5765"/>
    <a:srgbClr val="FF530D"/>
    <a:srgbClr val="027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 autoAdjust="0"/>
    <p:restoredTop sz="93163" autoAdjust="0"/>
  </p:normalViewPr>
  <p:slideViewPr>
    <p:cSldViewPr snapToGrid="0">
      <p:cViewPr varScale="1">
        <p:scale>
          <a:sx n="25" d="100"/>
          <a:sy n="25" d="100"/>
        </p:scale>
        <p:origin x="20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2"/>
    </p:cViewPr>
  </p:sorterViewPr>
  <p:notesViewPr>
    <p:cSldViewPr snapToGrid="0">
      <p:cViewPr varScale="1">
        <p:scale>
          <a:sx n="66" d="100"/>
          <a:sy n="66" d="100"/>
        </p:scale>
        <p:origin x="2323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94675" y="279801"/>
            <a:ext cx="3848659" cy="367959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675" y="669140"/>
            <a:ext cx="3848659" cy="156667"/>
          </a:xfrm>
          <a:prstGeom prst="rect">
            <a:avLst/>
          </a:prstGeom>
        </p:spPr>
        <p:txBody>
          <a:bodyPr vert="horz" lIns="93324" tIns="0" rIns="93324" bIns="0" rtlCol="0">
            <a:noAutofit/>
          </a:bodyPr>
          <a:lstStyle>
            <a:lvl1pPr algn="r">
              <a:defRPr sz="1200"/>
            </a:lvl1pPr>
          </a:lstStyle>
          <a:p>
            <a:pPr algn="l"/>
            <a:fld id="{E7A8D578-5E90-413C-9512-130603CF2639}" type="datetimeFigureOut">
              <a:rPr lang="en-US" sz="1000"/>
              <a:pPr algn="l"/>
              <a:t>2/8/2019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94675" y="8780243"/>
            <a:ext cx="2893517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99171" y="8780243"/>
            <a:ext cx="1221955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D32B792-199B-4EBF-B605-6F6C876EB442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13" name="Group 12"/>
          <p:cNvGrpSpPr/>
          <p:nvPr/>
        </p:nvGrpSpPr>
        <p:grpSpPr>
          <a:xfrm>
            <a:off x="5225906" y="285481"/>
            <a:ext cx="1328988" cy="362143"/>
            <a:chOff x="6113463" y="-755650"/>
            <a:chExt cx="7013575" cy="1922462"/>
          </a:xfrm>
        </p:grpSpPr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8504238" y="-80963"/>
              <a:ext cx="1154113" cy="1247775"/>
            </a:xfrm>
            <a:custGeom>
              <a:avLst/>
              <a:gdLst>
                <a:gd name="T0" fmla="*/ 213 w 307"/>
                <a:gd name="T1" fmla="*/ 252 h 331"/>
                <a:gd name="T2" fmla="*/ 200 w 307"/>
                <a:gd name="T3" fmla="*/ 228 h 331"/>
                <a:gd name="T4" fmla="*/ 176 w 307"/>
                <a:gd name="T5" fmla="*/ 220 h 331"/>
                <a:gd name="T6" fmla="*/ 169 w 307"/>
                <a:gd name="T7" fmla="*/ 244 h 331"/>
                <a:gd name="T8" fmla="*/ 180 w 307"/>
                <a:gd name="T9" fmla="*/ 266 h 331"/>
                <a:gd name="T10" fmla="*/ 180 w 307"/>
                <a:gd name="T11" fmla="*/ 266 h 331"/>
                <a:gd name="T12" fmla="*/ 160 w 307"/>
                <a:gd name="T13" fmla="*/ 268 h 331"/>
                <a:gd name="T14" fmla="*/ 40 w 307"/>
                <a:gd name="T15" fmla="*/ 160 h 331"/>
                <a:gd name="T16" fmla="*/ 148 w 307"/>
                <a:gd name="T17" fmla="*/ 39 h 331"/>
                <a:gd name="T18" fmla="*/ 269 w 307"/>
                <a:gd name="T19" fmla="*/ 148 h 331"/>
                <a:gd name="T20" fmla="*/ 213 w 307"/>
                <a:gd name="T21" fmla="*/ 252 h 331"/>
                <a:gd name="T22" fmla="*/ 146 w 307"/>
                <a:gd name="T23" fmla="*/ 4 h 331"/>
                <a:gd name="T24" fmla="*/ 4 w 307"/>
                <a:gd name="T25" fmla="*/ 162 h 331"/>
                <a:gd name="T26" fmla="*/ 162 w 307"/>
                <a:gd name="T27" fmla="*/ 304 h 331"/>
                <a:gd name="T28" fmla="*/ 197 w 307"/>
                <a:gd name="T29" fmla="*/ 298 h 331"/>
                <a:gd name="T30" fmla="*/ 197 w 307"/>
                <a:gd name="T31" fmla="*/ 298 h 331"/>
                <a:gd name="T32" fmla="*/ 208 w 307"/>
                <a:gd name="T33" fmla="*/ 319 h 331"/>
                <a:gd name="T34" fmla="*/ 232 w 307"/>
                <a:gd name="T35" fmla="*/ 327 h 331"/>
                <a:gd name="T36" fmla="*/ 240 w 307"/>
                <a:gd name="T37" fmla="*/ 303 h 331"/>
                <a:gd name="T38" fmla="*/ 230 w 307"/>
                <a:gd name="T39" fmla="*/ 284 h 331"/>
                <a:gd name="T40" fmla="*/ 304 w 307"/>
                <a:gd name="T41" fmla="*/ 146 h 331"/>
                <a:gd name="T42" fmla="*/ 146 w 307"/>
                <a:gd name="T43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7" h="331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121651" y="-61913"/>
              <a:ext cx="134938" cy="1123950"/>
            </a:xfrm>
            <a:custGeom>
              <a:avLst/>
              <a:gdLst>
                <a:gd name="T0" fmla="*/ 18 w 36"/>
                <a:gd name="T1" fmla="*/ 298 h 298"/>
                <a:gd name="T2" fmla="*/ 0 w 36"/>
                <a:gd name="T3" fmla="*/ 280 h 298"/>
                <a:gd name="T4" fmla="*/ 0 w 36"/>
                <a:gd name="T5" fmla="*/ 17 h 298"/>
                <a:gd name="T6" fmla="*/ 18 w 36"/>
                <a:gd name="T7" fmla="*/ 0 h 298"/>
                <a:gd name="T8" fmla="*/ 36 w 36"/>
                <a:gd name="T9" fmla="*/ 17 h 298"/>
                <a:gd name="T10" fmla="*/ 36 w 36"/>
                <a:gd name="T11" fmla="*/ 280 h 298"/>
                <a:gd name="T12" fmla="*/ 18 w 36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8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1283951" y="-61913"/>
              <a:ext cx="131763" cy="1123950"/>
            </a:xfrm>
            <a:custGeom>
              <a:avLst/>
              <a:gdLst>
                <a:gd name="T0" fmla="*/ 17 w 35"/>
                <a:gd name="T1" fmla="*/ 298 h 298"/>
                <a:gd name="T2" fmla="*/ 0 w 35"/>
                <a:gd name="T3" fmla="*/ 280 h 298"/>
                <a:gd name="T4" fmla="*/ 0 w 35"/>
                <a:gd name="T5" fmla="*/ 17 h 298"/>
                <a:gd name="T6" fmla="*/ 17 w 35"/>
                <a:gd name="T7" fmla="*/ 0 h 298"/>
                <a:gd name="T8" fmla="*/ 35 w 35"/>
                <a:gd name="T9" fmla="*/ 17 h 298"/>
                <a:gd name="T10" fmla="*/ 35 w 35"/>
                <a:gd name="T11" fmla="*/ 280 h 298"/>
                <a:gd name="T12" fmla="*/ 17 w 35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8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807576" y="-73025"/>
              <a:ext cx="1198563" cy="1135063"/>
            </a:xfrm>
            <a:custGeom>
              <a:avLst/>
              <a:gdLst>
                <a:gd name="T0" fmla="*/ 158 w 319"/>
                <a:gd name="T1" fmla="*/ 301 h 301"/>
                <a:gd name="T2" fmla="*/ 158 w 319"/>
                <a:gd name="T3" fmla="*/ 301 h 301"/>
                <a:gd name="T4" fmla="*/ 142 w 319"/>
                <a:gd name="T5" fmla="*/ 292 h 301"/>
                <a:gd name="T6" fmla="*/ 5 w 319"/>
                <a:gd name="T7" fmla="*/ 29 h 301"/>
                <a:gd name="T8" fmla="*/ 12 w 319"/>
                <a:gd name="T9" fmla="*/ 5 h 301"/>
                <a:gd name="T10" fmla="*/ 36 w 319"/>
                <a:gd name="T11" fmla="*/ 12 h 301"/>
                <a:gd name="T12" fmla="*/ 158 w 319"/>
                <a:gd name="T13" fmla="*/ 245 h 301"/>
                <a:gd name="T14" fmla="*/ 283 w 319"/>
                <a:gd name="T15" fmla="*/ 12 h 301"/>
                <a:gd name="T16" fmla="*/ 307 w 319"/>
                <a:gd name="T17" fmla="*/ 5 h 301"/>
                <a:gd name="T18" fmla="*/ 314 w 319"/>
                <a:gd name="T19" fmla="*/ 29 h 301"/>
                <a:gd name="T20" fmla="*/ 174 w 319"/>
                <a:gd name="T21" fmla="*/ 292 h 301"/>
                <a:gd name="T22" fmla="*/ 158 w 319"/>
                <a:gd name="T2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01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2125326" y="703263"/>
              <a:ext cx="454025" cy="131763"/>
            </a:xfrm>
            <a:custGeom>
              <a:avLst/>
              <a:gdLst>
                <a:gd name="T0" fmla="*/ 103 w 121"/>
                <a:gd name="T1" fmla="*/ 35 h 35"/>
                <a:gd name="T2" fmla="*/ 18 w 121"/>
                <a:gd name="T3" fmla="*/ 35 h 35"/>
                <a:gd name="T4" fmla="*/ 0 w 121"/>
                <a:gd name="T5" fmla="*/ 18 h 35"/>
                <a:gd name="T6" fmla="*/ 18 w 121"/>
                <a:gd name="T7" fmla="*/ 0 h 35"/>
                <a:gd name="T8" fmla="*/ 103 w 121"/>
                <a:gd name="T9" fmla="*/ 0 h 35"/>
                <a:gd name="T10" fmla="*/ 121 w 121"/>
                <a:gd name="T11" fmla="*/ 18 h 35"/>
                <a:gd name="T12" fmla="*/ 103 w 12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5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1753851" y="-66675"/>
              <a:ext cx="1193800" cy="1139825"/>
            </a:xfrm>
            <a:custGeom>
              <a:avLst/>
              <a:gdLst>
                <a:gd name="T0" fmla="*/ 298 w 318"/>
                <a:gd name="T1" fmla="*/ 299 h 302"/>
                <a:gd name="T2" fmla="*/ 282 w 318"/>
                <a:gd name="T3" fmla="*/ 290 h 302"/>
                <a:gd name="T4" fmla="*/ 160 w 318"/>
                <a:gd name="T5" fmla="*/ 56 h 302"/>
                <a:gd name="T6" fmla="*/ 36 w 318"/>
                <a:gd name="T7" fmla="*/ 290 h 302"/>
                <a:gd name="T8" fmla="*/ 12 w 318"/>
                <a:gd name="T9" fmla="*/ 297 h 302"/>
                <a:gd name="T10" fmla="*/ 4 w 318"/>
                <a:gd name="T11" fmla="*/ 273 h 302"/>
                <a:gd name="T12" fmla="*/ 145 w 318"/>
                <a:gd name="T13" fmla="*/ 10 h 302"/>
                <a:gd name="T14" fmla="*/ 160 w 318"/>
                <a:gd name="T15" fmla="*/ 1 h 302"/>
                <a:gd name="T16" fmla="*/ 176 w 318"/>
                <a:gd name="T17" fmla="*/ 10 h 302"/>
                <a:gd name="T18" fmla="*/ 314 w 318"/>
                <a:gd name="T19" fmla="*/ 273 h 302"/>
                <a:gd name="T20" fmla="*/ 306 w 318"/>
                <a:gd name="T21" fmla="*/ 297 h 302"/>
                <a:gd name="T22" fmla="*/ 298 w 318"/>
                <a:gd name="T23" fmla="*/ 29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02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2807951" y="-61913"/>
              <a:ext cx="128588" cy="161925"/>
            </a:xfrm>
            <a:custGeom>
              <a:avLst/>
              <a:gdLst>
                <a:gd name="T0" fmla="*/ 48 w 81"/>
                <a:gd name="T1" fmla="*/ 102 h 102"/>
                <a:gd name="T2" fmla="*/ 33 w 81"/>
                <a:gd name="T3" fmla="*/ 102 h 102"/>
                <a:gd name="T4" fmla="*/ 33 w 81"/>
                <a:gd name="T5" fmla="*/ 12 h 102"/>
                <a:gd name="T6" fmla="*/ 0 w 81"/>
                <a:gd name="T7" fmla="*/ 12 h 102"/>
                <a:gd name="T8" fmla="*/ 0 w 81"/>
                <a:gd name="T9" fmla="*/ 0 h 102"/>
                <a:gd name="T10" fmla="*/ 81 w 81"/>
                <a:gd name="T11" fmla="*/ 0 h 102"/>
                <a:gd name="T12" fmla="*/ 81 w 81"/>
                <a:gd name="T13" fmla="*/ 12 h 102"/>
                <a:gd name="T14" fmla="*/ 48 w 81"/>
                <a:gd name="T15" fmla="*/ 12 h 102"/>
                <a:gd name="T16" fmla="*/ 48 w 81"/>
                <a:gd name="T17" fmla="*/ 102 h 102"/>
                <a:gd name="T18" fmla="*/ 48 w 81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2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12958763" y="-61913"/>
              <a:ext cx="168275" cy="161925"/>
            </a:xfrm>
            <a:custGeom>
              <a:avLst/>
              <a:gdLst>
                <a:gd name="T0" fmla="*/ 54 w 106"/>
                <a:gd name="T1" fmla="*/ 78 h 102"/>
                <a:gd name="T2" fmla="*/ 54 w 106"/>
                <a:gd name="T3" fmla="*/ 78 h 102"/>
                <a:gd name="T4" fmla="*/ 85 w 106"/>
                <a:gd name="T5" fmla="*/ 0 h 102"/>
                <a:gd name="T6" fmla="*/ 106 w 106"/>
                <a:gd name="T7" fmla="*/ 0 h 102"/>
                <a:gd name="T8" fmla="*/ 106 w 106"/>
                <a:gd name="T9" fmla="*/ 102 h 102"/>
                <a:gd name="T10" fmla="*/ 92 w 106"/>
                <a:gd name="T11" fmla="*/ 102 h 102"/>
                <a:gd name="T12" fmla="*/ 92 w 106"/>
                <a:gd name="T13" fmla="*/ 16 h 102"/>
                <a:gd name="T14" fmla="*/ 92 w 106"/>
                <a:gd name="T15" fmla="*/ 16 h 102"/>
                <a:gd name="T16" fmla="*/ 59 w 106"/>
                <a:gd name="T17" fmla="*/ 102 h 102"/>
                <a:gd name="T18" fmla="*/ 50 w 106"/>
                <a:gd name="T19" fmla="*/ 102 h 102"/>
                <a:gd name="T20" fmla="*/ 14 w 106"/>
                <a:gd name="T21" fmla="*/ 16 h 102"/>
                <a:gd name="T22" fmla="*/ 14 w 106"/>
                <a:gd name="T23" fmla="*/ 16 h 102"/>
                <a:gd name="T24" fmla="*/ 14 w 106"/>
                <a:gd name="T25" fmla="*/ 102 h 102"/>
                <a:gd name="T26" fmla="*/ 0 w 106"/>
                <a:gd name="T27" fmla="*/ 102 h 102"/>
                <a:gd name="T28" fmla="*/ 0 w 106"/>
                <a:gd name="T29" fmla="*/ 0 h 102"/>
                <a:gd name="T30" fmla="*/ 24 w 106"/>
                <a:gd name="T31" fmla="*/ 0 h 102"/>
                <a:gd name="T32" fmla="*/ 54 w 106"/>
                <a:gd name="T33" fmla="*/ 78 h 102"/>
                <a:gd name="T34" fmla="*/ 54 w 106"/>
                <a:gd name="T35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2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329488" y="876300"/>
              <a:ext cx="461963" cy="112713"/>
            </a:xfrm>
            <a:custGeom>
              <a:avLst/>
              <a:gdLst>
                <a:gd name="T0" fmla="*/ 108 w 123"/>
                <a:gd name="T1" fmla="*/ 0 h 30"/>
                <a:gd name="T2" fmla="*/ 21 w 123"/>
                <a:gd name="T3" fmla="*/ 0 h 30"/>
                <a:gd name="T4" fmla="*/ 0 w 123"/>
                <a:gd name="T5" fmla="*/ 30 h 30"/>
                <a:gd name="T6" fmla="*/ 108 w 123"/>
                <a:gd name="T7" fmla="*/ 30 h 30"/>
                <a:gd name="T8" fmla="*/ 123 w 123"/>
                <a:gd name="T9" fmla="*/ 15 h 30"/>
                <a:gd name="T10" fmla="*/ 123 w 123"/>
                <a:gd name="T11" fmla="*/ 15 h 30"/>
                <a:gd name="T12" fmla="*/ 108 w 12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7458076" y="657225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8 w 89"/>
                <a:gd name="T3" fmla="*/ 0 h 30"/>
                <a:gd name="T4" fmla="*/ 0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74 w 89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502526" y="442913"/>
              <a:ext cx="288925" cy="112713"/>
            </a:xfrm>
            <a:custGeom>
              <a:avLst/>
              <a:gdLst>
                <a:gd name="T0" fmla="*/ 62 w 77"/>
                <a:gd name="T1" fmla="*/ 0 h 30"/>
                <a:gd name="T2" fmla="*/ 0 w 77"/>
                <a:gd name="T3" fmla="*/ 0 h 30"/>
                <a:gd name="T4" fmla="*/ 0 w 77"/>
                <a:gd name="T5" fmla="*/ 14 h 30"/>
                <a:gd name="T6" fmla="*/ 0 w 77"/>
                <a:gd name="T7" fmla="*/ 30 h 30"/>
                <a:gd name="T8" fmla="*/ 62 w 77"/>
                <a:gd name="T9" fmla="*/ 30 h 30"/>
                <a:gd name="T10" fmla="*/ 77 w 77"/>
                <a:gd name="T11" fmla="*/ 15 h 30"/>
                <a:gd name="T12" fmla="*/ 62 w 7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0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458076" y="223838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0 w 89"/>
                <a:gd name="T3" fmla="*/ 0 h 30"/>
                <a:gd name="T4" fmla="*/ 8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89 w 89"/>
                <a:gd name="T11" fmla="*/ 15 h 30"/>
                <a:gd name="T12" fmla="*/ 74 w 8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337426" y="9525"/>
              <a:ext cx="454025" cy="112713"/>
            </a:xfrm>
            <a:custGeom>
              <a:avLst/>
              <a:gdLst>
                <a:gd name="T0" fmla="*/ 106 w 121"/>
                <a:gd name="T1" fmla="*/ 0 h 30"/>
                <a:gd name="T2" fmla="*/ 0 w 121"/>
                <a:gd name="T3" fmla="*/ 0 h 30"/>
                <a:gd name="T4" fmla="*/ 20 w 121"/>
                <a:gd name="T5" fmla="*/ 30 h 30"/>
                <a:gd name="T6" fmla="*/ 106 w 121"/>
                <a:gd name="T7" fmla="*/ 30 h 30"/>
                <a:gd name="T8" fmla="*/ 121 w 121"/>
                <a:gd name="T9" fmla="*/ 15 h 30"/>
                <a:gd name="T10" fmla="*/ 106 w 1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6432551" y="876300"/>
              <a:ext cx="280988" cy="112713"/>
            </a:xfrm>
            <a:custGeom>
              <a:avLst/>
              <a:gdLst>
                <a:gd name="T0" fmla="*/ 60 w 75"/>
                <a:gd name="T1" fmla="*/ 15 h 30"/>
                <a:gd name="T2" fmla="*/ 60 w 75"/>
                <a:gd name="T3" fmla="*/ 15 h 30"/>
                <a:gd name="T4" fmla="*/ 75 w 75"/>
                <a:gd name="T5" fmla="*/ 0 h 30"/>
                <a:gd name="T6" fmla="*/ 15 w 75"/>
                <a:gd name="T7" fmla="*/ 0 h 30"/>
                <a:gd name="T8" fmla="*/ 0 w 75"/>
                <a:gd name="T9" fmla="*/ 15 h 30"/>
                <a:gd name="T10" fmla="*/ 0 w 75"/>
                <a:gd name="T11" fmla="*/ 15 h 30"/>
                <a:gd name="T12" fmla="*/ 15 w 75"/>
                <a:gd name="T13" fmla="*/ 30 h 30"/>
                <a:gd name="T14" fmla="*/ 75 w 75"/>
                <a:gd name="T15" fmla="*/ 30 h 30"/>
                <a:gd name="T16" fmla="*/ 60 w 75"/>
                <a:gd name="T1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6657976" y="876300"/>
              <a:ext cx="750888" cy="112713"/>
            </a:xfrm>
            <a:custGeom>
              <a:avLst/>
              <a:gdLst>
                <a:gd name="T0" fmla="*/ 200 w 200"/>
                <a:gd name="T1" fmla="*/ 0 h 30"/>
                <a:gd name="T2" fmla="*/ 15 w 200"/>
                <a:gd name="T3" fmla="*/ 0 h 30"/>
                <a:gd name="T4" fmla="*/ 0 w 200"/>
                <a:gd name="T5" fmla="*/ 15 h 30"/>
                <a:gd name="T6" fmla="*/ 0 w 200"/>
                <a:gd name="T7" fmla="*/ 15 h 30"/>
                <a:gd name="T8" fmla="*/ 15 w 200"/>
                <a:gd name="T9" fmla="*/ 30 h 30"/>
                <a:gd name="T10" fmla="*/ 179 w 200"/>
                <a:gd name="T11" fmla="*/ 30 h 30"/>
                <a:gd name="T12" fmla="*/ 200 w 2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273801" y="657225"/>
              <a:ext cx="282575" cy="114300"/>
            </a:xfrm>
            <a:custGeom>
              <a:avLst/>
              <a:gdLst>
                <a:gd name="T0" fmla="*/ 60 w 75"/>
                <a:gd name="T1" fmla="*/ 19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492876" y="657225"/>
              <a:ext cx="993775" cy="114300"/>
            </a:xfrm>
            <a:custGeom>
              <a:avLst/>
              <a:gdLst>
                <a:gd name="T0" fmla="*/ 265 w 265"/>
                <a:gd name="T1" fmla="*/ 0 h 30"/>
                <a:gd name="T2" fmla="*/ 16 w 265"/>
                <a:gd name="T3" fmla="*/ 0 h 30"/>
                <a:gd name="T4" fmla="*/ 2 w 265"/>
                <a:gd name="T5" fmla="*/ 19 h 30"/>
                <a:gd name="T6" fmla="*/ 17 w 265"/>
                <a:gd name="T7" fmla="*/ 30 h 30"/>
                <a:gd name="T8" fmla="*/ 257 w 265"/>
                <a:gd name="T9" fmla="*/ 30 h 30"/>
                <a:gd name="T10" fmla="*/ 265 w 26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0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113463" y="442913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5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330951" y="442913"/>
              <a:ext cx="1171575" cy="112713"/>
            </a:xfrm>
            <a:custGeom>
              <a:avLst/>
              <a:gdLst>
                <a:gd name="T0" fmla="*/ 2 w 312"/>
                <a:gd name="T1" fmla="*/ 18 h 30"/>
                <a:gd name="T2" fmla="*/ 17 w 312"/>
                <a:gd name="T3" fmla="*/ 30 h 30"/>
                <a:gd name="T4" fmla="*/ 312 w 312"/>
                <a:gd name="T5" fmla="*/ 30 h 30"/>
                <a:gd name="T6" fmla="*/ 312 w 312"/>
                <a:gd name="T7" fmla="*/ 14 h 30"/>
                <a:gd name="T8" fmla="*/ 312 w 312"/>
                <a:gd name="T9" fmla="*/ 0 h 30"/>
                <a:gd name="T10" fmla="*/ 17 w 312"/>
                <a:gd name="T11" fmla="*/ 0 h 30"/>
                <a:gd name="T12" fmla="*/ 2 w 312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0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191251" y="223838"/>
              <a:ext cx="282575" cy="114300"/>
            </a:xfrm>
            <a:custGeom>
              <a:avLst/>
              <a:gdLst>
                <a:gd name="T0" fmla="*/ 60 w 75"/>
                <a:gd name="T1" fmla="*/ 15 h 30"/>
                <a:gd name="T2" fmla="*/ 75 w 75"/>
                <a:gd name="T3" fmla="*/ 0 h 30"/>
                <a:gd name="T4" fmla="*/ 16 w 75"/>
                <a:gd name="T5" fmla="*/ 0 h 30"/>
                <a:gd name="T6" fmla="*/ 0 w 75"/>
                <a:gd name="T7" fmla="*/ 15 h 30"/>
                <a:gd name="T8" fmla="*/ 0 w 75"/>
                <a:gd name="T9" fmla="*/ 15 h 30"/>
                <a:gd name="T10" fmla="*/ 16 w 75"/>
                <a:gd name="T11" fmla="*/ 30 h 30"/>
                <a:gd name="T12" fmla="*/ 75 w 75"/>
                <a:gd name="T13" fmla="*/ 30 h 30"/>
                <a:gd name="T14" fmla="*/ 60 w 7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16676" y="223838"/>
              <a:ext cx="1069975" cy="114300"/>
            </a:xfrm>
            <a:custGeom>
              <a:avLst/>
              <a:gdLst>
                <a:gd name="T0" fmla="*/ 277 w 285"/>
                <a:gd name="T1" fmla="*/ 0 h 30"/>
                <a:gd name="T2" fmla="*/ 15 w 285"/>
                <a:gd name="T3" fmla="*/ 0 h 30"/>
                <a:gd name="T4" fmla="*/ 0 w 285"/>
                <a:gd name="T5" fmla="*/ 15 h 30"/>
                <a:gd name="T6" fmla="*/ 15 w 285"/>
                <a:gd name="T7" fmla="*/ 30 h 30"/>
                <a:gd name="T8" fmla="*/ 285 w 285"/>
                <a:gd name="T9" fmla="*/ 30 h 30"/>
                <a:gd name="T10" fmla="*/ 277 w 2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30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605588" y="9525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818313" y="9525"/>
              <a:ext cx="593725" cy="112713"/>
            </a:xfrm>
            <a:custGeom>
              <a:avLst/>
              <a:gdLst>
                <a:gd name="T0" fmla="*/ 138 w 158"/>
                <a:gd name="T1" fmla="*/ 0 h 30"/>
                <a:gd name="T2" fmla="*/ 17 w 158"/>
                <a:gd name="T3" fmla="*/ 0 h 30"/>
                <a:gd name="T4" fmla="*/ 3 w 158"/>
                <a:gd name="T5" fmla="*/ 18 h 30"/>
                <a:gd name="T6" fmla="*/ 18 w 158"/>
                <a:gd name="T7" fmla="*/ 30 h 30"/>
                <a:gd name="T8" fmla="*/ 158 w 158"/>
                <a:gd name="T9" fmla="*/ 30 h 30"/>
                <a:gd name="T10" fmla="*/ 138 w 1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0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605588" y="-733425"/>
              <a:ext cx="44450" cy="334963"/>
            </a:xfrm>
            <a:custGeom>
              <a:avLst/>
              <a:gdLst>
                <a:gd name="T0" fmla="*/ 28 w 28"/>
                <a:gd name="T1" fmla="*/ 211 h 211"/>
                <a:gd name="T2" fmla="*/ 0 w 28"/>
                <a:gd name="T3" fmla="*/ 211 h 211"/>
                <a:gd name="T4" fmla="*/ 0 w 28"/>
                <a:gd name="T5" fmla="*/ 0 h 211"/>
                <a:gd name="T6" fmla="*/ 28 w 28"/>
                <a:gd name="T7" fmla="*/ 0 h 211"/>
                <a:gd name="T8" fmla="*/ 28 w 28"/>
                <a:gd name="T9" fmla="*/ 211 h 211"/>
                <a:gd name="T10" fmla="*/ 28 w 28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1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6729413" y="-733425"/>
              <a:ext cx="344488" cy="334963"/>
            </a:xfrm>
            <a:custGeom>
              <a:avLst/>
              <a:gdLst>
                <a:gd name="T0" fmla="*/ 108 w 217"/>
                <a:gd name="T1" fmla="*/ 164 h 211"/>
                <a:gd name="T2" fmla="*/ 108 w 217"/>
                <a:gd name="T3" fmla="*/ 164 h 211"/>
                <a:gd name="T4" fmla="*/ 172 w 217"/>
                <a:gd name="T5" fmla="*/ 0 h 211"/>
                <a:gd name="T6" fmla="*/ 217 w 217"/>
                <a:gd name="T7" fmla="*/ 0 h 211"/>
                <a:gd name="T8" fmla="*/ 217 w 217"/>
                <a:gd name="T9" fmla="*/ 211 h 211"/>
                <a:gd name="T10" fmla="*/ 189 w 217"/>
                <a:gd name="T11" fmla="*/ 211 h 211"/>
                <a:gd name="T12" fmla="*/ 189 w 217"/>
                <a:gd name="T13" fmla="*/ 36 h 211"/>
                <a:gd name="T14" fmla="*/ 186 w 217"/>
                <a:gd name="T15" fmla="*/ 36 h 211"/>
                <a:gd name="T16" fmla="*/ 118 w 217"/>
                <a:gd name="T17" fmla="*/ 211 h 211"/>
                <a:gd name="T18" fmla="*/ 99 w 217"/>
                <a:gd name="T19" fmla="*/ 211 h 211"/>
                <a:gd name="T20" fmla="*/ 30 w 217"/>
                <a:gd name="T21" fmla="*/ 36 h 211"/>
                <a:gd name="T22" fmla="*/ 28 w 217"/>
                <a:gd name="T23" fmla="*/ 36 h 211"/>
                <a:gd name="T24" fmla="*/ 28 w 217"/>
                <a:gd name="T25" fmla="*/ 211 h 211"/>
                <a:gd name="T26" fmla="*/ 0 w 217"/>
                <a:gd name="T27" fmla="*/ 211 h 211"/>
                <a:gd name="T28" fmla="*/ 0 w 217"/>
                <a:gd name="T29" fmla="*/ 0 h 211"/>
                <a:gd name="T30" fmla="*/ 47 w 217"/>
                <a:gd name="T31" fmla="*/ 0 h 211"/>
                <a:gd name="T32" fmla="*/ 108 w 217"/>
                <a:gd name="T33" fmla="*/ 164 h 211"/>
                <a:gd name="T34" fmla="*/ 108 w 217"/>
                <a:gd name="T35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11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7131051" y="-741363"/>
              <a:ext cx="225425" cy="350838"/>
            </a:xfrm>
            <a:custGeom>
              <a:avLst/>
              <a:gdLst>
                <a:gd name="T0" fmla="*/ 50 w 60"/>
                <a:gd name="T1" fmla="*/ 19 h 93"/>
                <a:gd name="T2" fmla="*/ 43 w 60"/>
                <a:gd name="T3" fmla="*/ 13 h 93"/>
                <a:gd name="T4" fmla="*/ 33 w 60"/>
                <a:gd name="T5" fmla="*/ 10 h 93"/>
                <a:gd name="T6" fmla="*/ 27 w 60"/>
                <a:gd name="T7" fmla="*/ 11 h 93"/>
                <a:gd name="T8" fmla="*/ 21 w 60"/>
                <a:gd name="T9" fmla="*/ 14 h 93"/>
                <a:gd name="T10" fmla="*/ 17 w 60"/>
                <a:gd name="T11" fmla="*/ 18 h 93"/>
                <a:gd name="T12" fmla="*/ 16 w 60"/>
                <a:gd name="T13" fmla="*/ 25 h 93"/>
                <a:gd name="T14" fmla="*/ 17 w 60"/>
                <a:gd name="T15" fmla="*/ 31 h 93"/>
                <a:gd name="T16" fmla="*/ 21 w 60"/>
                <a:gd name="T17" fmla="*/ 35 h 93"/>
                <a:gd name="T18" fmla="*/ 27 w 60"/>
                <a:gd name="T19" fmla="*/ 38 h 93"/>
                <a:gd name="T20" fmla="*/ 34 w 60"/>
                <a:gd name="T21" fmla="*/ 40 h 93"/>
                <a:gd name="T22" fmla="*/ 43 w 60"/>
                <a:gd name="T23" fmla="*/ 44 h 93"/>
                <a:gd name="T24" fmla="*/ 51 w 60"/>
                <a:gd name="T25" fmla="*/ 48 h 93"/>
                <a:gd name="T26" fmla="*/ 58 w 60"/>
                <a:gd name="T27" fmla="*/ 55 h 93"/>
                <a:gd name="T28" fmla="*/ 60 w 60"/>
                <a:gd name="T29" fmla="*/ 66 h 93"/>
                <a:gd name="T30" fmla="*/ 57 w 60"/>
                <a:gd name="T31" fmla="*/ 78 h 93"/>
                <a:gd name="T32" fmla="*/ 50 w 60"/>
                <a:gd name="T33" fmla="*/ 87 h 93"/>
                <a:gd name="T34" fmla="*/ 41 w 60"/>
                <a:gd name="T35" fmla="*/ 92 h 93"/>
                <a:gd name="T36" fmla="*/ 29 w 60"/>
                <a:gd name="T37" fmla="*/ 93 h 93"/>
                <a:gd name="T38" fmla="*/ 13 w 60"/>
                <a:gd name="T39" fmla="*/ 90 h 93"/>
                <a:gd name="T40" fmla="*/ 0 w 60"/>
                <a:gd name="T41" fmla="*/ 80 h 93"/>
                <a:gd name="T42" fmla="*/ 10 w 60"/>
                <a:gd name="T43" fmla="*/ 72 h 93"/>
                <a:gd name="T44" fmla="*/ 18 w 60"/>
                <a:gd name="T45" fmla="*/ 80 h 93"/>
                <a:gd name="T46" fmla="*/ 29 w 60"/>
                <a:gd name="T47" fmla="*/ 83 h 93"/>
                <a:gd name="T48" fmla="*/ 36 w 60"/>
                <a:gd name="T49" fmla="*/ 82 h 93"/>
                <a:gd name="T50" fmla="*/ 41 w 60"/>
                <a:gd name="T51" fmla="*/ 79 h 93"/>
                <a:gd name="T52" fmla="*/ 46 w 60"/>
                <a:gd name="T53" fmla="*/ 74 h 93"/>
                <a:gd name="T54" fmla="*/ 47 w 60"/>
                <a:gd name="T55" fmla="*/ 68 h 93"/>
                <a:gd name="T56" fmla="*/ 46 w 60"/>
                <a:gd name="T57" fmla="*/ 61 h 93"/>
                <a:gd name="T58" fmla="*/ 41 w 60"/>
                <a:gd name="T59" fmla="*/ 56 h 93"/>
                <a:gd name="T60" fmla="*/ 34 w 60"/>
                <a:gd name="T61" fmla="*/ 53 h 93"/>
                <a:gd name="T62" fmla="*/ 26 w 60"/>
                <a:gd name="T63" fmla="*/ 50 h 93"/>
                <a:gd name="T64" fmla="*/ 18 w 60"/>
                <a:gd name="T65" fmla="*/ 47 h 93"/>
                <a:gd name="T66" fmla="*/ 10 w 60"/>
                <a:gd name="T67" fmla="*/ 43 h 93"/>
                <a:gd name="T68" fmla="*/ 5 w 60"/>
                <a:gd name="T69" fmla="*/ 36 h 93"/>
                <a:gd name="T70" fmla="*/ 3 w 60"/>
                <a:gd name="T71" fmla="*/ 25 h 93"/>
                <a:gd name="T72" fmla="*/ 6 w 60"/>
                <a:gd name="T73" fmla="*/ 14 h 93"/>
                <a:gd name="T74" fmla="*/ 13 w 60"/>
                <a:gd name="T75" fmla="*/ 6 h 93"/>
                <a:gd name="T76" fmla="*/ 23 w 60"/>
                <a:gd name="T77" fmla="*/ 1 h 93"/>
                <a:gd name="T78" fmla="*/ 34 w 60"/>
                <a:gd name="T79" fmla="*/ 0 h 93"/>
                <a:gd name="T80" fmla="*/ 48 w 60"/>
                <a:gd name="T81" fmla="*/ 3 h 93"/>
                <a:gd name="T82" fmla="*/ 59 w 60"/>
                <a:gd name="T83" fmla="*/ 10 h 93"/>
                <a:gd name="T84" fmla="*/ 50 w 60"/>
                <a:gd name="T85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93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535863" y="-733425"/>
              <a:ext cx="263525" cy="334963"/>
            </a:xfrm>
            <a:custGeom>
              <a:avLst/>
              <a:gdLst>
                <a:gd name="T0" fmla="*/ 0 w 166"/>
                <a:gd name="T1" fmla="*/ 0 h 211"/>
                <a:gd name="T2" fmla="*/ 29 w 166"/>
                <a:gd name="T3" fmla="*/ 0 h 211"/>
                <a:gd name="T4" fmla="*/ 29 w 166"/>
                <a:gd name="T5" fmla="*/ 88 h 211"/>
                <a:gd name="T6" fmla="*/ 135 w 166"/>
                <a:gd name="T7" fmla="*/ 88 h 211"/>
                <a:gd name="T8" fmla="*/ 135 w 166"/>
                <a:gd name="T9" fmla="*/ 0 h 211"/>
                <a:gd name="T10" fmla="*/ 166 w 166"/>
                <a:gd name="T11" fmla="*/ 0 h 211"/>
                <a:gd name="T12" fmla="*/ 166 w 166"/>
                <a:gd name="T13" fmla="*/ 211 h 211"/>
                <a:gd name="T14" fmla="*/ 135 w 166"/>
                <a:gd name="T15" fmla="*/ 211 h 211"/>
                <a:gd name="T16" fmla="*/ 135 w 166"/>
                <a:gd name="T17" fmla="*/ 114 h 211"/>
                <a:gd name="T18" fmla="*/ 29 w 166"/>
                <a:gd name="T19" fmla="*/ 114 h 211"/>
                <a:gd name="T20" fmla="*/ 29 w 166"/>
                <a:gd name="T21" fmla="*/ 211 h 211"/>
                <a:gd name="T22" fmla="*/ 0 w 166"/>
                <a:gd name="T23" fmla="*/ 211 h 211"/>
                <a:gd name="T24" fmla="*/ 0 w 166"/>
                <a:gd name="T25" fmla="*/ 0 h 211"/>
                <a:gd name="T26" fmla="*/ 0 w 166"/>
                <a:gd name="T2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11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7840663" y="-627063"/>
              <a:ext cx="225425" cy="236538"/>
            </a:xfrm>
            <a:custGeom>
              <a:avLst/>
              <a:gdLst>
                <a:gd name="T0" fmla="*/ 48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8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60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2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2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3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 userDrawn="1"/>
          </p:nvSpPr>
          <p:spPr bwMode="auto">
            <a:xfrm>
              <a:off x="8102601" y="-627063"/>
              <a:ext cx="203200" cy="236538"/>
            </a:xfrm>
            <a:custGeom>
              <a:avLst/>
              <a:gdLst>
                <a:gd name="T0" fmla="*/ 39 w 54"/>
                <a:gd name="T1" fmla="*/ 33 h 63"/>
                <a:gd name="T2" fmla="*/ 30 w 54"/>
                <a:gd name="T3" fmla="*/ 33 h 63"/>
                <a:gd name="T4" fmla="*/ 21 w 54"/>
                <a:gd name="T5" fmla="*/ 35 h 63"/>
                <a:gd name="T6" fmla="*/ 15 w 54"/>
                <a:gd name="T7" fmla="*/ 38 h 63"/>
                <a:gd name="T8" fmla="*/ 12 w 54"/>
                <a:gd name="T9" fmla="*/ 44 h 63"/>
                <a:gd name="T10" fmla="*/ 14 w 54"/>
                <a:gd name="T11" fmla="*/ 48 h 63"/>
                <a:gd name="T12" fmla="*/ 16 w 54"/>
                <a:gd name="T13" fmla="*/ 51 h 63"/>
                <a:gd name="T14" fmla="*/ 20 w 54"/>
                <a:gd name="T15" fmla="*/ 53 h 63"/>
                <a:gd name="T16" fmla="*/ 25 w 54"/>
                <a:gd name="T17" fmla="*/ 53 h 63"/>
                <a:gd name="T18" fmla="*/ 37 w 54"/>
                <a:gd name="T19" fmla="*/ 48 h 63"/>
                <a:gd name="T20" fmla="*/ 42 w 54"/>
                <a:gd name="T21" fmla="*/ 36 h 63"/>
                <a:gd name="T22" fmla="*/ 42 w 54"/>
                <a:gd name="T23" fmla="*/ 33 h 63"/>
                <a:gd name="T24" fmla="*/ 39 w 54"/>
                <a:gd name="T25" fmla="*/ 33 h 63"/>
                <a:gd name="T26" fmla="*/ 42 w 54"/>
                <a:gd name="T27" fmla="*/ 23 h 63"/>
                <a:gd name="T28" fmla="*/ 38 w 54"/>
                <a:gd name="T29" fmla="*/ 13 h 63"/>
                <a:gd name="T30" fmla="*/ 27 w 54"/>
                <a:gd name="T31" fmla="*/ 10 h 63"/>
                <a:gd name="T32" fmla="*/ 18 w 54"/>
                <a:gd name="T33" fmla="*/ 11 h 63"/>
                <a:gd name="T34" fmla="*/ 10 w 54"/>
                <a:gd name="T35" fmla="*/ 16 h 63"/>
                <a:gd name="T36" fmla="*/ 4 w 54"/>
                <a:gd name="T37" fmla="*/ 9 h 63"/>
                <a:gd name="T38" fmla="*/ 15 w 54"/>
                <a:gd name="T39" fmla="*/ 2 h 63"/>
                <a:gd name="T40" fmla="*/ 28 w 54"/>
                <a:gd name="T41" fmla="*/ 0 h 63"/>
                <a:gd name="T42" fmla="*/ 39 w 54"/>
                <a:gd name="T43" fmla="*/ 2 h 63"/>
                <a:gd name="T44" fmla="*/ 47 w 54"/>
                <a:gd name="T45" fmla="*/ 7 h 63"/>
                <a:gd name="T46" fmla="*/ 52 w 54"/>
                <a:gd name="T47" fmla="*/ 14 h 63"/>
                <a:gd name="T48" fmla="*/ 53 w 54"/>
                <a:gd name="T49" fmla="*/ 23 h 63"/>
                <a:gd name="T50" fmla="*/ 53 w 54"/>
                <a:gd name="T51" fmla="*/ 49 h 63"/>
                <a:gd name="T52" fmla="*/ 53 w 54"/>
                <a:gd name="T53" fmla="*/ 56 h 63"/>
                <a:gd name="T54" fmla="*/ 54 w 54"/>
                <a:gd name="T55" fmla="*/ 61 h 63"/>
                <a:gd name="T56" fmla="*/ 43 w 54"/>
                <a:gd name="T57" fmla="*/ 61 h 63"/>
                <a:gd name="T58" fmla="*/ 42 w 54"/>
                <a:gd name="T59" fmla="*/ 53 h 63"/>
                <a:gd name="T60" fmla="*/ 42 w 54"/>
                <a:gd name="T61" fmla="*/ 53 h 63"/>
                <a:gd name="T62" fmla="*/ 34 w 54"/>
                <a:gd name="T63" fmla="*/ 60 h 63"/>
                <a:gd name="T64" fmla="*/ 22 w 54"/>
                <a:gd name="T65" fmla="*/ 63 h 63"/>
                <a:gd name="T66" fmla="*/ 15 w 54"/>
                <a:gd name="T67" fmla="*/ 62 h 63"/>
                <a:gd name="T68" fmla="*/ 8 w 54"/>
                <a:gd name="T69" fmla="*/ 59 h 63"/>
                <a:gd name="T70" fmla="*/ 3 w 54"/>
                <a:gd name="T71" fmla="*/ 53 h 63"/>
                <a:gd name="T72" fmla="*/ 0 w 54"/>
                <a:gd name="T73" fmla="*/ 44 h 63"/>
                <a:gd name="T74" fmla="*/ 4 w 54"/>
                <a:gd name="T75" fmla="*/ 34 h 63"/>
                <a:gd name="T76" fmla="*/ 14 w 54"/>
                <a:gd name="T77" fmla="*/ 28 h 63"/>
                <a:gd name="T78" fmla="*/ 27 w 54"/>
                <a:gd name="T79" fmla="*/ 25 h 63"/>
                <a:gd name="T80" fmla="*/ 42 w 54"/>
                <a:gd name="T81" fmla="*/ 24 h 63"/>
                <a:gd name="T82" fmla="*/ 42 w 54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3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8374063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8459788" y="-684213"/>
              <a:ext cx="142875" cy="290513"/>
            </a:xfrm>
            <a:custGeom>
              <a:avLst/>
              <a:gdLst>
                <a:gd name="T0" fmla="*/ 38 w 38"/>
                <a:gd name="T1" fmla="*/ 26 h 77"/>
                <a:gd name="T2" fmla="*/ 23 w 38"/>
                <a:gd name="T3" fmla="*/ 26 h 77"/>
                <a:gd name="T4" fmla="*/ 23 w 38"/>
                <a:gd name="T5" fmla="*/ 57 h 77"/>
                <a:gd name="T6" fmla="*/ 25 w 38"/>
                <a:gd name="T7" fmla="*/ 65 h 77"/>
                <a:gd name="T8" fmla="*/ 31 w 38"/>
                <a:gd name="T9" fmla="*/ 67 h 77"/>
                <a:gd name="T10" fmla="*/ 35 w 38"/>
                <a:gd name="T11" fmla="*/ 67 h 77"/>
                <a:gd name="T12" fmla="*/ 38 w 38"/>
                <a:gd name="T13" fmla="*/ 66 h 77"/>
                <a:gd name="T14" fmla="*/ 38 w 38"/>
                <a:gd name="T15" fmla="*/ 75 h 77"/>
                <a:gd name="T16" fmla="*/ 34 w 38"/>
                <a:gd name="T17" fmla="*/ 77 h 77"/>
                <a:gd name="T18" fmla="*/ 28 w 38"/>
                <a:gd name="T19" fmla="*/ 77 h 77"/>
                <a:gd name="T20" fmla="*/ 15 w 38"/>
                <a:gd name="T21" fmla="*/ 72 h 77"/>
                <a:gd name="T22" fmla="*/ 11 w 38"/>
                <a:gd name="T23" fmla="*/ 59 h 77"/>
                <a:gd name="T24" fmla="*/ 11 w 38"/>
                <a:gd name="T25" fmla="*/ 26 h 77"/>
                <a:gd name="T26" fmla="*/ 0 w 38"/>
                <a:gd name="T27" fmla="*/ 26 h 77"/>
                <a:gd name="T28" fmla="*/ 0 w 38"/>
                <a:gd name="T29" fmla="*/ 17 h 77"/>
                <a:gd name="T30" fmla="*/ 11 w 38"/>
                <a:gd name="T31" fmla="*/ 17 h 77"/>
                <a:gd name="T32" fmla="*/ 11 w 38"/>
                <a:gd name="T33" fmla="*/ 0 h 77"/>
                <a:gd name="T34" fmla="*/ 23 w 38"/>
                <a:gd name="T35" fmla="*/ 0 h 77"/>
                <a:gd name="T36" fmla="*/ 23 w 38"/>
                <a:gd name="T37" fmla="*/ 17 h 77"/>
                <a:gd name="T38" fmla="*/ 38 w 38"/>
                <a:gd name="T39" fmla="*/ 17 h 77"/>
                <a:gd name="T40" fmla="*/ 38 w 38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7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658226" y="-755650"/>
              <a:ext cx="200025" cy="357188"/>
            </a:xfrm>
            <a:custGeom>
              <a:avLst/>
              <a:gdLst>
                <a:gd name="T0" fmla="*/ 12 w 53"/>
                <a:gd name="T1" fmla="*/ 45 h 95"/>
                <a:gd name="T2" fmla="*/ 19 w 53"/>
                <a:gd name="T3" fmla="*/ 37 h 95"/>
                <a:gd name="T4" fmla="*/ 31 w 53"/>
                <a:gd name="T5" fmla="*/ 34 h 95"/>
                <a:gd name="T6" fmla="*/ 41 w 53"/>
                <a:gd name="T7" fmla="*/ 36 h 95"/>
                <a:gd name="T8" fmla="*/ 48 w 53"/>
                <a:gd name="T9" fmla="*/ 41 h 95"/>
                <a:gd name="T10" fmla="*/ 52 w 53"/>
                <a:gd name="T11" fmla="*/ 49 h 95"/>
                <a:gd name="T12" fmla="*/ 53 w 53"/>
                <a:gd name="T13" fmla="*/ 58 h 95"/>
                <a:gd name="T14" fmla="*/ 53 w 53"/>
                <a:gd name="T15" fmla="*/ 95 h 95"/>
                <a:gd name="T16" fmla="*/ 41 w 53"/>
                <a:gd name="T17" fmla="*/ 95 h 95"/>
                <a:gd name="T18" fmla="*/ 41 w 53"/>
                <a:gd name="T19" fmla="*/ 62 h 95"/>
                <a:gd name="T20" fmla="*/ 41 w 53"/>
                <a:gd name="T21" fmla="*/ 55 h 95"/>
                <a:gd name="T22" fmla="*/ 39 w 53"/>
                <a:gd name="T23" fmla="*/ 49 h 95"/>
                <a:gd name="T24" fmla="*/ 34 w 53"/>
                <a:gd name="T25" fmla="*/ 45 h 95"/>
                <a:gd name="T26" fmla="*/ 28 w 53"/>
                <a:gd name="T27" fmla="*/ 44 h 95"/>
                <a:gd name="T28" fmla="*/ 16 w 53"/>
                <a:gd name="T29" fmla="*/ 49 h 95"/>
                <a:gd name="T30" fmla="*/ 12 w 53"/>
                <a:gd name="T31" fmla="*/ 64 h 95"/>
                <a:gd name="T32" fmla="*/ 12 w 53"/>
                <a:gd name="T33" fmla="*/ 95 h 95"/>
                <a:gd name="T34" fmla="*/ 0 w 53"/>
                <a:gd name="T35" fmla="*/ 95 h 95"/>
                <a:gd name="T36" fmla="*/ 0 w 53"/>
                <a:gd name="T37" fmla="*/ 0 h 95"/>
                <a:gd name="T38" fmla="*/ 12 w 53"/>
                <a:gd name="T39" fmla="*/ 0 h 95"/>
                <a:gd name="T40" fmla="*/ 12 w 53"/>
                <a:gd name="T41" fmla="*/ 45 h 95"/>
                <a:gd name="T42" fmla="*/ 12 w 53"/>
                <a:gd name="T4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5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EditPoints="1"/>
            </p:cNvSpPr>
            <p:nvPr userDrawn="1"/>
          </p:nvSpPr>
          <p:spPr bwMode="auto">
            <a:xfrm>
              <a:off x="9004301" y="-741363"/>
              <a:ext cx="311150" cy="350838"/>
            </a:xfrm>
            <a:custGeom>
              <a:avLst/>
              <a:gdLst>
                <a:gd name="T0" fmla="*/ 45 w 83"/>
                <a:gd name="T1" fmla="*/ 21 h 93"/>
                <a:gd name="T2" fmla="*/ 42 w 83"/>
                <a:gd name="T3" fmla="*/ 13 h 93"/>
                <a:gd name="T4" fmla="*/ 33 w 83"/>
                <a:gd name="T5" fmla="*/ 10 h 93"/>
                <a:gd name="T6" fmla="*/ 25 w 83"/>
                <a:gd name="T7" fmla="*/ 13 h 93"/>
                <a:gd name="T8" fmla="*/ 21 w 83"/>
                <a:gd name="T9" fmla="*/ 22 h 93"/>
                <a:gd name="T10" fmla="*/ 22 w 83"/>
                <a:gd name="T11" fmla="*/ 26 h 93"/>
                <a:gd name="T12" fmla="*/ 24 w 83"/>
                <a:gd name="T13" fmla="*/ 30 h 93"/>
                <a:gd name="T14" fmla="*/ 27 w 83"/>
                <a:gd name="T15" fmla="*/ 34 h 93"/>
                <a:gd name="T16" fmla="*/ 30 w 83"/>
                <a:gd name="T17" fmla="*/ 37 h 93"/>
                <a:gd name="T18" fmla="*/ 36 w 83"/>
                <a:gd name="T19" fmla="*/ 34 h 93"/>
                <a:gd name="T20" fmla="*/ 40 w 83"/>
                <a:gd name="T21" fmla="*/ 31 h 93"/>
                <a:gd name="T22" fmla="*/ 43 w 83"/>
                <a:gd name="T23" fmla="*/ 26 h 93"/>
                <a:gd name="T24" fmla="*/ 45 w 83"/>
                <a:gd name="T25" fmla="*/ 21 h 93"/>
                <a:gd name="T26" fmla="*/ 26 w 83"/>
                <a:gd name="T27" fmla="*/ 50 h 93"/>
                <a:gd name="T28" fmla="*/ 16 w 83"/>
                <a:gd name="T29" fmla="*/ 56 h 93"/>
                <a:gd name="T30" fmla="*/ 12 w 83"/>
                <a:gd name="T31" fmla="*/ 67 h 93"/>
                <a:gd name="T32" fmla="*/ 14 w 83"/>
                <a:gd name="T33" fmla="*/ 74 h 93"/>
                <a:gd name="T34" fmla="*/ 17 w 83"/>
                <a:gd name="T35" fmla="*/ 79 h 93"/>
                <a:gd name="T36" fmla="*/ 23 w 83"/>
                <a:gd name="T37" fmla="*/ 82 h 93"/>
                <a:gd name="T38" fmla="*/ 29 w 83"/>
                <a:gd name="T39" fmla="*/ 83 h 93"/>
                <a:gd name="T40" fmla="*/ 40 w 83"/>
                <a:gd name="T41" fmla="*/ 80 h 93"/>
                <a:gd name="T42" fmla="*/ 48 w 83"/>
                <a:gd name="T43" fmla="*/ 72 h 93"/>
                <a:gd name="T44" fmla="*/ 26 w 83"/>
                <a:gd name="T45" fmla="*/ 50 h 93"/>
                <a:gd name="T46" fmla="*/ 63 w 83"/>
                <a:gd name="T47" fmla="*/ 70 h 93"/>
                <a:gd name="T48" fmla="*/ 83 w 83"/>
                <a:gd name="T49" fmla="*/ 91 h 93"/>
                <a:gd name="T50" fmla="*/ 67 w 83"/>
                <a:gd name="T51" fmla="*/ 91 h 93"/>
                <a:gd name="T52" fmla="*/ 55 w 83"/>
                <a:gd name="T53" fmla="*/ 79 h 93"/>
                <a:gd name="T54" fmla="*/ 44 w 83"/>
                <a:gd name="T55" fmla="*/ 89 h 93"/>
                <a:gd name="T56" fmla="*/ 29 w 83"/>
                <a:gd name="T57" fmla="*/ 93 h 93"/>
                <a:gd name="T58" fmla="*/ 17 w 83"/>
                <a:gd name="T59" fmla="*/ 91 h 93"/>
                <a:gd name="T60" fmla="*/ 8 w 83"/>
                <a:gd name="T61" fmla="*/ 86 h 93"/>
                <a:gd name="T62" fmla="*/ 2 w 83"/>
                <a:gd name="T63" fmla="*/ 78 h 93"/>
                <a:gd name="T64" fmla="*/ 0 w 83"/>
                <a:gd name="T65" fmla="*/ 68 h 93"/>
                <a:gd name="T66" fmla="*/ 1 w 83"/>
                <a:gd name="T67" fmla="*/ 59 h 93"/>
                <a:gd name="T68" fmla="*/ 6 w 83"/>
                <a:gd name="T69" fmla="*/ 51 h 93"/>
                <a:gd name="T70" fmla="*/ 12 w 83"/>
                <a:gd name="T71" fmla="*/ 46 h 93"/>
                <a:gd name="T72" fmla="*/ 20 w 83"/>
                <a:gd name="T73" fmla="*/ 42 h 93"/>
                <a:gd name="T74" fmla="*/ 12 w 83"/>
                <a:gd name="T75" fmla="*/ 32 h 93"/>
                <a:gd name="T76" fmla="*/ 9 w 83"/>
                <a:gd name="T77" fmla="*/ 21 h 93"/>
                <a:gd name="T78" fmla="*/ 11 w 83"/>
                <a:gd name="T79" fmla="*/ 12 h 93"/>
                <a:gd name="T80" fmla="*/ 17 w 83"/>
                <a:gd name="T81" fmla="*/ 5 h 93"/>
                <a:gd name="T82" fmla="*/ 24 w 83"/>
                <a:gd name="T83" fmla="*/ 1 h 93"/>
                <a:gd name="T84" fmla="*/ 33 w 83"/>
                <a:gd name="T85" fmla="*/ 0 h 93"/>
                <a:gd name="T86" fmla="*/ 42 w 83"/>
                <a:gd name="T87" fmla="*/ 1 h 93"/>
                <a:gd name="T88" fmla="*/ 49 w 83"/>
                <a:gd name="T89" fmla="*/ 5 h 93"/>
                <a:gd name="T90" fmla="*/ 54 w 83"/>
                <a:gd name="T91" fmla="*/ 12 h 93"/>
                <a:gd name="T92" fmla="*/ 56 w 83"/>
                <a:gd name="T93" fmla="*/ 21 h 93"/>
                <a:gd name="T94" fmla="*/ 55 w 83"/>
                <a:gd name="T95" fmla="*/ 29 h 93"/>
                <a:gd name="T96" fmla="*/ 50 w 83"/>
                <a:gd name="T97" fmla="*/ 35 h 93"/>
                <a:gd name="T98" fmla="*/ 44 w 83"/>
                <a:gd name="T99" fmla="*/ 40 h 93"/>
                <a:gd name="T100" fmla="*/ 37 w 83"/>
                <a:gd name="T101" fmla="*/ 44 h 93"/>
                <a:gd name="T102" fmla="*/ 55 w 83"/>
                <a:gd name="T103" fmla="*/ 62 h 93"/>
                <a:gd name="T104" fmla="*/ 66 w 83"/>
                <a:gd name="T105" fmla="*/ 44 h 93"/>
                <a:gd name="T106" fmla="*/ 80 w 83"/>
                <a:gd name="T107" fmla="*/ 44 h 93"/>
                <a:gd name="T108" fmla="*/ 63 w 83"/>
                <a:gd name="T109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9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auto">
            <a:xfrm>
              <a:off x="9447213" y="-741363"/>
              <a:ext cx="371475" cy="342900"/>
            </a:xfrm>
            <a:custGeom>
              <a:avLst/>
              <a:gdLst>
                <a:gd name="T0" fmla="*/ 14 w 99"/>
                <a:gd name="T1" fmla="*/ 46 h 91"/>
                <a:gd name="T2" fmla="*/ 16 w 99"/>
                <a:gd name="T3" fmla="*/ 59 h 91"/>
                <a:gd name="T4" fmla="*/ 23 w 99"/>
                <a:gd name="T5" fmla="*/ 70 h 91"/>
                <a:gd name="T6" fmla="*/ 33 w 99"/>
                <a:gd name="T7" fmla="*/ 77 h 91"/>
                <a:gd name="T8" fmla="*/ 46 w 99"/>
                <a:gd name="T9" fmla="*/ 80 h 91"/>
                <a:gd name="T10" fmla="*/ 60 w 99"/>
                <a:gd name="T11" fmla="*/ 77 h 91"/>
                <a:gd name="T12" fmla="*/ 70 w 99"/>
                <a:gd name="T13" fmla="*/ 70 h 91"/>
                <a:gd name="T14" fmla="*/ 77 w 99"/>
                <a:gd name="T15" fmla="*/ 59 h 91"/>
                <a:gd name="T16" fmla="*/ 79 w 99"/>
                <a:gd name="T17" fmla="*/ 46 h 91"/>
                <a:gd name="T18" fmla="*/ 77 w 99"/>
                <a:gd name="T19" fmla="*/ 32 h 91"/>
                <a:gd name="T20" fmla="*/ 70 w 99"/>
                <a:gd name="T21" fmla="*/ 21 h 91"/>
                <a:gd name="T22" fmla="*/ 60 w 99"/>
                <a:gd name="T23" fmla="*/ 14 h 91"/>
                <a:gd name="T24" fmla="*/ 47 w 99"/>
                <a:gd name="T25" fmla="*/ 11 h 91"/>
                <a:gd name="T26" fmla="*/ 33 w 99"/>
                <a:gd name="T27" fmla="*/ 14 h 91"/>
                <a:gd name="T28" fmla="*/ 23 w 99"/>
                <a:gd name="T29" fmla="*/ 21 h 91"/>
                <a:gd name="T30" fmla="*/ 16 w 99"/>
                <a:gd name="T31" fmla="*/ 32 h 91"/>
                <a:gd name="T32" fmla="*/ 14 w 99"/>
                <a:gd name="T33" fmla="*/ 46 h 91"/>
                <a:gd name="T34" fmla="*/ 99 w 99"/>
                <a:gd name="T35" fmla="*/ 91 h 91"/>
                <a:gd name="T36" fmla="*/ 46 w 99"/>
                <a:gd name="T37" fmla="*/ 91 h 91"/>
                <a:gd name="T38" fmla="*/ 28 w 99"/>
                <a:gd name="T39" fmla="*/ 88 h 91"/>
                <a:gd name="T40" fmla="*/ 13 w 99"/>
                <a:gd name="T41" fmla="*/ 79 h 91"/>
                <a:gd name="T42" fmla="*/ 4 w 99"/>
                <a:gd name="T43" fmla="*/ 64 h 91"/>
                <a:gd name="T44" fmla="*/ 0 w 99"/>
                <a:gd name="T45" fmla="*/ 46 h 91"/>
                <a:gd name="T46" fmla="*/ 4 w 99"/>
                <a:gd name="T47" fmla="*/ 27 h 91"/>
                <a:gd name="T48" fmla="*/ 13 w 99"/>
                <a:gd name="T49" fmla="*/ 13 h 91"/>
                <a:gd name="T50" fmla="*/ 28 w 99"/>
                <a:gd name="T51" fmla="*/ 3 h 91"/>
                <a:gd name="T52" fmla="*/ 47 w 99"/>
                <a:gd name="T53" fmla="*/ 0 h 91"/>
                <a:gd name="T54" fmla="*/ 65 w 99"/>
                <a:gd name="T55" fmla="*/ 3 h 91"/>
                <a:gd name="T56" fmla="*/ 79 w 99"/>
                <a:gd name="T57" fmla="*/ 13 h 91"/>
                <a:gd name="T58" fmla="*/ 89 w 99"/>
                <a:gd name="T59" fmla="*/ 27 h 91"/>
                <a:gd name="T60" fmla="*/ 92 w 99"/>
                <a:gd name="T61" fmla="*/ 46 h 91"/>
                <a:gd name="T62" fmla="*/ 87 w 99"/>
                <a:gd name="T63" fmla="*/ 66 h 91"/>
                <a:gd name="T64" fmla="*/ 74 w 99"/>
                <a:gd name="T65" fmla="*/ 80 h 91"/>
                <a:gd name="T66" fmla="*/ 74 w 99"/>
                <a:gd name="T67" fmla="*/ 81 h 91"/>
                <a:gd name="T68" fmla="*/ 99 w 99"/>
                <a:gd name="T69" fmla="*/ 81 h 91"/>
                <a:gd name="T70" fmla="*/ 99 w 99"/>
                <a:gd name="T7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1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9848851" y="-620713"/>
              <a:ext cx="203200" cy="230188"/>
            </a:xfrm>
            <a:custGeom>
              <a:avLst/>
              <a:gdLst>
                <a:gd name="T0" fmla="*/ 42 w 54"/>
                <a:gd name="T1" fmla="*/ 59 h 61"/>
                <a:gd name="T2" fmla="*/ 42 w 54"/>
                <a:gd name="T3" fmla="*/ 54 h 61"/>
                <a:gd name="T4" fmla="*/ 42 w 54"/>
                <a:gd name="T5" fmla="*/ 49 h 61"/>
                <a:gd name="T6" fmla="*/ 42 w 54"/>
                <a:gd name="T7" fmla="*/ 49 h 61"/>
                <a:gd name="T8" fmla="*/ 34 w 54"/>
                <a:gd name="T9" fmla="*/ 57 h 61"/>
                <a:gd name="T10" fmla="*/ 22 w 54"/>
                <a:gd name="T11" fmla="*/ 61 h 61"/>
                <a:gd name="T12" fmla="*/ 12 w 54"/>
                <a:gd name="T13" fmla="*/ 59 h 61"/>
                <a:gd name="T14" fmla="*/ 5 w 54"/>
                <a:gd name="T15" fmla="*/ 54 h 61"/>
                <a:gd name="T16" fmla="*/ 1 w 54"/>
                <a:gd name="T17" fmla="*/ 46 h 61"/>
                <a:gd name="T18" fmla="*/ 0 w 54"/>
                <a:gd name="T19" fmla="*/ 37 h 61"/>
                <a:gd name="T20" fmla="*/ 0 w 54"/>
                <a:gd name="T21" fmla="*/ 0 h 61"/>
                <a:gd name="T22" fmla="*/ 12 w 54"/>
                <a:gd name="T23" fmla="*/ 0 h 61"/>
                <a:gd name="T24" fmla="*/ 12 w 54"/>
                <a:gd name="T25" fmla="*/ 32 h 61"/>
                <a:gd name="T26" fmla="*/ 12 w 54"/>
                <a:gd name="T27" fmla="*/ 39 h 61"/>
                <a:gd name="T28" fmla="*/ 14 w 54"/>
                <a:gd name="T29" fmla="*/ 45 h 61"/>
                <a:gd name="T30" fmla="*/ 19 w 54"/>
                <a:gd name="T31" fmla="*/ 49 h 61"/>
                <a:gd name="T32" fmla="*/ 25 w 54"/>
                <a:gd name="T33" fmla="*/ 51 h 61"/>
                <a:gd name="T34" fmla="*/ 37 w 54"/>
                <a:gd name="T35" fmla="*/ 45 h 61"/>
                <a:gd name="T36" fmla="*/ 41 w 54"/>
                <a:gd name="T37" fmla="*/ 31 h 61"/>
                <a:gd name="T38" fmla="*/ 41 w 54"/>
                <a:gd name="T39" fmla="*/ 0 h 61"/>
                <a:gd name="T40" fmla="*/ 53 w 54"/>
                <a:gd name="T41" fmla="*/ 0 h 61"/>
                <a:gd name="T42" fmla="*/ 53 w 54"/>
                <a:gd name="T43" fmla="*/ 46 h 61"/>
                <a:gd name="T44" fmla="*/ 53 w 54"/>
                <a:gd name="T45" fmla="*/ 52 h 61"/>
                <a:gd name="T46" fmla="*/ 54 w 54"/>
                <a:gd name="T47" fmla="*/ 59 h 61"/>
                <a:gd name="T48" fmla="*/ 42 w 54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1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10115551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3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3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10239376" y="-627063"/>
              <a:ext cx="203200" cy="228600"/>
            </a:xfrm>
            <a:custGeom>
              <a:avLst/>
              <a:gdLst>
                <a:gd name="T0" fmla="*/ 12 w 54"/>
                <a:gd name="T1" fmla="*/ 2 h 61"/>
                <a:gd name="T2" fmla="*/ 12 w 54"/>
                <a:gd name="T3" fmla="*/ 7 h 61"/>
                <a:gd name="T4" fmla="*/ 12 w 54"/>
                <a:gd name="T5" fmla="*/ 11 h 61"/>
                <a:gd name="T6" fmla="*/ 12 w 54"/>
                <a:gd name="T7" fmla="*/ 11 h 61"/>
                <a:gd name="T8" fmla="*/ 16 w 54"/>
                <a:gd name="T9" fmla="*/ 7 h 61"/>
                <a:gd name="T10" fmla="*/ 20 w 54"/>
                <a:gd name="T11" fmla="*/ 3 h 61"/>
                <a:gd name="T12" fmla="*/ 26 w 54"/>
                <a:gd name="T13" fmla="*/ 1 h 61"/>
                <a:gd name="T14" fmla="*/ 32 w 54"/>
                <a:gd name="T15" fmla="*/ 0 h 61"/>
                <a:gd name="T16" fmla="*/ 42 w 54"/>
                <a:gd name="T17" fmla="*/ 2 h 61"/>
                <a:gd name="T18" fmla="*/ 49 w 54"/>
                <a:gd name="T19" fmla="*/ 7 h 61"/>
                <a:gd name="T20" fmla="*/ 53 w 54"/>
                <a:gd name="T21" fmla="*/ 15 h 61"/>
                <a:gd name="T22" fmla="*/ 54 w 54"/>
                <a:gd name="T23" fmla="*/ 24 h 61"/>
                <a:gd name="T24" fmla="*/ 54 w 54"/>
                <a:gd name="T25" fmla="*/ 61 h 61"/>
                <a:gd name="T26" fmla="*/ 42 w 54"/>
                <a:gd name="T27" fmla="*/ 61 h 61"/>
                <a:gd name="T28" fmla="*/ 42 w 54"/>
                <a:gd name="T29" fmla="*/ 28 h 61"/>
                <a:gd name="T30" fmla="*/ 42 w 54"/>
                <a:gd name="T31" fmla="*/ 21 h 61"/>
                <a:gd name="T32" fmla="*/ 40 w 54"/>
                <a:gd name="T33" fmla="*/ 15 h 61"/>
                <a:gd name="T34" fmla="*/ 35 w 54"/>
                <a:gd name="T35" fmla="*/ 11 h 61"/>
                <a:gd name="T36" fmla="*/ 29 w 54"/>
                <a:gd name="T37" fmla="*/ 10 h 61"/>
                <a:gd name="T38" fmla="*/ 17 w 54"/>
                <a:gd name="T39" fmla="*/ 15 h 61"/>
                <a:gd name="T40" fmla="*/ 13 w 54"/>
                <a:gd name="T41" fmla="*/ 29 h 61"/>
                <a:gd name="T42" fmla="*/ 13 w 54"/>
                <a:gd name="T43" fmla="*/ 61 h 61"/>
                <a:gd name="T44" fmla="*/ 1 w 54"/>
                <a:gd name="T45" fmla="*/ 61 h 61"/>
                <a:gd name="T46" fmla="*/ 1 w 54"/>
                <a:gd name="T47" fmla="*/ 14 h 61"/>
                <a:gd name="T48" fmla="*/ 1 w 54"/>
                <a:gd name="T49" fmla="*/ 8 h 61"/>
                <a:gd name="T50" fmla="*/ 0 w 54"/>
                <a:gd name="T51" fmla="*/ 2 h 61"/>
                <a:gd name="T52" fmla="*/ 12 w 54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61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10480676" y="-684213"/>
              <a:ext cx="146050" cy="290513"/>
            </a:xfrm>
            <a:custGeom>
              <a:avLst/>
              <a:gdLst>
                <a:gd name="T0" fmla="*/ 39 w 39"/>
                <a:gd name="T1" fmla="*/ 26 h 77"/>
                <a:gd name="T2" fmla="*/ 23 w 39"/>
                <a:gd name="T3" fmla="*/ 26 h 77"/>
                <a:gd name="T4" fmla="*/ 23 w 39"/>
                <a:gd name="T5" fmla="*/ 57 h 77"/>
                <a:gd name="T6" fmla="*/ 25 w 39"/>
                <a:gd name="T7" fmla="*/ 65 h 77"/>
                <a:gd name="T8" fmla="*/ 31 w 39"/>
                <a:gd name="T9" fmla="*/ 67 h 77"/>
                <a:gd name="T10" fmla="*/ 35 w 39"/>
                <a:gd name="T11" fmla="*/ 67 h 77"/>
                <a:gd name="T12" fmla="*/ 38 w 39"/>
                <a:gd name="T13" fmla="*/ 66 h 77"/>
                <a:gd name="T14" fmla="*/ 39 w 39"/>
                <a:gd name="T15" fmla="*/ 75 h 77"/>
                <a:gd name="T16" fmla="*/ 34 w 39"/>
                <a:gd name="T17" fmla="*/ 77 h 77"/>
                <a:gd name="T18" fmla="*/ 29 w 39"/>
                <a:gd name="T19" fmla="*/ 77 h 77"/>
                <a:gd name="T20" fmla="*/ 16 w 39"/>
                <a:gd name="T21" fmla="*/ 72 h 77"/>
                <a:gd name="T22" fmla="*/ 11 w 39"/>
                <a:gd name="T23" fmla="*/ 59 h 77"/>
                <a:gd name="T24" fmla="*/ 11 w 39"/>
                <a:gd name="T25" fmla="*/ 26 h 77"/>
                <a:gd name="T26" fmla="*/ 0 w 39"/>
                <a:gd name="T27" fmla="*/ 26 h 77"/>
                <a:gd name="T28" fmla="*/ 0 w 39"/>
                <a:gd name="T29" fmla="*/ 17 h 77"/>
                <a:gd name="T30" fmla="*/ 11 w 39"/>
                <a:gd name="T31" fmla="*/ 17 h 77"/>
                <a:gd name="T32" fmla="*/ 11 w 39"/>
                <a:gd name="T33" fmla="*/ 0 h 77"/>
                <a:gd name="T34" fmla="*/ 23 w 39"/>
                <a:gd name="T35" fmla="*/ 0 h 77"/>
                <a:gd name="T36" fmla="*/ 23 w 39"/>
                <a:gd name="T37" fmla="*/ 17 h 77"/>
                <a:gd name="T38" fmla="*/ 39 w 39"/>
                <a:gd name="T39" fmla="*/ 17 h 77"/>
                <a:gd name="T40" fmla="*/ 39 w 39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77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10660063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4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4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788651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10885488" y="-627063"/>
              <a:ext cx="222250" cy="236538"/>
            </a:xfrm>
            <a:custGeom>
              <a:avLst/>
              <a:gdLst>
                <a:gd name="T0" fmla="*/ 47 w 59"/>
                <a:gd name="T1" fmla="*/ 26 h 63"/>
                <a:gd name="T2" fmla="*/ 46 w 59"/>
                <a:gd name="T3" fmla="*/ 19 h 63"/>
                <a:gd name="T4" fmla="*/ 43 w 59"/>
                <a:gd name="T5" fmla="*/ 14 h 63"/>
                <a:gd name="T6" fmla="*/ 38 w 59"/>
                <a:gd name="T7" fmla="*/ 11 h 63"/>
                <a:gd name="T8" fmla="*/ 31 w 59"/>
                <a:gd name="T9" fmla="*/ 9 h 63"/>
                <a:gd name="T10" fmla="*/ 24 w 59"/>
                <a:gd name="T11" fmla="*/ 11 h 63"/>
                <a:gd name="T12" fmla="*/ 18 w 59"/>
                <a:gd name="T13" fmla="*/ 14 h 63"/>
                <a:gd name="T14" fmla="*/ 14 w 59"/>
                <a:gd name="T15" fmla="*/ 19 h 63"/>
                <a:gd name="T16" fmla="*/ 12 w 59"/>
                <a:gd name="T17" fmla="*/ 26 h 63"/>
                <a:gd name="T18" fmla="*/ 47 w 59"/>
                <a:gd name="T19" fmla="*/ 26 h 63"/>
                <a:gd name="T20" fmla="*/ 59 w 59"/>
                <a:gd name="T21" fmla="*/ 31 h 63"/>
                <a:gd name="T22" fmla="*/ 59 w 59"/>
                <a:gd name="T23" fmla="*/ 33 h 63"/>
                <a:gd name="T24" fmla="*/ 59 w 59"/>
                <a:gd name="T25" fmla="*/ 35 h 63"/>
                <a:gd name="T26" fmla="*/ 12 w 59"/>
                <a:gd name="T27" fmla="*/ 35 h 63"/>
                <a:gd name="T28" fmla="*/ 14 w 59"/>
                <a:gd name="T29" fmla="*/ 42 h 63"/>
                <a:gd name="T30" fmla="*/ 18 w 59"/>
                <a:gd name="T31" fmla="*/ 48 h 63"/>
                <a:gd name="T32" fmla="*/ 24 w 59"/>
                <a:gd name="T33" fmla="*/ 51 h 63"/>
                <a:gd name="T34" fmla="*/ 31 w 59"/>
                <a:gd name="T35" fmla="*/ 53 h 63"/>
                <a:gd name="T36" fmla="*/ 42 w 59"/>
                <a:gd name="T37" fmla="*/ 50 h 63"/>
                <a:gd name="T38" fmla="*/ 49 w 59"/>
                <a:gd name="T39" fmla="*/ 44 h 63"/>
                <a:gd name="T40" fmla="*/ 57 w 59"/>
                <a:gd name="T41" fmla="*/ 50 h 63"/>
                <a:gd name="T42" fmla="*/ 46 w 59"/>
                <a:gd name="T43" fmla="*/ 60 h 63"/>
                <a:gd name="T44" fmla="*/ 31 w 59"/>
                <a:gd name="T45" fmla="*/ 63 h 63"/>
                <a:gd name="T46" fmla="*/ 19 w 59"/>
                <a:gd name="T47" fmla="*/ 60 h 63"/>
                <a:gd name="T48" fmla="*/ 9 w 59"/>
                <a:gd name="T49" fmla="*/ 54 h 63"/>
                <a:gd name="T50" fmla="*/ 2 w 59"/>
                <a:gd name="T51" fmla="*/ 44 h 63"/>
                <a:gd name="T52" fmla="*/ 0 w 59"/>
                <a:gd name="T53" fmla="*/ 31 h 63"/>
                <a:gd name="T54" fmla="*/ 2 w 59"/>
                <a:gd name="T55" fmla="*/ 19 h 63"/>
                <a:gd name="T56" fmla="*/ 9 w 59"/>
                <a:gd name="T57" fmla="*/ 9 h 63"/>
                <a:gd name="T58" fmla="*/ 18 w 59"/>
                <a:gd name="T59" fmla="*/ 2 h 63"/>
                <a:gd name="T60" fmla="*/ 31 w 59"/>
                <a:gd name="T61" fmla="*/ 0 h 63"/>
                <a:gd name="T62" fmla="*/ 43 w 59"/>
                <a:gd name="T63" fmla="*/ 2 h 63"/>
                <a:gd name="T64" fmla="*/ 52 w 59"/>
                <a:gd name="T65" fmla="*/ 8 h 63"/>
                <a:gd name="T66" fmla="*/ 57 w 59"/>
                <a:gd name="T67" fmla="*/ 18 h 63"/>
                <a:gd name="T68" fmla="*/ 59 w 59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1141076" y="-627063"/>
              <a:ext cx="180975" cy="236538"/>
            </a:xfrm>
            <a:custGeom>
              <a:avLst/>
              <a:gdLst>
                <a:gd name="T0" fmla="*/ 39 w 48"/>
                <a:gd name="T1" fmla="*/ 17 h 63"/>
                <a:gd name="T2" fmla="*/ 34 w 48"/>
                <a:gd name="T3" fmla="*/ 11 h 63"/>
                <a:gd name="T4" fmla="*/ 25 w 48"/>
                <a:gd name="T5" fmla="*/ 9 h 63"/>
                <a:gd name="T6" fmla="*/ 21 w 48"/>
                <a:gd name="T7" fmla="*/ 10 h 63"/>
                <a:gd name="T8" fmla="*/ 18 w 48"/>
                <a:gd name="T9" fmla="*/ 11 h 63"/>
                <a:gd name="T10" fmla="*/ 15 w 48"/>
                <a:gd name="T11" fmla="*/ 13 h 63"/>
                <a:gd name="T12" fmla="*/ 14 w 48"/>
                <a:gd name="T13" fmla="*/ 17 h 63"/>
                <a:gd name="T14" fmla="*/ 18 w 48"/>
                <a:gd name="T15" fmla="*/ 23 h 63"/>
                <a:gd name="T16" fmla="*/ 28 w 48"/>
                <a:gd name="T17" fmla="*/ 26 h 63"/>
                <a:gd name="T18" fmla="*/ 36 w 48"/>
                <a:gd name="T19" fmla="*/ 28 h 63"/>
                <a:gd name="T20" fmla="*/ 42 w 48"/>
                <a:gd name="T21" fmla="*/ 32 h 63"/>
                <a:gd name="T22" fmla="*/ 46 w 48"/>
                <a:gd name="T23" fmla="*/ 37 h 63"/>
                <a:gd name="T24" fmla="*/ 48 w 48"/>
                <a:gd name="T25" fmla="*/ 44 h 63"/>
                <a:gd name="T26" fmla="*/ 46 w 48"/>
                <a:gd name="T27" fmla="*/ 52 h 63"/>
                <a:gd name="T28" fmla="*/ 41 w 48"/>
                <a:gd name="T29" fmla="*/ 58 h 63"/>
                <a:gd name="T30" fmla="*/ 33 w 48"/>
                <a:gd name="T31" fmla="*/ 62 h 63"/>
                <a:gd name="T32" fmla="*/ 24 w 48"/>
                <a:gd name="T33" fmla="*/ 63 h 63"/>
                <a:gd name="T34" fmla="*/ 11 w 48"/>
                <a:gd name="T35" fmla="*/ 60 h 63"/>
                <a:gd name="T36" fmla="*/ 0 w 48"/>
                <a:gd name="T37" fmla="*/ 52 h 63"/>
                <a:gd name="T38" fmla="*/ 9 w 48"/>
                <a:gd name="T39" fmla="*/ 45 h 63"/>
                <a:gd name="T40" fmla="*/ 15 w 48"/>
                <a:gd name="T41" fmla="*/ 51 h 63"/>
                <a:gd name="T42" fmla="*/ 24 w 48"/>
                <a:gd name="T43" fmla="*/ 53 h 63"/>
                <a:gd name="T44" fmla="*/ 29 w 48"/>
                <a:gd name="T45" fmla="*/ 53 h 63"/>
                <a:gd name="T46" fmla="*/ 33 w 48"/>
                <a:gd name="T47" fmla="*/ 51 h 63"/>
                <a:gd name="T48" fmla="*/ 35 w 48"/>
                <a:gd name="T49" fmla="*/ 49 h 63"/>
                <a:gd name="T50" fmla="*/ 36 w 48"/>
                <a:gd name="T51" fmla="*/ 45 h 63"/>
                <a:gd name="T52" fmla="*/ 32 w 48"/>
                <a:gd name="T53" fmla="*/ 38 h 63"/>
                <a:gd name="T54" fmla="*/ 21 w 48"/>
                <a:gd name="T55" fmla="*/ 35 h 63"/>
                <a:gd name="T56" fmla="*/ 15 w 48"/>
                <a:gd name="T57" fmla="*/ 33 h 63"/>
                <a:gd name="T58" fmla="*/ 9 w 48"/>
                <a:gd name="T59" fmla="*/ 30 h 63"/>
                <a:gd name="T60" fmla="*/ 5 w 48"/>
                <a:gd name="T61" fmla="*/ 25 h 63"/>
                <a:gd name="T62" fmla="*/ 3 w 48"/>
                <a:gd name="T63" fmla="*/ 18 h 63"/>
                <a:gd name="T64" fmla="*/ 5 w 48"/>
                <a:gd name="T65" fmla="*/ 10 h 63"/>
                <a:gd name="T66" fmla="*/ 10 w 48"/>
                <a:gd name="T67" fmla="*/ 4 h 63"/>
                <a:gd name="T68" fmla="*/ 18 w 48"/>
                <a:gd name="T69" fmla="*/ 1 h 63"/>
                <a:gd name="T70" fmla="*/ 26 w 48"/>
                <a:gd name="T71" fmla="*/ 0 h 63"/>
                <a:gd name="T72" fmla="*/ 38 w 48"/>
                <a:gd name="T73" fmla="*/ 2 h 63"/>
                <a:gd name="T74" fmla="*/ 47 w 48"/>
                <a:gd name="T75" fmla="*/ 10 h 63"/>
                <a:gd name="T76" fmla="*/ 39 w 48"/>
                <a:gd name="T7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3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1476038" y="-627063"/>
              <a:ext cx="198438" cy="236538"/>
            </a:xfrm>
            <a:custGeom>
              <a:avLst/>
              <a:gdLst>
                <a:gd name="T0" fmla="*/ 38 w 53"/>
                <a:gd name="T1" fmla="*/ 33 h 63"/>
                <a:gd name="T2" fmla="*/ 29 w 53"/>
                <a:gd name="T3" fmla="*/ 33 h 63"/>
                <a:gd name="T4" fmla="*/ 21 w 53"/>
                <a:gd name="T5" fmla="*/ 35 h 63"/>
                <a:gd name="T6" fmla="*/ 14 w 53"/>
                <a:gd name="T7" fmla="*/ 38 h 63"/>
                <a:gd name="T8" fmla="*/ 12 w 53"/>
                <a:gd name="T9" fmla="*/ 44 h 63"/>
                <a:gd name="T10" fmla="*/ 13 w 53"/>
                <a:gd name="T11" fmla="*/ 48 h 63"/>
                <a:gd name="T12" fmla="*/ 16 w 53"/>
                <a:gd name="T13" fmla="*/ 51 h 63"/>
                <a:gd name="T14" fmla="*/ 20 w 53"/>
                <a:gd name="T15" fmla="*/ 53 h 63"/>
                <a:gd name="T16" fmla="*/ 24 w 53"/>
                <a:gd name="T17" fmla="*/ 53 h 63"/>
                <a:gd name="T18" fmla="*/ 37 w 53"/>
                <a:gd name="T19" fmla="*/ 48 h 63"/>
                <a:gd name="T20" fmla="*/ 41 w 53"/>
                <a:gd name="T21" fmla="*/ 36 h 63"/>
                <a:gd name="T22" fmla="*/ 41 w 53"/>
                <a:gd name="T23" fmla="*/ 33 h 63"/>
                <a:gd name="T24" fmla="*/ 38 w 53"/>
                <a:gd name="T25" fmla="*/ 33 h 63"/>
                <a:gd name="T26" fmla="*/ 41 w 53"/>
                <a:gd name="T27" fmla="*/ 23 h 63"/>
                <a:gd name="T28" fmla="*/ 37 w 53"/>
                <a:gd name="T29" fmla="*/ 13 h 63"/>
                <a:gd name="T30" fmla="*/ 27 w 53"/>
                <a:gd name="T31" fmla="*/ 10 h 63"/>
                <a:gd name="T32" fmla="*/ 17 w 53"/>
                <a:gd name="T33" fmla="*/ 11 h 63"/>
                <a:gd name="T34" fmla="*/ 10 w 53"/>
                <a:gd name="T35" fmla="*/ 16 h 63"/>
                <a:gd name="T36" fmla="*/ 3 w 53"/>
                <a:gd name="T37" fmla="*/ 9 h 63"/>
                <a:gd name="T38" fmla="*/ 14 w 53"/>
                <a:gd name="T39" fmla="*/ 2 h 63"/>
                <a:gd name="T40" fmla="*/ 28 w 53"/>
                <a:gd name="T41" fmla="*/ 0 h 63"/>
                <a:gd name="T42" fmla="*/ 39 w 53"/>
                <a:gd name="T43" fmla="*/ 2 h 63"/>
                <a:gd name="T44" fmla="*/ 47 w 53"/>
                <a:gd name="T45" fmla="*/ 7 h 63"/>
                <a:gd name="T46" fmla="*/ 51 w 53"/>
                <a:gd name="T47" fmla="*/ 14 h 63"/>
                <a:gd name="T48" fmla="*/ 53 w 53"/>
                <a:gd name="T49" fmla="*/ 23 h 63"/>
                <a:gd name="T50" fmla="*/ 53 w 53"/>
                <a:gd name="T51" fmla="*/ 49 h 63"/>
                <a:gd name="T52" fmla="*/ 53 w 53"/>
                <a:gd name="T53" fmla="*/ 56 h 63"/>
                <a:gd name="T54" fmla="*/ 53 w 53"/>
                <a:gd name="T55" fmla="*/ 61 h 63"/>
                <a:gd name="T56" fmla="*/ 43 w 53"/>
                <a:gd name="T57" fmla="*/ 61 h 63"/>
                <a:gd name="T58" fmla="*/ 42 w 53"/>
                <a:gd name="T59" fmla="*/ 53 h 63"/>
                <a:gd name="T60" fmla="*/ 41 w 53"/>
                <a:gd name="T61" fmla="*/ 53 h 63"/>
                <a:gd name="T62" fmla="*/ 33 w 53"/>
                <a:gd name="T63" fmla="*/ 60 h 63"/>
                <a:gd name="T64" fmla="*/ 21 w 53"/>
                <a:gd name="T65" fmla="*/ 63 h 63"/>
                <a:gd name="T66" fmla="*/ 14 w 53"/>
                <a:gd name="T67" fmla="*/ 62 h 63"/>
                <a:gd name="T68" fmla="*/ 7 w 53"/>
                <a:gd name="T69" fmla="*/ 59 h 63"/>
                <a:gd name="T70" fmla="*/ 2 w 53"/>
                <a:gd name="T71" fmla="*/ 53 h 63"/>
                <a:gd name="T72" fmla="*/ 0 w 53"/>
                <a:gd name="T73" fmla="*/ 44 h 63"/>
                <a:gd name="T74" fmla="*/ 3 w 53"/>
                <a:gd name="T75" fmla="*/ 34 h 63"/>
                <a:gd name="T76" fmla="*/ 13 w 53"/>
                <a:gd name="T77" fmla="*/ 28 h 63"/>
                <a:gd name="T78" fmla="*/ 26 w 53"/>
                <a:gd name="T79" fmla="*/ 25 h 63"/>
                <a:gd name="T80" fmla="*/ 41 w 53"/>
                <a:gd name="T81" fmla="*/ 24 h 63"/>
                <a:gd name="T82" fmla="*/ 41 w 53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6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11734801" y="-627063"/>
              <a:ext cx="131763" cy="228600"/>
            </a:xfrm>
            <a:custGeom>
              <a:avLst/>
              <a:gdLst>
                <a:gd name="T0" fmla="*/ 0 w 35"/>
                <a:gd name="T1" fmla="*/ 8 h 61"/>
                <a:gd name="T2" fmla="*/ 0 w 35"/>
                <a:gd name="T3" fmla="*/ 2 h 61"/>
                <a:gd name="T4" fmla="*/ 11 w 35"/>
                <a:gd name="T5" fmla="*/ 2 h 61"/>
                <a:gd name="T6" fmla="*/ 11 w 35"/>
                <a:gd name="T7" fmla="*/ 7 h 61"/>
                <a:gd name="T8" fmla="*/ 11 w 35"/>
                <a:gd name="T9" fmla="*/ 12 h 61"/>
                <a:gd name="T10" fmla="*/ 12 w 35"/>
                <a:gd name="T11" fmla="*/ 12 h 61"/>
                <a:gd name="T12" fmla="*/ 19 w 35"/>
                <a:gd name="T13" fmla="*/ 3 h 61"/>
                <a:gd name="T14" fmla="*/ 30 w 35"/>
                <a:gd name="T15" fmla="*/ 0 h 61"/>
                <a:gd name="T16" fmla="*/ 35 w 35"/>
                <a:gd name="T17" fmla="*/ 0 h 61"/>
                <a:gd name="T18" fmla="*/ 34 w 35"/>
                <a:gd name="T19" fmla="*/ 11 h 61"/>
                <a:gd name="T20" fmla="*/ 29 w 35"/>
                <a:gd name="T21" fmla="*/ 11 h 61"/>
                <a:gd name="T22" fmla="*/ 21 w 35"/>
                <a:gd name="T23" fmla="*/ 12 h 61"/>
                <a:gd name="T24" fmla="*/ 16 w 35"/>
                <a:gd name="T25" fmla="*/ 17 h 61"/>
                <a:gd name="T26" fmla="*/ 13 w 35"/>
                <a:gd name="T27" fmla="*/ 23 h 61"/>
                <a:gd name="T28" fmla="*/ 12 w 35"/>
                <a:gd name="T29" fmla="*/ 30 h 61"/>
                <a:gd name="T30" fmla="*/ 12 w 35"/>
                <a:gd name="T31" fmla="*/ 61 h 61"/>
                <a:gd name="T32" fmla="*/ 0 w 35"/>
                <a:gd name="T33" fmla="*/ 61 h 61"/>
                <a:gd name="T34" fmla="*/ 0 w 35"/>
                <a:gd name="T35" fmla="*/ 14 h 61"/>
                <a:gd name="T36" fmla="*/ 0 w 35"/>
                <a:gd name="T3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1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1880851" y="-627063"/>
              <a:ext cx="225425" cy="236538"/>
            </a:xfrm>
            <a:custGeom>
              <a:avLst/>
              <a:gdLst>
                <a:gd name="T0" fmla="*/ 47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7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59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1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1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2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12260263" y="-627063"/>
              <a:ext cx="198438" cy="228600"/>
            </a:xfrm>
            <a:custGeom>
              <a:avLst/>
              <a:gdLst>
                <a:gd name="T0" fmla="*/ 11 w 53"/>
                <a:gd name="T1" fmla="*/ 2 h 61"/>
                <a:gd name="T2" fmla="*/ 11 w 53"/>
                <a:gd name="T3" fmla="*/ 7 h 61"/>
                <a:gd name="T4" fmla="*/ 11 w 53"/>
                <a:gd name="T5" fmla="*/ 11 h 61"/>
                <a:gd name="T6" fmla="*/ 12 w 53"/>
                <a:gd name="T7" fmla="*/ 11 h 61"/>
                <a:gd name="T8" fmla="*/ 15 w 53"/>
                <a:gd name="T9" fmla="*/ 7 h 61"/>
                <a:gd name="T10" fmla="*/ 19 w 53"/>
                <a:gd name="T11" fmla="*/ 3 h 61"/>
                <a:gd name="T12" fmla="*/ 25 w 53"/>
                <a:gd name="T13" fmla="*/ 1 h 61"/>
                <a:gd name="T14" fmla="*/ 31 w 53"/>
                <a:gd name="T15" fmla="*/ 0 h 61"/>
                <a:gd name="T16" fmla="*/ 41 w 53"/>
                <a:gd name="T17" fmla="*/ 2 h 61"/>
                <a:gd name="T18" fmla="*/ 48 w 53"/>
                <a:gd name="T19" fmla="*/ 7 h 61"/>
                <a:gd name="T20" fmla="*/ 52 w 53"/>
                <a:gd name="T21" fmla="*/ 15 h 61"/>
                <a:gd name="T22" fmla="*/ 53 w 53"/>
                <a:gd name="T23" fmla="*/ 24 h 61"/>
                <a:gd name="T24" fmla="*/ 53 w 53"/>
                <a:gd name="T25" fmla="*/ 61 h 61"/>
                <a:gd name="T26" fmla="*/ 41 w 53"/>
                <a:gd name="T27" fmla="*/ 61 h 61"/>
                <a:gd name="T28" fmla="*/ 41 w 53"/>
                <a:gd name="T29" fmla="*/ 28 h 61"/>
                <a:gd name="T30" fmla="*/ 41 w 53"/>
                <a:gd name="T31" fmla="*/ 21 h 61"/>
                <a:gd name="T32" fmla="*/ 39 w 53"/>
                <a:gd name="T33" fmla="*/ 15 h 61"/>
                <a:gd name="T34" fmla="*/ 35 w 53"/>
                <a:gd name="T35" fmla="*/ 11 h 61"/>
                <a:gd name="T36" fmla="*/ 28 w 53"/>
                <a:gd name="T37" fmla="*/ 10 h 61"/>
                <a:gd name="T38" fmla="*/ 16 w 53"/>
                <a:gd name="T39" fmla="*/ 15 h 61"/>
                <a:gd name="T40" fmla="*/ 12 w 53"/>
                <a:gd name="T41" fmla="*/ 29 h 61"/>
                <a:gd name="T42" fmla="*/ 12 w 53"/>
                <a:gd name="T43" fmla="*/ 61 h 61"/>
                <a:gd name="T44" fmla="*/ 0 w 53"/>
                <a:gd name="T45" fmla="*/ 61 h 61"/>
                <a:gd name="T46" fmla="*/ 0 w 53"/>
                <a:gd name="T47" fmla="*/ 14 h 61"/>
                <a:gd name="T48" fmla="*/ 0 w 53"/>
                <a:gd name="T49" fmla="*/ 8 h 61"/>
                <a:gd name="T50" fmla="*/ 0 w 53"/>
                <a:gd name="T51" fmla="*/ 2 h 61"/>
                <a:gd name="T52" fmla="*/ 11 w 53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1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2507913" y="-627063"/>
              <a:ext cx="239713" cy="236538"/>
            </a:xfrm>
            <a:custGeom>
              <a:avLst/>
              <a:gdLst>
                <a:gd name="T0" fmla="*/ 52 w 64"/>
                <a:gd name="T1" fmla="*/ 31 h 63"/>
                <a:gd name="T2" fmla="*/ 51 w 64"/>
                <a:gd name="T3" fmla="*/ 23 h 63"/>
                <a:gd name="T4" fmla="*/ 47 w 64"/>
                <a:gd name="T5" fmla="*/ 16 h 63"/>
                <a:gd name="T6" fmla="*/ 41 w 64"/>
                <a:gd name="T7" fmla="*/ 12 h 63"/>
                <a:gd name="T8" fmla="*/ 32 w 64"/>
                <a:gd name="T9" fmla="*/ 10 h 63"/>
                <a:gd name="T10" fmla="*/ 24 w 64"/>
                <a:gd name="T11" fmla="*/ 12 h 63"/>
                <a:gd name="T12" fmla="*/ 18 w 64"/>
                <a:gd name="T13" fmla="*/ 16 h 63"/>
                <a:gd name="T14" fmla="*/ 14 w 64"/>
                <a:gd name="T15" fmla="*/ 23 h 63"/>
                <a:gd name="T16" fmla="*/ 12 w 64"/>
                <a:gd name="T17" fmla="*/ 31 h 63"/>
                <a:gd name="T18" fmla="*/ 14 w 64"/>
                <a:gd name="T19" fmla="*/ 39 h 63"/>
                <a:gd name="T20" fmla="*/ 18 w 64"/>
                <a:gd name="T21" fmla="*/ 46 h 63"/>
                <a:gd name="T22" fmla="*/ 24 w 64"/>
                <a:gd name="T23" fmla="*/ 51 h 63"/>
                <a:gd name="T24" fmla="*/ 32 w 64"/>
                <a:gd name="T25" fmla="*/ 53 h 63"/>
                <a:gd name="T26" fmla="*/ 41 w 64"/>
                <a:gd name="T27" fmla="*/ 51 h 63"/>
                <a:gd name="T28" fmla="*/ 47 w 64"/>
                <a:gd name="T29" fmla="*/ 46 h 63"/>
                <a:gd name="T30" fmla="*/ 51 w 64"/>
                <a:gd name="T31" fmla="*/ 39 h 63"/>
                <a:gd name="T32" fmla="*/ 52 w 64"/>
                <a:gd name="T33" fmla="*/ 31 h 63"/>
                <a:gd name="T34" fmla="*/ 64 w 64"/>
                <a:gd name="T35" fmla="*/ 31 h 63"/>
                <a:gd name="T36" fmla="*/ 62 w 64"/>
                <a:gd name="T37" fmla="*/ 44 h 63"/>
                <a:gd name="T38" fmla="*/ 55 w 64"/>
                <a:gd name="T39" fmla="*/ 54 h 63"/>
                <a:gd name="T40" fmla="*/ 45 w 64"/>
                <a:gd name="T41" fmla="*/ 60 h 63"/>
                <a:gd name="T42" fmla="*/ 32 w 64"/>
                <a:gd name="T43" fmla="*/ 63 h 63"/>
                <a:gd name="T44" fmla="*/ 20 w 64"/>
                <a:gd name="T45" fmla="*/ 60 h 63"/>
                <a:gd name="T46" fmla="*/ 9 w 64"/>
                <a:gd name="T47" fmla="*/ 54 h 63"/>
                <a:gd name="T48" fmla="*/ 3 w 64"/>
                <a:gd name="T49" fmla="*/ 44 h 63"/>
                <a:gd name="T50" fmla="*/ 0 w 64"/>
                <a:gd name="T51" fmla="*/ 31 h 63"/>
                <a:gd name="T52" fmla="*/ 3 w 64"/>
                <a:gd name="T53" fmla="*/ 19 h 63"/>
                <a:gd name="T54" fmla="*/ 9 w 64"/>
                <a:gd name="T55" fmla="*/ 9 h 63"/>
                <a:gd name="T56" fmla="*/ 20 w 64"/>
                <a:gd name="T57" fmla="*/ 2 h 63"/>
                <a:gd name="T58" fmla="*/ 32 w 64"/>
                <a:gd name="T59" fmla="*/ 0 h 63"/>
                <a:gd name="T60" fmla="*/ 45 w 64"/>
                <a:gd name="T61" fmla="*/ 2 h 63"/>
                <a:gd name="T62" fmla="*/ 55 w 64"/>
                <a:gd name="T63" fmla="*/ 9 h 63"/>
                <a:gd name="T64" fmla="*/ 62 w 64"/>
                <a:gd name="T65" fmla="*/ 19 h 63"/>
                <a:gd name="T66" fmla="*/ 64 w 64"/>
                <a:gd name="T6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12777788" y="-620713"/>
              <a:ext cx="349250" cy="222250"/>
            </a:xfrm>
            <a:custGeom>
              <a:avLst/>
              <a:gdLst>
                <a:gd name="T0" fmla="*/ 31 w 220"/>
                <a:gd name="T1" fmla="*/ 0 h 140"/>
                <a:gd name="T2" fmla="*/ 62 w 220"/>
                <a:gd name="T3" fmla="*/ 107 h 140"/>
                <a:gd name="T4" fmla="*/ 62 w 220"/>
                <a:gd name="T5" fmla="*/ 107 h 140"/>
                <a:gd name="T6" fmla="*/ 95 w 220"/>
                <a:gd name="T7" fmla="*/ 0 h 140"/>
                <a:gd name="T8" fmla="*/ 126 w 220"/>
                <a:gd name="T9" fmla="*/ 0 h 140"/>
                <a:gd name="T10" fmla="*/ 159 w 220"/>
                <a:gd name="T11" fmla="*/ 107 h 140"/>
                <a:gd name="T12" fmla="*/ 161 w 220"/>
                <a:gd name="T13" fmla="*/ 107 h 140"/>
                <a:gd name="T14" fmla="*/ 192 w 220"/>
                <a:gd name="T15" fmla="*/ 0 h 140"/>
                <a:gd name="T16" fmla="*/ 220 w 220"/>
                <a:gd name="T17" fmla="*/ 0 h 140"/>
                <a:gd name="T18" fmla="*/ 175 w 220"/>
                <a:gd name="T19" fmla="*/ 140 h 140"/>
                <a:gd name="T20" fmla="*/ 145 w 220"/>
                <a:gd name="T21" fmla="*/ 140 h 140"/>
                <a:gd name="T22" fmla="*/ 111 w 220"/>
                <a:gd name="T23" fmla="*/ 34 h 140"/>
                <a:gd name="T24" fmla="*/ 109 w 220"/>
                <a:gd name="T25" fmla="*/ 34 h 140"/>
                <a:gd name="T26" fmla="*/ 76 w 220"/>
                <a:gd name="T27" fmla="*/ 140 h 140"/>
                <a:gd name="T28" fmla="*/ 48 w 220"/>
                <a:gd name="T29" fmla="*/ 140 h 140"/>
                <a:gd name="T30" fmla="*/ 0 w 220"/>
                <a:gd name="T31" fmla="*/ 0 h 140"/>
                <a:gd name="T32" fmla="*/ 31 w 220"/>
                <a:gd name="T33" fmla="*/ 0 h 140"/>
                <a:gd name="T34" fmla="*/ 31 w 220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14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502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9926" y="329698"/>
            <a:ext cx="3783110" cy="41891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928" y="820413"/>
            <a:ext cx="3043343" cy="25134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C70E8E-131E-4657-A195-2844EFBAE78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11600" y="7061200"/>
            <a:ext cx="2687638" cy="1512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06331" y="8780243"/>
            <a:ext cx="927049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61E296-9532-40C3-9174-581AD2B7748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25790" y="285481"/>
            <a:ext cx="1328988" cy="362143"/>
            <a:chOff x="6113463" y="-755650"/>
            <a:chExt cx="7013575" cy="1922462"/>
          </a:xfrm>
        </p:grpSpPr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8504238" y="-80963"/>
              <a:ext cx="1154113" cy="1247775"/>
            </a:xfrm>
            <a:custGeom>
              <a:avLst/>
              <a:gdLst>
                <a:gd name="T0" fmla="*/ 213 w 307"/>
                <a:gd name="T1" fmla="*/ 252 h 331"/>
                <a:gd name="T2" fmla="*/ 200 w 307"/>
                <a:gd name="T3" fmla="*/ 228 h 331"/>
                <a:gd name="T4" fmla="*/ 176 w 307"/>
                <a:gd name="T5" fmla="*/ 220 h 331"/>
                <a:gd name="T6" fmla="*/ 169 w 307"/>
                <a:gd name="T7" fmla="*/ 244 h 331"/>
                <a:gd name="T8" fmla="*/ 180 w 307"/>
                <a:gd name="T9" fmla="*/ 266 h 331"/>
                <a:gd name="T10" fmla="*/ 180 w 307"/>
                <a:gd name="T11" fmla="*/ 266 h 331"/>
                <a:gd name="T12" fmla="*/ 160 w 307"/>
                <a:gd name="T13" fmla="*/ 268 h 331"/>
                <a:gd name="T14" fmla="*/ 40 w 307"/>
                <a:gd name="T15" fmla="*/ 160 h 331"/>
                <a:gd name="T16" fmla="*/ 148 w 307"/>
                <a:gd name="T17" fmla="*/ 39 h 331"/>
                <a:gd name="T18" fmla="*/ 269 w 307"/>
                <a:gd name="T19" fmla="*/ 148 h 331"/>
                <a:gd name="T20" fmla="*/ 213 w 307"/>
                <a:gd name="T21" fmla="*/ 252 h 331"/>
                <a:gd name="T22" fmla="*/ 146 w 307"/>
                <a:gd name="T23" fmla="*/ 4 h 331"/>
                <a:gd name="T24" fmla="*/ 4 w 307"/>
                <a:gd name="T25" fmla="*/ 162 h 331"/>
                <a:gd name="T26" fmla="*/ 162 w 307"/>
                <a:gd name="T27" fmla="*/ 304 h 331"/>
                <a:gd name="T28" fmla="*/ 197 w 307"/>
                <a:gd name="T29" fmla="*/ 298 h 331"/>
                <a:gd name="T30" fmla="*/ 197 w 307"/>
                <a:gd name="T31" fmla="*/ 298 h 331"/>
                <a:gd name="T32" fmla="*/ 208 w 307"/>
                <a:gd name="T33" fmla="*/ 319 h 331"/>
                <a:gd name="T34" fmla="*/ 232 w 307"/>
                <a:gd name="T35" fmla="*/ 327 h 331"/>
                <a:gd name="T36" fmla="*/ 240 w 307"/>
                <a:gd name="T37" fmla="*/ 303 h 331"/>
                <a:gd name="T38" fmla="*/ 230 w 307"/>
                <a:gd name="T39" fmla="*/ 284 h 331"/>
                <a:gd name="T40" fmla="*/ 304 w 307"/>
                <a:gd name="T41" fmla="*/ 146 h 331"/>
                <a:gd name="T42" fmla="*/ 146 w 307"/>
                <a:gd name="T43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7" h="331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21651" y="-61913"/>
              <a:ext cx="134938" cy="1123950"/>
            </a:xfrm>
            <a:custGeom>
              <a:avLst/>
              <a:gdLst>
                <a:gd name="T0" fmla="*/ 18 w 36"/>
                <a:gd name="T1" fmla="*/ 298 h 298"/>
                <a:gd name="T2" fmla="*/ 0 w 36"/>
                <a:gd name="T3" fmla="*/ 280 h 298"/>
                <a:gd name="T4" fmla="*/ 0 w 36"/>
                <a:gd name="T5" fmla="*/ 17 h 298"/>
                <a:gd name="T6" fmla="*/ 18 w 36"/>
                <a:gd name="T7" fmla="*/ 0 h 298"/>
                <a:gd name="T8" fmla="*/ 36 w 36"/>
                <a:gd name="T9" fmla="*/ 17 h 298"/>
                <a:gd name="T10" fmla="*/ 36 w 36"/>
                <a:gd name="T11" fmla="*/ 280 h 298"/>
                <a:gd name="T12" fmla="*/ 18 w 36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8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1283951" y="-61913"/>
              <a:ext cx="131763" cy="1123950"/>
            </a:xfrm>
            <a:custGeom>
              <a:avLst/>
              <a:gdLst>
                <a:gd name="T0" fmla="*/ 17 w 35"/>
                <a:gd name="T1" fmla="*/ 298 h 298"/>
                <a:gd name="T2" fmla="*/ 0 w 35"/>
                <a:gd name="T3" fmla="*/ 280 h 298"/>
                <a:gd name="T4" fmla="*/ 0 w 35"/>
                <a:gd name="T5" fmla="*/ 17 h 298"/>
                <a:gd name="T6" fmla="*/ 17 w 35"/>
                <a:gd name="T7" fmla="*/ 0 h 298"/>
                <a:gd name="T8" fmla="*/ 35 w 35"/>
                <a:gd name="T9" fmla="*/ 17 h 298"/>
                <a:gd name="T10" fmla="*/ 35 w 35"/>
                <a:gd name="T11" fmla="*/ 280 h 298"/>
                <a:gd name="T12" fmla="*/ 17 w 35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8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9807576" y="-73025"/>
              <a:ext cx="1198563" cy="1135063"/>
            </a:xfrm>
            <a:custGeom>
              <a:avLst/>
              <a:gdLst>
                <a:gd name="T0" fmla="*/ 158 w 319"/>
                <a:gd name="T1" fmla="*/ 301 h 301"/>
                <a:gd name="T2" fmla="*/ 158 w 319"/>
                <a:gd name="T3" fmla="*/ 301 h 301"/>
                <a:gd name="T4" fmla="*/ 142 w 319"/>
                <a:gd name="T5" fmla="*/ 292 h 301"/>
                <a:gd name="T6" fmla="*/ 5 w 319"/>
                <a:gd name="T7" fmla="*/ 29 h 301"/>
                <a:gd name="T8" fmla="*/ 12 w 319"/>
                <a:gd name="T9" fmla="*/ 5 h 301"/>
                <a:gd name="T10" fmla="*/ 36 w 319"/>
                <a:gd name="T11" fmla="*/ 12 h 301"/>
                <a:gd name="T12" fmla="*/ 158 w 319"/>
                <a:gd name="T13" fmla="*/ 245 h 301"/>
                <a:gd name="T14" fmla="*/ 283 w 319"/>
                <a:gd name="T15" fmla="*/ 12 h 301"/>
                <a:gd name="T16" fmla="*/ 307 w 319"/>
                <a:gd name="T17" fmla="*/ 5 h 301"/>
                <a:gd name="T18" fmla="*/ 314 w 319"/>
                <a:gd name="T19" fmla="*/ 29 h 301"/>
                <a:gd name="T20" fmla="*/ 174 w 319"/>
                <a:gd name="T21" fmla="*/ 292 h 301"/>
                <a:gd name="T22" fmla="*/ 158 w 319"/>
                <a:gd name="T2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01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2125326" y="703263"/>
              <a:ext cx="454025" cy="131763"/>
            </a:xfrm>
            <a:custGeom>
              <a:avLst/>
              <a:gdLst>
                <a:gd name="T0" fmla="*/ 103 w 121"/>
                <a:gd name="T1" fmla="*/ 35 h 35"/>
                <a:gd name="T2" fmla="*/ 18 w 121"/>
                <a:gd name="T3" fmla="*/ 35 h 35"/>
                <a:gd name="T4" fmla="*/ 0 w 121"/>
                <a:gd name="T5" fmla="*/ 18 h 35"/>
                <a:gd name="T6" fmla="*/ 18 w 121"/>
                <a:gd name="T7" fmla="*/ 0 h 35"/>
                <a:gd name="T8" fmla="*/ 103 w 121"/>
                <a:gd name="T9" fmla="*/ 0 h 35"/>
                <a:gd name="T10" fmla="*/ 121 w 121"/>
                <a:gd name="T11" fmla="*/ 18 h 35"/>
                <a:gd name="T12" fmla="*/ 103 w 12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5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11753851" y="-66675"/>
              <a:ext cx="1193800" cy="1139825"/>
            </a:xfrm>
            <a:custGeom>
              <a:avLst/>
              <a:gdLst>
                <a:gd name="T0" fmla="*/ 298 w 318"/>
                <a:gd name="T1" fmla="*/ 299 h 302"/>
                <a:gd name="T2" fmla="*/ 282 w 318"/>
                <a:gd name="T3" fmla="*/ 290 h 302"/>
                <a:gd name="T4" fmla="*/ 160 w 318"/>
                <a:gd name="T5" fmla="*/ 56 h 302"/>
                <a:gd name="T6" fmla="*/ 36 w 318"/>
                <a:gd name="T7" fmla="*/ 290 h 302"/>
                <a:gd name="T8" fmla="*/ 12 w 318"/>
                <a:gd name="T9" fmla="*/ 297 h 302"/>
                <a:gd name="T10" fmla="*/ 4 w 318"/>
                <a:gd name="T11" fmla="*/ 273 h 302"/>
                <a:gd name="T12" fmla="*/ 145 w 318"/>
                <a:gd name="T13" fmla="*/ 10 h 302"/>
                <a:gd name="T14" fmla="*/ 160 w 318"/>
                <a:gd name="T15" fmla="*/ 1 h 302"/>
                <a:gd name="T16" fmla="*/ 176 w 318"/>
                <a:gd name="T17" fmla="*/ 10 h 302"/>
                <a:gd name="T18" fmla="*/ 314 w 318"/>
                <a:gd name="T19" fmla="*/ 273 h 302"/>
                <a:gd name="T20" fmla="*/ 306 w 318"/>
                <a:gd name="T21" fmla="*/ 297 h 302"/>
                <a:gd name="T22" fmla="*/ 298 w 318"/>
                <a:gd name="T23" fmla="*/ 29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02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2807951" y="-61913"/>
              <a:ext cx="128588" cy="161925"/>
            </a:xfrm>
            <a:custGeom>
              <a:avLst/>
              <a:gdLst>
                <a:gd name="T0" fmla="*/ 48 w 81"/>
                <a:gd name="T1" fmla="*/ 102 h 102"/>
                <a:gd name="T2" fmla="*/ 33 w 81"/>
                <a:gd name="T3" fmla="*/ 102 h 102"/>
                <a:gd name="T4" fmla="*/ 33 w 81"/>
                <a:gd name="T5" fmla="*/ 12 h 102"/>
                <a:gd name="T6" fmla="*/ 0 w 81"/>
                <a:gd name="T7" fmla="*/ 12 h 102"/>
                <a:gd name="T8" fmla="*/ 0 w 81"/>
                <a:gd name="T9" fmla="*/ 0 h 102"/>
                <a:gd name="T10" fmla="*/ 81 w 81"/>
                <a:gd name="T11" fmla="*/ 0 h 102"/>
                <a:gd name="T12" fmla="*/ 81 w 81"/>
                <a:gd name="T13" fmla="*/ 12 h 102"/>
                <a:gd name="T14" fmla="*/ 48 w 81"/>
                <a:gd name="T15" fmla="*/ 12 h 102"/>
                <a:gd name="T16" fmla="*/ 48 w 81"/>
                <a:gd name="T17" fmla="*/ 102 h 102"/>
                <a:gd name="T18" fmla="*/ 48 w 81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2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2958763" y="-61913"/>
              <a:ext cx="168275" cy="161925"/>
            </a:xfrm>
            <a:custGeom>
              <a:avLst/>
              <a:gdLst>
                <a:gd name="T0" fmla="*/ 54 w 106"/>
                <a:gd name="T1" fmla="*/ 78 h 102"/>
                <a:gd name="T2" fmla="*/ 54 w 106"/>
                <a:gd name="T3" fmla="*/ 78 h 102"/>
                <a:gd name="T4" fmla="*/ 85 w 106"/>
                <a:gd name="T5" fmla="*/ 0 h 102"/>
                <a:gd name="T6" fmla="*/ 106 w 106"/>
                <a:gd name="T7" fmla="*/ 0 h 102"/>
                <a:gd name="T8" fmla="*/ 106 w 106"/>
                <a:gd name="T9" fmla="*/ 102 h 102"/>
                <a:gd name="T10" fmla="*/ 92 w 106"/>
                <a:gd name="T11" fmla="*/ 102 h 102"/>
                <a:gd name="T12" fmla="*/ 92 w 106"/>
                <a:gd name="T13" fmla="*/ 16 h 102"/>
                <a:gd name="T14" fmla="*/ 92 w 106"/>
                <a:gd name="T15" fmla="*/ 16 h 102"/>
                <a:gd name="T16" fmla="*/ 59 w 106"/>
                <a:gd name="T17" fmla="*/ 102 h 102"/>
                <a:gd name="T18" fmla="*/ 50 w 106"/>
                <a:gd name="T19" fmla="*/ 102 h 102"/>
                <a:gd name="T20" fmla="*/ 14 w 106"/>
                <a:gd name="T21" fmla="*/ 16 h 102"/>
                <a:gd name="T22" fmla="*/ 14 w 106"/>
                <a:gd name="T23" fmla="*/ 16 h 102"/>
                <a:gd name="T24" fmla="*/ 14 w 106"/>
                <a:gd name="T25" fmla="*/ 102 h 102"/>
                <a:gd name="T26" fmla="*/ 0 w 106"/>
                <a:gd name="T27" fmla="*/ 102 h 102"/>
                <a:gd name="T28" fmla="*/ 0 w 106"/>
                <a:gd name="T29" fmla="*/ 0 h 102"/>
                <a:gd name="T30" fmla="*/ 24 w 106"/>
                <a:gd name="T31" fmla="*/ 0 h 102"/>
                <a:gd name="T32" fmla="*/ 54 w 106"/>
                <a:gd name="T33" fmla="*/ 78 h 102"/>
                <a:gd name="T34" fmla="*/ 54 w 106"/>
                <a:gd name="T35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2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329488" y="876300"/>
              <a:ext cx="461963" cy="112713"/>
            </a:xfrm>
            <a:custGeom>
              <a:avLst/>
              <a:gdLst>
                <a:gd name="T0" fmla="*/ 108 w 123"/>
                <a:gd name="T1" fmla="*/ 0 h 30"/>
                <a:gd name="T2" fmla="*/ 21 w 123"/>
                <a:gd name="T3" fmla="*/ 0 h 30"/>
                <a:gd name="T4" fmla="*/ 0 w 123"/>
                <a:gd name="T5" fmla="*/ 30 h 30"/>
                <a:gd name="T6" fmla="*/ 108 w 123"/>
                <a:gd name="T7" fmla="*/ 30 h 30"/>
                <a:gd name="T8" fmla="*/ 123 w 123"/>
                <a:gd name="T9" fmla="*/ 15 h 30"/>
                <a:gd name="T10" fmla="*/ 123 w 123"/>
                <a:gd name="T11" fmla="*/ 15 h 30"/>
                <a:gd name="T12" fmla="*/ 108 w 12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458076" y="657225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8 w 89"/>
                <a:gd name="T3" fmla="*/ 0 h 30"/>
                <a:gd name="T4" fmla="*/ 0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74 w 89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502526" y="442913"/>
              <a:ext cx="288925" cy="112713"/>
            </a:xfrm>
            <a:custGeom>
              <a:avLst/>
              <a:gdLst>
                <a:gd name="T0" fmla="*/ 62 w 77"/>
                <a:gd name="T1" fmla="*/ 0 h 30"/>
                <a:gd name="T2" fmla="*/ 0 w 77"/>
                <a:gd name="T3" fmla="*/ 0 h 30"/>
                <a:gd name="T4" fmla="*/ 0 w 77"/>
                <a:gd name="T5" fmla="*/ 14 h 30"/>
                <a:gd name="T6" fmla="*/ 0 w 77"/>
                <a:gd name="T7" fmla="*/ 30 h 30"/>
                <a:gd name="T8" fmla="*/ 62 w 77"/>
                <a:gd name="T9" fmla="*/ 30 h 30"/>
                <a:gd name="T10" fmla="*/ 77 w 77"/>
                <a:gd name="T11" fmla="*/ 15 h 30"/>
                <a:gd name="T12" fmla="*/ 62 w 7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0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7458076" y="223838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0 w 89"/>
                <a:gd name="T3" fmla="*/ 0 h 30"/>
                <a:gd name="T4" fmla="*/ 8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89 w 89"/>
                <a:gd name="T11" fmla="*/ 15 h 30"/>
                <a:gd name="T12" fmla="*/ 74 w 8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7337426" y="9525"/>
              <a:ext cx="454025" cy="112713"/>
            </a:xfrm>
            <a:custGeom>
              <a:avLst/>
              <a:gdLst>
                <a:gd name="T0" fmla="*/ 106 w 121"/>
                <a:gd name="T1" fmla="*/ 0 h 30"/>
                <a:gd name="T2" fmla="*/ 0 w 121"/>
                <a:gd name="T3" fmla="*/ 0 h 30"/>
                <a:gd name="T4" fmla="*/ 20 w 121"/>
                <a:gd name="T5" fmla="*/ 30 h 30"/>
                <a:gd name="T6" fmla="*/ 106 w 121"/>
                <a:gd name="T7" fmla="*/ 30 h 30"/>
                <a:gd name="T8" fmla="*/ 121 w 121"/>
                <a:gd name="T9" fmla="*/ 15 h 30"/>
                <a:gd name="T10" fmla="*/ 106 w 1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432551" y="876300"/>
              <a:ext cx="280988" cy="112713"/>
            </a:xfrm>
            <a:custGeom>
              <a:avLst/>
              <a:gdLst>
                <a:gd name="T0" fmla="*/ 60 w 75"/>
                <a:gd name="T1" fmla="*/ 15 h 30"/>
                <a:gd name="T2" fmla="*/ 60 w 75"/>
                <a:gd name="T3" fmla="*/ 15 h 30"/>
                <a:gd name="T4" fmla="*/ 75 w 75"/>
                <a:gd name="T5" fmla="*/ 0 h 30"/>
                <a:gd name="T6" fmla="*/ 15 w 75"/>
                <a:gd name="T7" fmla="*/ 0 h 30"/>
                <a:gd name="T8" fmla="*/ 0 w 75"/>
                <a:gd name="T9" fmla="*/ 15 h 30"/>
                <a:gd name="T10" fmla="*/ 0 w 75"/>
                <a:gd name="T11" fmla="*/ 15 h 30"/>
                <a:gd name="T12" fmla="*/ 15 w 75"/>
                <a:gd name="T13" fmla="*/ 30 h 30"/>
                <a:gd name="T14" fmla="*/ 75 w 75"/>
                <a:gd name="T15" fmla="*/ 30 h 30"/>
                <a:gd name="T16" fmla="*/ 60 w 75"/>
                <a:gd name="T1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657976" y="876300"/>
              <a:ext cx="750888" cy="112713"/>
            </a:xfrm>
            <a:custGeom>
              <a:avLst/>
              <a:gdLst>
                <a:gd name="T0" fmla="*/ 200 w 200"/>
                <a:gd name="T1" fmla="*/ 0 h 30"/>
                <a:gd name="T2" fmla="*/ 15 w 200"/>
                <a:gd name="T3" fmla="*/ 0 h 30"/>
                <a:gd name="T4" fmla="*/ 0 w 200"/>
                <a:gd name="T5" fmla="*/ 15 h 30"/>
                <a:gd name="T6" fmla="*/ 0 w 200"/>
                <a:gd name="T7" fmla="*/ 15 h 30"/>
                <a:gd name="T8" fmla="*/ 15 w 200"/>
                <a:gd name="T9" fmla="*/ 30 h 30"/>
                <a:gd name="T10" fmla="*/ 179 w 200"/>
                <a:gd name="T11" fmla="*/ 30 h 30"/>
                <a:gd name="T12" fmla="*/ 200 w 2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273801" y="657225"/>
              <a:ext cx="282575" cy="114300"/>
            </a:xfrm>
            <a:custGeom>
              <a:avLst/>
              <a:gdLst>
                <a:gd name="T0" fmla="*/ 60 w 75"/>
                <a:gd name="T1" fmla="*/ 19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492876" y="657225"/>
              <a:ext cx="993775" cy="114300"/>
            </a:xfrm>
            <a:custGeom>
              <a:avLst/>
              <a:gdLst>
                <a:gd name="T0" fmla="*/ 265 w 265"/>
                <a:gd name="T1" fmla="*/ 0 h 30"/>
                <a:gd name="T2" fmla="*/ 16 w 265"/>
                <a:gd name="T3" fmla="*/ 0 h 30"/>
                <a:gd name="T4" fmla="*/ 2 w 265"/>
                <a:gd name="T5" fmla="*/ 19 h 30"/>
                <a:gd name="T6" fmla="*/ 17 w 265"/>
                <a:gd name="T7" fmla="*/ 30 h 30"/>
                <a:gd name="T8" fmla="*/ 257 w 265"/>
                <a:gd name="T9" fmla="*/ 30 h 30"/>
                <a:gd name="T10" fmla="*/ 265 w 26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0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113463" y="442913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5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330951" y="442913"/>
              <a:ext cx="1171575" cy="112713"/>
            </a:xfrm>
            <a:custGeom>
              <a:avLst/>
              <a:gdLst>
                <a:gd name="T0" fmla="*/ 2 w 312"/>
                <a:gd name="T1" fmla="*/ 18 h 30"/>
                <a:gd name="T2" fmla="*/ 17 w 312"/>
                <a:gd name="T3" fmla="*/ 30 h 30"/>
                <a:gd name="T4" fmla="*/ 312 w 312"/>
                <a:gd name="T5" fmla="*/ 30 h 30"/>
                <a:gd name="T6" fmla="*/ 312 w 312"/>
                <a:gd name="T7" fmla="*/ 14 h 30"/>
                <a:gd name="T8" fmla="*/ 312 w 312"/>
                <a:gd name="T9" fmla="*/ 0 h 30"/>
                <a:gd name="T10" fmla="*/ 17 w 312"/>
                <a:gd name="T11" fmla="*/ 0 h 30"/>
                <a:gd name="T12" fmla="*/ 2 w 312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0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191251" y="223838"/>
              <a:ext cx="282575" cy="114300"/>
            </a:xfrm>
            <a:custGeom>
              <a:avLst/>
              <a:gdLst>
                <a:gd name="T0" fmla="*/ 60 w 75"/>
                <a:gd name="T1" fmla="*/ 15 h 30"/>
                <a:gd name="T2" fmla="*/ 75 w 75"/>
                <a:gd name="T3" fmla="*/ 0 h 30"/>
                <a:gd name="T4" fmla="*/ 16 w 75"/>
                <a:gd name="T5" fmla="*/ 0 h 30"/>
                <a:gd name="T6" fmla="*/ 0 w 75"/>
                <a:gd name="T7" fmla="*/ 15 h 30"/>
                <a:gd name="T8" fmla="*/ 0 w 75"/>
                <a:gd name="T9" fmla="*/ 15 h 30"/>
                <a:gd name="T10" fmla="*/ 16 w 75"/>
                <a:gd name="T11" fmla="*/ 30 h 30"/>
                <a:gd name="T12" fmla="*/ 75 w 75"/>
                <a:gd name="T13" fmla="*/ 30 h 30"/>
                <a:gd name="T14" fmla="*/ 60 w 7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416676" y="223838"/>
              <a:ext cx="1069975" cy="114300"/>
            </a:xfrm>
            <a:custGeom>
              <a:avLst/>
              <a:gdLst>
                <a:gd name="T0" fmla="*/ 277 w 285"/>
                <a:gd name="T1" fmla="*/ 0 h 30"/>
                <a:gd name="T2" fmla="*/ 15 w 285"/>
                <a:gd name="T3" fmla="*/ 0 h 30"/>
                <a:gd name="T4" fmla="*/ 0 w 285"/>
                <a:gd name="T5" fmla="*/ 15 h 30"/>
                <a:gd name="T6" fmla="*/ 15 w 285"/>
                <a:gd name="T7" fmla="*/ 30 h 30"/>
                <a:gd name="T8" fmla="*/ 285 w 285"/>
                <a:gd name="T9" fmla="*/ 30 h 30"/>
                <a:gd name="T10" fmla="*/ 277 w 2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30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605588" y="9525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6818313" y="9525"/>
              <a:ext cx="593725" cy="112713"/>
            </a:xfrm>
            <a:custGeom>
              <a:avLst/>
              <a:gdLst>
                <a:gd name="T0" fmla="*/ 138 w 158"/>
                <a:gd name="T1" fmla="*/ 0 h 30"/>
                <a:gd name="T2" fmla="*/ 17 w 158"/>
                <a:gd name="T3" fmla="*/ 0 h 30"/>
                <a:gd name="T4" fmla="*/ 3 w 158"/>
                <a:gd name="T5" fmla="*/ 18 h 30"/>
                <a:gd name="T6" fmla="*/ 18 w 158"/>
                <a:gd name="T7" fmla="*/ 30 h 30"/>
                <a:gd name="T8" fmla="*/ 158 w 158"/>
                <a:gd name="T9" fmla="*/ 30 h 30"/>
                <a:gd name="T10" fmla="*/ 138 w 1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0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605588" y="-733425"/>
              <a:ext cx="44450" cy="334963"/>
            </a:xfrm>
            <a:custGeom>
              <a:avLst/>
              <a:gdLst>
                <a:gd name="T0" fmla="*/ 28 w 28"/>
                <a:gd name="T1" fmla="*/ 211 h 211"/>
                <a:gd name="T2" fmla="*/ 0 w 28"/>
                <a:gd name="T3" fmla="*/ 211 h 211"/>
                <a:gd name="T4" fmla="*/ 0 w 28"/>
                <a:gd name="T5" fmla="*/ 0 h 211"/>
                <a:gd name="T6" fmla="*/ 28 w 28"/>
                <a:gd name="T7" fmla="*/ 0 h 211"/>
                <a:gd name="T8" fmla="*/ 28 w 28"/>
                <a:gd name="T9" fmla="*/ 211 h 211"/>
                <a:gd name="T10" fmla="*/ 28 w 28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1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6729413" y="-733425"/>
              <a:ext cx="344488" cy="334963"/>
            </a:xfrm>
            <a:custGeom>
              <a:avLst/>
              <a:gdLst>
                <a:gd name="T0" fmla="*/ 108 w 217"/>
                <a:gd name="T1" fmla="*/ 164 h 211"/>
                <a:gd name="T2" fmla="*/ 108 w 217"/>
                <a:gd name="T3" fmla="*/ 164 h 211"/>
                <a:gd name="T4" fmla="*/ 172 w 217"/>
                <a:gd name="T5" fmla="*/ 0 h 211"/>
                <a:gd name="T6" fmla="*/ 217 w 217"/>
                <a:gd name="T7" fmla="*/ 0 h 211"/>
                <a:gd name="T8" fmla="*/ 217 w 217"/>
                <a:gd name="T9" fmla="*/ 211 h 211"/>
                <a:gd name="T10" fmla="*/ 189 w 217"/>
                <a:gd name="T11" fmla="*/ 211 h 211"/>
                <a:gd name="T12" fmla="*/ 189 w 217"/>
                <a:gd name="T13" fmla="*/ 36 h 211"/>
                <a:gd name="T14" fmla="*/ 186 w 217"/>
                <a:gd name="T15" fmla="*/ 36 h 211"/>
                <a:gd name="T16" fmla="*/ 118 w 217"/>
                <a:gd name="T17" fmla="*/ 211 h 211"/>
                <a:gd name="T18" fmla="*/ 99 w 217"/>
                <a:gd name="T19" fmla="*/ 211 h 211"/>
                <a:gd name="T20" fmla="*/ 30 w 217"/>
                <a:gd name="T21" fmla="*/ 36 h 211"/>
                <a:gd name="T22" fmla="*/ 28 w 217"/>
                <a:gd name="T23" fmla="*/ 36 h 211"/>
                <a:gd name="T24" fmla="*/ 28 w 217"/>
                <a:gd name="T25" fmla="*/ 211 h 211"/>
                <a:gd name="T26" fmla="*/ 0 w 217"/>
                <a:gd name="T27" fmla="*/ 211 h 211"/>
                <a:gd name="T28" fmla="*/ 0 w 217"/>
                <a:gd name="T29" fmla="*/ 0 h 211"/>
                <a:gd name="T30" fmla="*/ 47 w 217"/>
                <a:gd name="T31" fmla="*/ 0 h 211"/>
                <a:gd name="T32" fmla="*/ 108 w 217"/>
                <a:gd name="T33" fmla="*/ 164 h 211"/>
                <a:gd name="T34" fmla="*/ 108 w 217"/>
                <a:gd name="T35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11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7131051" y="-741363"/>
              <a:ext cx="225425" cy="350838"/>
            </a:xfrm>
            <a:custGeom>
              <a:avLst/>
              <a:gdLst>
                <a:gd name="T0" fmla="*/ 50 w 60"/>
                <a:gd name="T1" fmla="*/ 19 h 93"/>
                <a:gd name="T2" fmla="*/ 43 w 60"/>
                <a:gd name="T3" fmla="*/ 13 h 93"/>
                <a:gd name="T4" fmla="*/ 33 w 60"/>
                <a:gd name="T5" fmla="*/ 10 h 93"/>
                <a:gd name="T6" fmla="*/ 27 w 60"/>
                <a:gd name="T7" fmla="*/ 11 h 93"/>
                <a:gd name="T8" fmla="*/ 21 w 60"/>
                <a:gd name="T9" fmla="*/ 14 h 93"/>
                <a:gd name="T10" fmla="*/ 17 w 60"/>
                <a:gd name="T11" fmla="*/ 18 h 93"/>
                <a:gd name="T12" fmla="*/ 16 w 60"/>
                <a:gd name="T13" fmla="*/ 25 h 93"/>
                <a:gd name="T14" fmla="*/ 17 w 60"/>
                <a:gd name="T15" fmla="*/ 31 h 93"/>
                <a:gd name="T16" fmla="*/ 21 w 60"/>
                <a:gd name="T17" fmla="*/ 35 h 93"/>
                <a:gd name="T18" fmla="*/ 27 w 60"/>
                <a:gd name="T19" fmla="*/ 38 h 93"/>
                <a:gd name="T20" fmla="*/ 34 w 60"/>
                <a:gd name="T21" fmla="*/ 40 h 93"/>
                <a:gd name="T22" fmla="*/ 43 w 60"/>
                <a:gd name="T23" fmla="*/ 44 h 93"/>
                <a:gd name="T24" fmla="*/ 51 w 60"/>
                <a:gd name="T25" fmla="*/ 48 h 93"/>
                <a:gd name="T26" fmla="*/ 58 w 60"/>
                <a:gd name="T27" fmla="*/ 55 h 93"/>
                <a:gd name="T28" fmla="*/ 60 w 60"/>
                <a:gd name="T29" fmla="*/ 66 h 93"/>
                <a:gd name="T30" fmla="*/ 57 w 60"/>
                <a:gd name="T31" fmla="*/ 78 h 93"/>
                <a:gd name="T32" fmla="*/ 50 w 60"/>
                <a:gd name="T33" fmla="*/ 87 h 93"/>
                <a:gd name="T34" fmla="*/ 41 w 60"/>
                <a:gd name="T35" fmla="*/ 92 h 93"/>
                <a:gd name="T36" fmla="*/ 29 w 60"/>
                <a:gd name="T37" fmla="*/ 93 h 93"/>
                <a:gd name="T38" fmla="*/ 13 w 60"/>
                <a:gd name="T39" fmla="*/ 90 h 93"/>
                <a:gd name="T40" fmla="*/ 0 w 60"/>
                <a:gd name="T41" fmla="*/ 80 h 93"/>
                <a:gd name="T42" fmla="*/ 10 w 60"/>
                <a:gd name="T43" fmla="*/ 72 h 93"/>
                <a:gd name="T44" fmla="*/ 18 w 60"/>
                <a:gd name="T45" fmla="*/ 80 h 93"/>
                <a:gd name="T46" fmla="*/ 29 w 60"/>
                <a:gd name="T47" fmla="*/ 83 h 93"/>
                <a:gd name="T48" fmla="*/ 36 w 60"/>
                <a:gd name="T49" fmla="*/ 82 h 93"/>
                <a:gd name="T50" fmla="*/ 41 w 60"/>
                <a:gd name="T51" fmla="*/ 79 h 93"/>
                <a:gd name="T52" fmla="*/ 46 w 60"/>
                <a:gd name="T53" fmla="*/ 74 h 93"/>
                <a:gd name="T54" fmla="*/ 47 w 60"/>
                <a:gd name="T55" fmla="*/ 68 h 93"/>
                <a:gd name="T56" fmla="*/ 46 w 60"/>
                <a:gd name="T57" fmla="*/ 61 h 93"/>
                <a:gd name="T58" fmla="*/ 41 w 60"/>
                <a:gd name="T59" fmla="*/ 56 h 93"/>
                <a:gd name="T60" fmla="*/ 34 w 60"/>
                <a:gd name="T61" fmla="*/ 53 h 93"/>
                <a:gd name="T62" fmla="*/ 26 w 60"/>
                <a:gd name="T63" fmla="*/ 50 h 93"/>
                <a:gd name="T64" fmla="*/ 18 w 60"/>
                <a:gd name="T65" fmla="*/ 47 h 93"/>
                <a:gd name="T66" fmla="*/ 10 w 60"/>
                <a:gd name="T67" fmla="*/ 43 h 93"/>
                <a:gd name="T68" fmla="*/ 5 w 60"/>
                <a:gd name="T69" fmla="*/ 36 h 93"/>
                <a:gd name="T70" fmla="*/ 3 w 60"/>
                <a:gd name="T71" fmla="*/ 25 h 93"/>
                <a:gd name="T72" fmla="*/ 6 w 60"/>
                <a:gd name="T73" fmla="*/ 14 h 93"/>
                <a:gd name="T74" fmla="*/ 13 w 60"/>
                <a:gd name="T75" fmla="*/ 6 h 93"/>
                <a:gd name="T76" fmla="*/ 23 w 60"/>
                <a:gd name="T77" fmla="*/ 1 h 93"/>
                <a:gd name="T78" fmla="*/ 34 w 60"/>
                <a:gd name="T79" fmla="*/ 0 h 93"/>
                <a:gd name="T80" fmla="*/ 48 w 60"/>
                <a:gd name="T81" fmla="*/ 3 h 93"/>
                <a:gd name="T82" fmla="*/ 59 w 60"/>
                <a:gd name="T83" fmla="*/ 10 h 93"/>
                <a:gd name="T84" fmla="*/ 50 w 60"/>
                <a:gd name="T85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93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7535863" y="-733425"/>
              <a:ext cx="263525" cy="334963"/>
            </a:xfrm>
            <a:custGeom>
              <a:avLst/>
              <a:gdLst>
                <a:gd name="T0" fmla="*/ 0 w 166"/>
                <a:gd name="T1" fmla="*/ 0 h 211"/>
                <a:gd name="T2" fmla="*/ 29 w 166"/>
                <a:gd name="T3" fmla="*/ 0 h 211"/>
                <a:gd name="T4" fmla="*/ 29 w 166"/>
                <a:gd name="T5" fmla="*/ 88 h 211"/>
                <a:gd name="T6" fmla="*/ 135 w 166"/>
                <a:gd name="T7" fmla="*/ 88 h 211"/>
                <a:gd name="T8" fmla="*/ 135 w 166"/>
                <a:gd name="T9" fmla="*/ 0 h 211"/>
                <a:gd name="T10" fmla="*/ 166 w 166"/>
                <a:gd name="T11" fmla="*/ 0 h 211"/>
                <a:gd name="T12" fmla="*/ 166 w 166"/>
                <a:gd name="T13" fmla="*/ 211 h 211"/>
                <a:gd name="T14" fmla="*/ 135 w 166"/>
                <a:gd name="T15" fmla="*/ 211 h 211"/>
                <a:gd name="T16" fmla="*/ 135 w 166"/>
                <a:gd name="T17" fmla="*/ 114 h 211"/>
                <a:gd name="T18" fmla="*/ 29 w 166"/>
                <a:gd name="T19" fmla="*/ 114 h 211"/>
                <a:gd name="T20" fmla="*/ 29 w 166"/>
                <a:gd name="T21" fmla="*/ 211 h 211"/>
                <a:gd name="T22" fmla="*/ 0 w 166"/>
                <a:gd name="T23" fmla="*/ 211 h 211"/>
                <a:gd name="T24" fmla="*/ 0 w 166"/>
                <a:gd name="T25" fmla="*/ 0 h 211"/>
                <a:gd name="T26" fmla="*/ 0 w 166"/>
                <a:gd name="T2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11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7840663" y="-627063"/>
              <a:ext cx="225425" cy="236538"/>
            </a:xfrm>
            <a:custGeom>
              <a:avLst/>
              <a:gdLst>
                <a:gd name="T0" fmla="*/ 48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8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60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2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2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3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auto">
            <a:xfrm>
              <a:off x="8102601" y="-627063"/>
              <a:ext cx="203200" cy="236538"/>
            </a:xfrm>
            <a:custGeom>
              <a:avLst/>
              <a:gdLst>
                <a:gd name="T0" fmla="*/ 39 w 54"/>
                <a:gd name="T1" fmla="*/ 33 h 63"/>
                <a:gd name="T2" fmla="*/ 30 w 54"/>
                <a:gd name="T3" fmla="*/ 33 h 63"/>
                <a:gd name="T4" fmla="*/ 21 w 54"/>
                <a:gd name="T5" fmla="*/ 35 h 63"/>
                <a:gd name="T6" fmla="*/ 15 w 54"/>
                <a:gd name="T7" fmla="*/ 38 h 63"/>
                <a:gd name="T8" fmla="*/ 12 w 54"/>
                <a:gd name="T9" fmla="*/ 44 h 63"/>
                <a:gd name="T10" fmla="*/ 14 w 54"/>
                <a:gd name="T11" fmla="*/ 48 h 63"/>
                <a:gd name="T12" fmla="*/ 16 w 54"/>
                <a:gd name="T13" fmla="*/ 51 h 63"/>
                <a:gd name="T14" fmla="*/ 20 w 54"/>
                <a:gd name="T15" fmla="*/ 53 h 63"/>
                <a:gd name="T16" fmla="*/ 25 w 54"/>
                <a:gd name="T17" fmla="*/ 53 h 63"/>
                <a:gd name="T18" fmla="*/ 37 w 54"/>
                <a:gd name="T19" fmla="*/ 48 h 63"/>
                <a:gd name="T20" fmla="*/ 42 w 54"/>
                <a:gd name="T21" fmla="*/ 36 h 63"/>
                <a:gd name="T22" fmla="*/ 42 w 54"/>
                <a:gd name="T23" fmla="*/ 33 h 63"/>
                <a:gd name="T24" fmla="*/ 39 w 54"/>
                <a:gd name="T25" fmla="*/ 33 h 63"/>
                <a:gd name="T26" fmla="*/ 42 w 54"/>
                <a:gd name="T27" fmla="*/ 23 h 63"/>
                <a:gd name="T28" fmla="*/ 38 w 54"/>
                <a:gd name="T29" fmla="*/ 13 h 63"/>
                <a:gd name="T30" fmla="*/ 27 w 54"/>
                <a:gd name="T31" fmla="*/ 10 h 63"/>
                <a:gd name="T32" fmla="*/ 18 w 54"/>
                <a:gd name="T33" fmla="*/ 11 h 63"/>
                <a:gd name="T34" fmla="*/ 10 w 54"/>
                <a:gd name="T35" fmla="*/ 16 h 63"/>
                <a:gd name="T36" fmla="*/ 4 w 54"/>
                <a:gd name="T37" fmla="*/ 9 h 63"/>
                <a:gd name="T38" fmla="*/ 15 w 54"/>
                <a:gd name="T39" fmla="*/ 2 h 63"/>
                <a:gd name="T40" fmla="*/ 28 w 54"/>
                <a:gd name="T41" fmla="*/ 0 h 63"/>
                <a:gd name="T42" fmla="*/ 39 w 54"/>
                <a:gd name="T43" fmla="*/ 2 h 63"/>
                <a:gd name="T44" fmla="*/ 47 w 54"/>
                <a:gd name="T45" fmla="*/ 7 h 63"/>
                <a:gd name="T46" fmla="*/ 52 w 54"/>
                <a:gd name="T47" fmla="*/ 14 h 63"/>
                <a:gd name="T48" fmla="*/ 53 w 54"/>
                <a:gd name="T49" fmla="*/ 23 h 63"/>
                <a:gd name="T50" fmla="*/ 53 w 54"/>
                <a:gd name="T51" fmla="*/ 49 h 63"/>
                <a:gd name="T52" fmla="*/ 53 w 54"/>
                <a:gd name="T53" fmla="*/ 56 h 63"/>
                <a:gd name="T54" fmla="*/ 54 w 54"/>
                <a:gd name="T55" fmla="*/ 61 h 63"/>
                <a:gd name="T56" fmla="*/ 43 w 54"/>
                <a:gd name="T57" fmla="*/ 61 h 63"/>
                <a:gd name="T58" fmla="*/ 42 w 54"/>
                <a:gd name="T59" fmla="*/ 53 h 63"/>
                <a:gd name="T60" fmla="*/ 42 w 54"/>
                <a:gd name="T61" fmla="*/ 53 h 63"/>
                <a:gd name="T62" fmla="*/ 34 w 54"/>
                <a:gd name="T63" fmla="*/ 60 h 63"/>
                <a:gd name="T64" fmla="*/ 22 w 54"/>
                <a:gd name="T65" fmla="*/ 63 h 63"/>
                <a:gd name="T66" fmla="*/ 15 w 54"/>
                <a:gd name="T67" fmla="*/ 62 h 63"/>
                <a:gd name="T68" fmla="*/ 8 w 54"/>
                <a:gd name="T69" fmla="*/ 59 h 63"/>
                <a:gd name="T70" fmla="*/ 3 w 54"/>
                <a:gd name="T71" fmla="*/ 53 h 63"/>
                <a:gd name="T72" fmla="*/ 0 w 54"/>
                <a:gd name="T73" fmla="*/ 44 h 63"/>
                <a:gd name="T74" fmla="*/ 4 w 54"/>
                <a:gd name="T75" fmla="*/ 34 h 63"/>
                <a:gd name="T76" fmla="*/ 14 w 54"/>
                <a:gd name="T77" fmla="*/ 28 h 63"/>
                <a:gd name="T78" fmla="*/ 27 w 54"/>
                <a:gd name="T79" fmla="*/ 25 h 63"/>
                <a:gd name="T80" fmla="*/ 42 w 54"/>
                <a:gd name="T81" fmla="*/ 24 h 63"/>
                <a:gd name="T82" fmla="*/ 42 w 54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3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374063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8459788" y="-684213"/>
              <a:ext cx="142875" cy="290513"/>
            </a:xfrm>
            <a:custGeom>
              <a:avLst/>
              <a:gdLst>
                <a:gd name="T0" fmla="*/ 38 w 38"/>
                <a:gd name="T1" fmla="*/ 26 h 77"/>
                <a:gd name="T2" fmla="*/ 23 w 38"/>
                <a:gd name="T3" fmla="*/ 26 h 77"/>
                <a:gd name="T4" fmla="*/ 23 w 38"/>
                <a:gd name="T5" fmla="*/ 57 h 77"/>
                <a:gd name="T6" fmla="*/ 25 w 38"/>
                <a:gd name="T7" fmla="*/ 65 h 77"/>
                <a:gd name="T8" fmla="*/ 31 w 38"/>
                <a:gd name="T9" fmla="*/ 67 h 77"/>
                <a:gd name="T10" fmla="*/ 35 w 38"/>
                <a:gd name="T11" fmla="*/ 67 h 77"/>
                <a:gd name="T12" fmla="*/ 38 w 38"/>
                <a:gd name="T13" fmla="*/ 66 h 77"/>
                <a:gd name="T14" fmla="*/ 38 w 38"/>
                <a:gd name="T15" fmla="*/ 75 h 77"/>
                <a:gd name="T16" fmla="*/ 34 w 38"/>
                <a:gd name="T17" fmla="*/ 77 h 77"/>
                <a:gd name="T18" fmla="*/ 28 w 38"/>
                <a:gd name="T19" fmla="*/ 77 h 77"/>
                <a:gd name="T20" fmla="*/ 15 w 38"/>
                <a:gd name="T21" fmla="*/ 72 h 77"/>
                <a:gd name="T22" fmla="*/ 11 w 38"/>
                <a:gd name="T23" fmla="*/ 59 h 77"/>
                <a:gd name="T24" fmla="*/ 11 w 38"/>
                <a:gd name="T25" fmla="*/ 26 h 77"/>
                <a:gd name="T26" fmla="*/ 0 w 38"/>
                <a:gd name="T27" fmla="*/ 26 h 77"/>
                <a:gd name="T28" fmla="*/ 0 w 38"/>
                <a:gd name="T29" fmla="*/ 17 h 77"/>
                <a:gd name="T30" fmla="*/ 11 w 38"/>
                <a:gd name="T31" fmla="*/ 17 h 77"/>
                <a:gd name="T32" fmla="*/ 11 w 38"/>
                <a:gd name="T33" fmla="*/ 0 h 77"/>
                <a:gd name="T34" fmla="*/ 23 w 38"/>
                <a:gd name="T35" fmla="*/ 0 h 77"/>
                <a:gd name="T36" fmla="*/ 23 w 38"/>
                <a:gd name="T37" fmla="*/ 17 h 77"/>
                <a:gd name="T38" fmla="*/ 38 w 38"/>
                <a:gd name="T39" fmla="*/ 17 h 77"/>
                <a:gd name="T40" fmla="*/ 38 w 38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7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8658226" y="-755650"/>
              <a:ext cx="200025" cy="357188"/>
            </a:xfrm>
            <a:custGeom>
              <a:avLst/>
              <a:gdLst>
                <a:gd name="T0" fmla="*/ 12 w 53"/>
                <a:gd name="T1" fmla="*/ 45 h 95"/>
                <a:gd name="T2" fmla="*/ 19 w 53"/>
                <a:gd name="T3" fmla="*/ 37 h 95"/>
                <a:gd name="T4" fmla="*/ 31 w 53"/>
                <a:gd name="T5" fmla="*/ 34 h 95"/>
                <a:gd name="T6" fmla="*/ 41 w 53"/>
                <a:gd name="T7" fmla="*/ 36 h 95"/>
                <a:gd name="T8" fmla="*/ 48 w 53"/>
                <a:gd name="T9" fmla="*/ 41 h 95"/>
                <a:gd name="T10" fmla="*/ 52 w 53"/>
                <a:gd name="T11" fmla="*/ 49 h 95"/>
                <a:gd name="T12" fmla="*/ 53 w 53"/>
                <a:gd name="T13" fmla="*/ 58 h 95"/>
                <a:gd name="T14" fmla="*/ 53 w 53"/>
                <a:gd name="T15" fmla="*/ 95 h 95"/>
                <a:gd name="T16" fmla="*/ 41 w 53"/>
                <a:gd name="T17" fmla="*/ 95 h 95"/>
                <a:gd name="T18" fmla="*/ 41 w 53"/>
                <a:gd name="T19" fmla="*/ 62 h 95"/>
                <a:gd name="T20" fmla="*/ 41 w 53"/>
                <a:gd name="T21" fmla="*/ 55 h 95"/>
                <a:gd name="T22" fmla="*/ 39 w 53"/>
                <a:gd name="T23" fmla="*/ 49 h 95"/>
                <a:gd name="T24" fmla="*/ 34 w 53"/>
                <a:gd name="T25" fmla="*/ 45 h 95"/>
                <a:gd name="T26" fmla="*/ 28 w 53"/>
                <a:gd name="T27" fmla="*/ 44 h 95"/>
                <a:gd name="T28" fmla="*/ 16 w 53"/>
                <a:gd name="T29" fmla="*/ 49 h 95"/>
                <a:gd name="T30" fmla="*/ 12 w 53"/>
                <a:gd name="T31" fmla="*/ 64 h 95"/>
                <a:gd name="T32" fmla="*/ 12 w 53"/>
                <a:gd name="T33" fmla="*/ 95 h 95"/>
                <a:gd name="T34" fmla="*/ 0 w 53"/>
                <a:gd name="T35" fmla="*/ 95 h 95"/>
                <a:gd name="T36" fmla="*/ 0 w 53"/>
                <a:gd name="T37" fmla="*/ 0 h 95"/>
                <a:gd name="T38" fmla="*/ 12 w 53"/>
                <a:gd name="T39" fmla="*/ 0 h 95"/>
                <a:gd name="T40" fmla="*/ 12 w 53"/>
                <a:gd name="T41" fmla="*/ 45 h 95"/>
                <a:gd name="T42" fmla="*/ 12 w 53"/>
                <a:gd name="T4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5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 noEditPoints="1"/>
            </p:cNvSpPr>
            <p:nvPr userDrawn="1"/>
          </p:nvSpPr>
          <p:spPr bwMode="auto">
            <a:xfrm>
              <a:off x="9004301" y="-741363"/>
              <a:ext cx="311150" cy="350838"/>
            </a:xfrm>
            <a:custGeom>
              <a:avLst/>
              <a:gdLst>
                <a:gd name="T0" fmla="*/ 45 w 83"/>
                <a:gd name="T1" fmla="*/ 21 h 93"/>
                <a:gd name="T2" fmla="*/ 42 w 83"/>
                <a:gd name="T3" fmla="*/ 13 h 93"/>
                <a:gd name="T4" fmla="*/ 33 w 83"/>
                <a:gd name="T5" fmla="*/ 10 h 93"/>
                <a:gd name="T6" fmla="*/ 25 w 83"/>
                <a:gd name="T7" fmla="*/ 13 h 93"/>
                <a:gd name="T8" fmla="*/ 21 w 83"/>
                <a:gd name="T9" fmla="*/ 22 h 93"/>
                <a:gd name="T10" fmla="*/ 22 w 83"/>
                <a:gd name="T11" fmla="*/ 26 h 93"/>
                <a:gd name="T12" fmla="*/ 24 w 83"/>
                <a:gd name="T13" fmla="*/ 30 h 93"/>
                <a:gd name="T14" fmla="*/ 27 w 83"/>
                <a:gd name="T15" fmla="*/ 34 h 93"/>
                <a:gd name="T16" fmla="*/ 30 w 83"/>
                <a:gd name="T17" fmla="*/ 37 h 93"/>
                <a:gd name="T18" fmla="*/ 36 w 83"/>
                <a:gd name="T19" fmla="*/ 34 h 93"/>
                <a:gd name="T20" fmla="*/ 40 w 83"/>
                <a:gd name="T21" fmla="*/ 31 h 93"/>
                <a:gd name="T22" fmla="*/ 43 w 83"/>
                <a:gd name="T23" fmla="*/ 26 h 93"/>
                <a:gd name="T24" fmla="*/ 45 w 83"/>
                <a:gd name="T25" fmla="*/ 21 h 93"/>
                <a:gd name="T26" fmla="*/ 26 w 83"/>
                <a:gd name="T27" fmla="*/ 50 h 93"/>
                <a:gd name="T28" fmla="*/ 16 w 83"/>
                <a:gd name="T29" fmla="*/ 56 h 93"/>
                <a:gd name="T30" fmla="*/ 12 w 83"/>
                <a:gd name="T31" fmla="*/ 67 h 93"/>
                <a:gd name="T32" fmla="*/ 14 w 83"/>
                <a:gd name="T33" fmla="*/ 74 h 93"/>
                <a:gd name="T34" fmla="*/ 17 w 83"/>
                <a:gd name="T35" fmla="*/ 79 h 93"/>
                <a:gd name="T36" fmla="*/ 23 w 83"/>
                <a:gd name="T37" fmla="*/ 82 h 93"/>
                <a:gd name="T38" fmla="*/ 29 w 83"/>
                <a:gd name="T39" fmla="*/ 83 h 93"/>
                <a:gd name="T40" fmla="*/ 40 w 83"/>
                <a:gd name="T41" fmla="*/ 80 h 93"/>
                <a:gd name="T42" fmla="*/ 48 w 83"/>
                <a:gd name="T43" fmla="*/ 72 h 93"/>
                <a:gd name="T44" fmla="*/ 26 w 83"/>
                <a:gd name="T45" fmla="*/ 50 h 93"/>
                <a:gd name="T46" fmla="*/ 63 w 83"/>
                <a:gd name="T47" fmla="*/ 70 h 93"/>
                <a:gd name="T48" fmla="*/ 83 w 83"/>
                <a:gd name="T49" fmla="*/ 91 h 93"/>
                <a:gd name="T50" fmla="*/ 67 w 83"/>
                <a:gd name="T51" fmla="*/ 91 h 93"/>
                <a:gd name="T52" fmla="*/ 55 w 83"/>
                <a:gd name="T53" fmla="*/ 79 h 93"/>
                <a:gd name="T54" fmla="*/ 44 w 83"/>
                <a:gd name="T55" fmla="*/ 89 h 93"/>
                <a:gd name="T56" fmla="*/ 29 w 83"/>
                <a:gd name="T57" fmla="*/ 93 h 93"/>
                <a:gd name="T58" fmla="*/ 17 w 83"/>
                <a:gd name="T59" fmla="*/ 91 h 93"/>
                <a:gd name="T60" fmla="*/ 8 w 83"/>
                <a:gd name="T61" fmla="*/ 86 h 93"/>
                <a:gd name="T62" fmla="*/ 2 w 83"/>
                <a:gd name="T63" fmla="*/ 78 h 93"/>
                <a:gd name="T64" fmla="*/ 0 w 83"/>
                <a:gd name="T65" fmla="*/ 68 h 93"/>
                <a:gd name="T66" fmla="*/ 1 w 83"/>
                <a:gd name="T67" fmla="*/ 59 h 93"/>
                <a:gd name="T68" fmla="*/ 6 w 83"/>
                <a:gd name="T69" fmla="*/ 51 h 93"/>
                <a:gd name="T70" fmla="*/ 12 w 83"/>
                <a:gd name="T71" fmla="*/ 46 h 93"/>
                <a:gd name="T72" fmla="*/ 20 w 83"/>
                <a:gd name="T73" fmla="*/ 42 h 93"/>
                <a:gd name="T74" fmla="*/ 12 w 83"/>
                <a:gd name="T75" fmla="*/ 32 h 93"/>
                <a:gd name="T76" fmla="*/ 9 w 83"/>
                <a:gd name="T77" fmla="*/ 21 h 93"/>
                <a:gd name="T78" fmla="*/ 11 w 83"/>
                <a:gd name="T79" fmla="*/ 12 h 93"/>
                <a:gd name="T80" fmla="*/ 17 w 83"/>
                <a:gd name="T81" fmla="*/ 5 h 93"/>
                <a:gd name="T82" fmla="*/ 24 w 83"/>
                <a:gd name="T83" fmla="*/ 1 h 93"/>
                <a:gd name="T84" fmla="*/ 33 w 83"/>
                <a:gd name="T85" fmla="*/ 0 h 93"/>
                <a:gd name="T86" fmla="*/ 42 w 83"/>
                <a:gd name="T87" fmla="*/ 1 h 93"/>
                <a:gd name="T88" fmla="*/ 49 w 83"/>
                <a:gd name="T89" fmla="*/ 5 h 93"/>
                <a:gd name="T90" fmla="*/ 54 w 83"/>
                <a:gd name="T91" fmla="*/ 12 h 93"/>
                <a:gd name="T92" fmla="*/ 56 w 83"/>
                <a:gd name="T93" fmla="*/ 21 h 93"/>
                <a:gd name="T94" fmla="*/ 55 w 83"/>
                <a:gd name="T95" fmla="*/ 29 h 93"/>
                <a:gd name="T96" fmla="*/ 50 w 83"/>
                <a:gd name="T97" fmla="*/ 35 h 93"/>
                <a:gd name="T98" fmla="*/ 44 w 83"/>
                <a:gd name="T99" fmla="*/ 40 h 93"/>
                <a:gd name="T100" fmla="*/ 37 w 83"/>
                <a:gd name="T101" fmla="*/ 44 h 93"/>
                <a:gd name="T102" fmla="*/ 55 w 83"/>
                <a:gd name="T103" fmla="*/ 62 h 93"/>
                <a:gd name="T104" fmla="*/ 66 w 83"/>
                <a:gd name="T105" fmla="*/ 44 h 93"/>
                <a:gd name="T106" fmla="*/ 80 w 83"/>
                <a:gd name="T107" fmla="*/ 44 h 93"/>
                <a:gd name="T108" fmla="*/ 63 w 83"/>
                <a:gd name="T109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9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9447213" y="-741363"/>
              <a:ext cx="371475" cy="342900"/>
            </a:xfrm>
            <a:custGeom>
              <a:avLst/>
              <a:gdLst>
                <a:gd name="T0" fmla="*/ 14 w 99"/>
                <a:gd name="T1" fmla="*/ 46 h 91"/>
                <a:gd name="T2" fmla="*/ 16 w 99"/>
                <a:gd name="T3" fmla="*/ 59 h 91"/>
                <a:gd name="T4" fmla="*/ 23 w 99"/>
                <a:gd name="T5" fmla="*/ 70 h 91"/>
                <a:gd name="T6" fmla="*/ 33 w 99"/>
                <a:gd name="T7" fmla="*/ 77 h 91"/>
                <a:gd name="T8" fmla="*/ 46 w 99"/>
                <a:gd name="T9" fmla="*/ 80 h 91"/>
                <a:gd name="T10" fmla="*/ 60 w 99"/>
                <a:gd name="T11" fmla="*/ 77 h 91"/>
                <a:gd name="T12" fmla="*/ 70 w 99"/>
                <a:gd name="T13" fmla="*/ 70 h 91"/>
                <a:gd name="T14" fmla="*/ 77 w 99"/>
                <a:gd name="T15" fmla="*/ 59 h 91"/>
                <a:gd name="T16" fmla="*/ 79 w 99"/>
                <a:gd name="T17" fmla="*/ 46 h 91"/>
                <a:gd name="T18" fmla="*/ 77 w 99"/>
                <a:gd name="T19" fmla="*/ 32 h 91"/>
                <a:gd name="T20" fmla="*/ 70 w 99"/>
                <a:gd name="T21" fmla="*/ 21 h 91"/>
                <a:gd name="T22" fmla="*/ 60 w 99"/>
                <a:gd name="T23" fmla="*/ 14 h 91"/>
                <a:gd name="T24" fmla="*/ 47 w 99"/>
                <a:gd name="T25" fmla="*/ 11 h 91"/>
                <a:gd name="T26" fmla="*/ 33 w 99"/>
                <a:gd name="T27" fmla="*/ 14 h 91"/>
                <a:gd name="T28" fmla="*/ 23 w 99"/>
                <a:gd name="T29" fmla="*/ 21 h 91"/>
                <a:gd name="T30" fmla="*/ 16 w 99"/>
                <a:gd name="T31" fmla="*/ 32 h 91"/>
                <a:gd name="T32" fmla="*/ 14 w 99"/>
                <a:gd name="T33" fmla="*/ 46 h 91"/>
                <a:gd name="T34" fmla="*/ 99 w 99"/>
                <a:gd name="T35" fmla="*/ 91 h 91"/>
                <a:gd name="T36" fmla="*/ 46 w 99"/>
                <a:gd name="T37" fmla="*/ 91 h 91"/>
                <a:gd name="T38" fmla="*/ 28 w 99"/>
                <a:gd name="T39" fmla="*/ 88 h 91"/>
                <a:gd name="T40" fmla="*/ 13 w 99"/>
                <a:gd name="T41" fmla="*/ 79 h 91"/>
                <a:gd name="T42" fmla="*/ 4 w 99"/>
                <a:gd name="T43" fmla="*/ 64 h 91"/>
                <a:gd name="T44" fmla="*/ 0 w 99"/>
                <a:gd name="T45" fmla="*/ 46 h 91"/>
                <a:gd name="T46" fmla="*/ 4 w 99"/>
                <a:gd name="T47" fmla="*/ 27 h 91"/>
                <a:gd name="T48" fmla="*/ 13 w 99"/>
                <a:gd name="T49" fmla="*/ 13 h 91"/>
                <a:gd name="T50" fmla="*/ 28 w 99"/>
                <a:gd name="T51" fmla="*/ 3 h 91"/>
                <a:gd name="T52" fmla="*/ 47 w 99"/>
                <a:gd name="T53" fmla="*/ 0 h 91"/>
                <a:gd name="T54" fmla="*/ 65 w 99"/>
                <a:gd name="T55" fmla="*/ 3 h 91"/>
                <a:gd name="T56" fmla="*/ 79 w 99"/>
                <a:gd name="T57" fmla="*/ 13 h 91"/>
                <a:gd name="T58" fmla="*/ 89 w 99"/>
                <a:gd name="T59" fmla="*/ 27 h 91"/>
                <a:gd name="T60" fmla="*/ 92 w 99"/>
                <a:gd name="T61" fmla="*/ 46 h 91"/>
                <a:gd name="T62" fmla="*/ 87 w 99"/>
                <a:gd name="T63" fmla="*/ 66 h 91"/>
                <a:gd name="T64" fmla="*/ 74 w 99"/>
                <a:gd name="T65" fmla="*/ 80 h 91"/>
                <a:gd name="T66" fmla="*/ 74 w 99"/>
                <a:gd name="T67" fmla="*/ 81 h 91"/>
                <a:gd name="T68" fmla="*/ 99 w 99"/>
                <a:gd name="T69" fmla="*/ 81 h 91"/>
                <a:gd name="T70" fmla="*/ 99 w 99"/>
                <a:gd name="T7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1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9848851" y="-620713"/>
              <a:ext cx="203200" cy="230188"/>
            </a:xfrm>
            <a:custGeom>
              <a:avLst/>
              <a:gdLst>
                <a:gd name="T0" fmla="*/ 42 w 54"/>
                <a:gd name="T1" fmla="*/ 59 h 61"/>
                <a:gd name="T2" fmla="*/ 42 w 54"/>
                <a:gd name="T3" fmla="*/ 54 h 61"/>
                <a:gd name="T4" fmla="*/ 42 w 54"/>
                <a:gd name="T5" fmla="*/ 49 h 61"/>
                <a:gd name="T6" fmla="*/ 42 w 54"/>
                <a:gd name="T7" fmla="*/ 49 h 61"/>
                <a:gd name="T8" fmla="*/ 34 w 54"/>
                <a:gd name="T9" fmla="*/ 57 h 61"/>
                <a:gd name="T10" fmla="*/ 22 w 54"/>
                <a:gd name="T11" fmla="*/ 61 h 61"/>
                <a:gd name="T12" fmla="*/ 12 w 54"/>
                <a:gd name="T13" fmla="*/ 59 h 61"/>
                <a:gd name="T14" fmla="*/ 5 w 54"/>
                <a:gd name="T15" fmla="*/ 54 h 61"/>
                <a:gd name="T16" fmla="*/ 1 w 54"/>
                <a:gd name="T17" fmla="*/ 46 h 61"/>
                <a:gd name="T18" fmla="*/ 0 w 54"/>
                <a:gd name="T19" fmla="*/ 37 h 61"/>
                <a:gd name="T20" fmla="*/ 0 w 54"/>
                <a:gd name="T21" fmla="*/ 0 h 61"/>
                <a:gd name="T22" fmla="*/ 12 w 54"/>
                <a:gd name="T23" fmla="*/ 0 h 61"/>
                <a:gd name="T24" fmla="*/ 12 w 54"/>
                <a:gd name="T25" fmla="*/ 32 h 61"/>
                <a:gd name="T26" fmla="*/ 12 w 54"/>
                <a:gd name="T27" fmla="*/ 39 h 61"/>
                <a:gd name="T28" fmla="*/ 14 w 54"/>
                <a:gd name="T29" fmla="*/ 45 h 61"/>
                <a:gd name="T30" fmla="*/ 19 w 54"/>
                <a:gd name="T31" fmla="*/ 49 h 61"/>
                <a:gd name="T32" fmla="*/ 25 w 54"/>
                <a:gd name="T33" fmla="*/ 51 h 61"/>
                <a:gd name="T34" fmla="*/ 37 w 54"/>
                <a:gd name="T35" fmla="*/ 45 h 61"/>
                <a:gd name="T36" fmla="*/ 41 w 54"/>
                <a:gd name="T37" fmla="*/ 31 h 61"/>
                <a:gd name="T38" fmla="*/ 41 w 54"/>
                <a:gd name="T39" fmla="*/ 0 h 61"/>
                <a:gd name="T40" fmla="*/ 53 w 54"/>
                <a:gd name="T41" fmla="*/ 0 h 61"/>
                <a:gd name="T42" fmla="*/ 53 w 54"/>
                <a:gd name="T43" fmla="*/ 46 h 61"/>
                <a:gd name="T44" fmla="*/ 53 w 54"/>
                <a:gd name="T45" fmla="*/ 52 h 61"/>
                <a:gd name="T46" fmla="*/ 54 w 54"/>
                <a:gd name="T47" fmla="*/ 59 h 61"/>
                <a:gd name="T48" fmla="*/ 42 w 54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1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 userDrawn="1"/>
          </p:nvSpPr>
          <p:spPr bwMode="auto">
            <a:xfrm>
              <a:off x="10115551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3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3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0239376" y="-627063"/>
              <a:ext cx="203200" cy="228600"/>
            </a:xfrm>
            <a:custGeom>
              <a:avLst/>
              <a:gdLst>
                <a:gd name="T0" fmla="*/ 12 w 54"/>
                <a:gd name="T1" fmla="*/ 2 h 61"/>
                <a:gd name="T2" fmla="*/ 12 w 54"/>
                <a:gd name="T3" fmla="*/ 7 h 61"/>
                <a:gd name="T4" fmla="*/ 12 w 54"/>
                <a:gd name="T5" fmla="*/ 11 h 61"/>
                <a:gd name="T6" fmla="*/ 12 w 54"/>
                <a:gd name="T7" fmla="*/ 11 h 61"/>
                <a:gd name="T8" fmla="*/ 16 w 54"/>
                <a:gd name="T9" fmla="*/ 7 h 61"/>
                <a:gd name="T10" fmla="*/ 20 w 54"/>
                <a:gd name="T11" fmla="*/ 3 h 61"/>
                <a:gd name="T12" fmla="*/ 26 w 54"/>
                <a:gd name="T13" fmla="*/ 1 h 61"/>
                <a:gd name="T14" fmla="*/ 32 w 54"/>
                <a:gd name="T15" fmla="*/ 0 h 61"/>
                <a:gd name="T16" fmla="*/ 42 w 54"/>
                <a:gd name="T17" fmla="*/ 2 h 61"/>
                <a:gd name="T18" fmla="*/ 49 w 54"/>
                <a:gd name="T19" fmla="*/ 7 h 61"/>
                <a:gd name="T20" fmla="*/ 53 w 54"/>
                <a:gd name="T21" fmla="*/ 15 h 61"/>
                <a:gd name="T22" fmla="*/ 54 w 54"/>
                <a:gd name="T23" fmla="*/ 24 h 61"/>
                <a:gd name="T24" fmla="*/ 54 w 54"/>
                <a:gd name="T25" fmla="*/ 61 h 61"/>
                <a:gd name="T26" fmla="*/ 42 w 54"/>
                <a:gd name="T27" fmla="*/ 61 h 61"/>
                <a:gd name="T28" fmla="*/ 42 w 54"/>
                <a:gd name="T29" fmla="*/ 28 h 61"/>
                <a:gd name="T30" fmla="*/ 42 w 54"/>
                <a:gd name="T31" fmla="*/ 21 h 61"/>
                <a:gd name="T32" fmla="*/ 40 w 54"/>
                <a:gd name="T33" fmla="*/ 15 h 61"/>
                <a:gd name="T34" fmla="*/ 35 w 54"/>
                <a:gd name="T35" fmla="*/ 11 h 61"/>
                <a:gd name="T36" fmla="*/ 29 w 54"/>
                <a:gd name="T37" fmla="*/ 10 h 61"/>
                <a:gd name="T38" fmla="*/ 17 w 54"/>
                <a:gd name="T39" fmla="*/ 15 h 61"/>
                <a:gd name="T40" fmla="*/ 13 w 54"/>
                <a:gd name="T41" fmla="*/ 29 h 61"/>
                <a:gd name="T42" fmla="*/ 13 w 54"/>
                <a:gd name="T43" fmla="*/ 61 h 61"/>
                <a:gd name="T44" fmla="*/ 1 w 54"/>
                <a:gd name="T45" fmla="*/ 61 h 61"/>
                <a:gd name="T46" fmla="*/ 1 w 54"/>
                <a:gd name="T47" fmla="*/ 14 h 61"/>
                <a:gd name="T48" fmla="*/ 1 w 54"/>
                <a:gd name="T49" fmla="*/ 8 h 61"/>
                <a:gd name="T50" fmla="*/ 0 w 54"/>
                <a:gd name="T51" fmla="*/ 2 h 61"/>
                <a:gd name="T52" fmla="*/ 12 w 54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61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480676" y="-684213"/>
              <a:ext cx="146050" cy="290513"/>
            </a:xfrm>
            <a:custGeom>
              <a:avLst/>
              <a:gdLst>
                <a:gd name="T0" fmla="*/ 39 w 39"/>
                <a:gd name="T1" fmla="*/ 26 h 77"/>
                <a:gd name="T2" fmla="*/ 23 w 39"/>
                <a:gd name="T3" fmla="*/ 26 h 77"/>
                <a:gd name="T4" fmla="*/ 23 w 39"/>
                <a:gd name="T5" fmla="*/ 57 h 77"/>
                <a:gd name="T6" fmla="*/ 25 w 39"/>
                <a:gd name="T7" fmla="*/ 65 h 77"/>
                <a:gd name="T8" fmla="*/ 31 w 39"/>
                <a:gd name="T9" fmla="*/ 67 h 77"/>
                <a:gd name="T10" fmla="*/ 35 w 39"/>
                <a:gd name="T11" fmla="*/ 67 h 77"/>
                <a:gd name="T12" fmla="*/ 38 w 39"/>
                <a:gd name="T13" fmla="*/ 66 h 77"/>
                <a:gd name="T14" fmla="*/ 39 w 39"/>
                <a:gd name="T15" fmla="*/ 75 h 77"/>
                <a:gd name="T16" fmla="*/ 34 w 39"/>
                <a:gd name="T17" fmla="*/ 77 h 77"/>
                <a:gd name="T18" fmla="*/ 29 w 39"/>
                <a:gd name="T19" fmla="*/ 77 h 77"/>
                <a:gd name="T20" fmla="*/ 16 w 39"/>
                <a:gd name="T21" fmla="*/ 72 h 77"/>
                <a:gd name="T22" fmla="*/ 11 w 39"/>
                <a:gd name="T23" fmla="*/ 59 h 77"/>
                <a:gd name="T24" fmla="*/ 11 w 39"/>
                <a:gd name="T25" fmla="*/ 26 h 77"/>
                <a:gd name="T26" fmla="*/ 0 w 39"/>
                <a:gd name="T27" fmla="*/ 26 h 77"/>
                <a:gd name="T28" fmla="*/ 0 w 39"/>
                <a:gd name="T29" fmla="*/ 17 h 77"/>
                <a:gd name="T30" fmla="*/ 11 w 39"/>
                <a:gd name="T31" fmla="*/ 17 h 77"/>
                <a:gd name="T32" fmla="*/ 11 w 39"/>
                <a:gd name="T33" fmla="*/ 0 h 77"/>
                <a:gd name="T34" fmla="*/ 23 w 39"/>
                <a:gd name="T35" fmla="*/ 0 h 77"/>
                <a:gd name="T36" fmla="*/ 23 w 39"/>
                <a:gd name="T37" fmla="*/ 17 h 77"/>
                <a:gd name="T38" fmla="*/ 39 w 39"/>
                <a:gd name="T39" fmla="*/ 17 h 77"/>
                <a:gd name="T40" fmla="*/ 39 w 39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77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10660063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4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4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0788651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0885488" y="-627063"/>
              <a:ext cx="222250" cy="236538"/>
            </a:xfrm>
            <a:custGeom>
              <a:avLst/>
              <a:gdLst>
                <a:gd name="T0" fmla="*/ 47 w 59"/>
                <a:gd name="T1" fmla="*/ 26 h 63"/>
                <a:gd name="T2" fmla="*/ 46 w 59"/>
                <a:gd name="T3" fmla="*/ 19 h 63"/>
                <a:gd name="T4" fmla="*/ 43 w 59"/>
                <a:gd name="T5" fmla="*/ 14 h 63"/>
                <a:gd name="T6" fmla="*/ 38 w 59"/>
                <a:gd name="T7" fmla="*/ 11 h 63"/>
                <a:gd name="T8" fmla="*/ 31 w 59"/>
                <a:gd name="T9" fmla="*/ 9 h 63"/>
                <a:gd name="T10" fmla="*/ 24 w 59"/>
                <a:gd name="T11" fmla="*/ 11 h 63"/>
                <a:gd name="T12" fmla="*/ 18 w 59"/>
                <a:gd name="T13" fmla="*/ 14 h 63"/>
                <a:gd name="T14" fmla="*/ 14 w 59"/>
                <a:gd name="T15" fmla="*/ 19 h 63"/>
                <a:gd name="T16" fmla="*/ 12 w 59"/>
                <a:gd name="T17" fmla="*/ 26 h 63"/>
                <a:gd name="T18" fmla="*/ 47 w 59"/>
                <a:gd name="T19" fmla="*/ 26 h 63"/>
                <a:gd name="T20" fmla="*/ 59 w 59"/>
                <a:gd name="T21" fmla="*/ 31 h 63"/>
                <a:gd name="T22" fmla="*/ 59 w 59"/>
                <a:gd name="T23" fmla="*/ 33 h 63"/>
                <a:gd name="T24" fmla="*/ 59 w 59"/>
                <a:gd name="T25" fmla="*/ 35 h 63"/>
                <a:gd name="T26" fmla="*/ 12 w 59"/>
                <a:gd name="T27" fmla="*/ 35 h 63"/>
                <a:gd name="T28" fmla="*/ 14 w 59"/>
                <a:gd name="T29" fmla="*/ 42 h 63"/>
                <a:gd name="T30" fmla="*/ 18 w 59"/>
                <a:gd name="T31" fmla="*/ 48 h 63"/>
                <a:gd name="T32" fmla="*/ 24 w 59"/>
                <a:gd name="T33" fmla="*/ 51 h 63"/>
                <a:gd name="T34" fmla="*/ 31 w 59"/>
                <a:gd name="T35" fmla="*/ 53 h 63"/>
                <a:gd name="T36" fmla="*/ 42 w 59"/>
                <a:gd name="T37" fmla="*/ 50 h 63"/>
                <a:gd name="T38" fmla="*/ 49 w 59"/>
                <a:gd name="T39" fmla="*/ 44 h 63"/>
                <a:gd name="T40" fmla="*/ 57 w 59"/>
                <a:gd name="T41" fmla="*/ 50 h 63"/>
                <a:gd name="T42" fmla="*/ 46 w 59"/>
                <a:gd name="T43" fmla="*/ 60 h 63"/>
                <a:gd name="T44" fmla="*/ 31 w 59"/>
                <a:gd name="T45" fmla="*/ 63 h 63"/>
                <a:gd name="T46" fmla="*/ 19 w 59"/>
                <a:gd name="T47" fmla="*/ 60 h 63"/>
                <a:gd name="T48" fmla="*/ 9 w 59"/>
                <a:gd name="T49" fmla="*/ 54 h 63"/>
                <a:gd name="T50" fmla="*/ 2 w 59"/>
                <a:gd name="T51" fmla="*/ 44 h 63"/>
                <a:gd name="T52" fmla="*/ 0 w 59"/>
                <a:gd name="T53" fmla="*/ 31 h 63"/>
                <a:gd name="T54" fmla="*/ 2 w 59"/>
                <a:gd name="T55" fmla="*/ 19 h 63"/>
                <a:gd name="T56" fmla="*/ 9 w 59"/>
                <a:gd name="T57" fmla="*/ 9 h 63"/>
                <a:gd name="T58" fmla="*/ 18 w 59"/>
                <a:gd name="T59" fmla="*/ 2 h 63"/>
                <a:gd name="T60" fmla="*/ 31 w 59"/>
                <a:gd name="T61" fmla="*/ 0 h 63"/>
                <a:gd name="T62" fmla="*/ 43 w 59"/>
                <a:gd name="T63" fmla="*/ 2 h 63"/>
                <a:gd name="T64" fmla="*/ 52 w 59"/>
                <a:gd name="T65" fmla="*/ 8 h 63"/>
                <a:gd name="T66" fmla="*/ 57 w 59"/>
                <a:gd name="T67" fmla="*/ 18 h 63"/>
                <a:gd name="T68" fmla="*/ 59 w 59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11141076" y="-627063"/>
              <a:ext cx="180975" cy="236538"/>
            </a:xfrm>
            <a:custGeom>
              <a:avLst/>
              <a:gdLst>
                <a:gd name="T0" fmla="*/ 39 w 48"/>
                <a:gd name="T1" fmla="*/ 17 h 63"/>
                <a:gd name="T2" fmla="*/ 34 w 48"/>
                <a:gd name="T3" fmla="*/ 11 h 63"/>
                <a:gd name="T4" fmla="*/ 25 w 48"/>
                <a:gd name="T5" fmla="*/ 9 h 63"/>
                <a:gd name="T6" fmla="*/ 21 w 48"/>
                <a:gd name="T7" fmla="*/ 10 h 63"/>
                <a:gd name="T8" fmla="*/ 18 w 48"/>
                <a:gd name="T9" fmla="*/ 11 h 63"/>
                <a:gd name="T10" fmla="*/ 15 w 48"/>
                <a:gd name="T11" fmla="*/ 13 h 63"/>
                <a:gd name="T12" fmla="*/ 14 w 48"/>
                <a:gd name="T13" fmla="*/ 17 h 63"/>
                <a:gd name="T14" fmla="*/ 18 w 48"/>
                <a:gd name="T15" fmla="*/ 23 h 63"/>
                <a:gd name="T16" fmla="*/ 28 w 48"/>
                <a:gd name="T17" fmla="*/ 26 h 63"/>
                <a:gd name="T18" fmla="*/ 36 w 48"/>
                <a:gd name="T19" fmla="*/ 28 h 63"/>
                <a:gd name="T20" fmla="*/ 42 w 48"/>
                <a:gd name="T21" fmla="*/ 32 h 63"/>
                <a:gd name="T22" fmla="*/ 46 w 48"/>
                <a:gd name="T23" fmla="*/ 37 h 63"/>
                <a:gd name="T24" fmla="*/ 48 w 48"/>
                <a:gd name="T25" fmla="*/ 44 h 63"/>
                <a:gd name="T26" fmla="*/ 46 w 48"/>
                <a:gd name="T27" fmla="*/ 52 h 63"/>
                <a:gd name="T28" fmla="*/ 41 w 48"/>
                <a:gd name="T29" fmla="*/ 58 h 63"/>
                <a:gd name="T30" fmla="*/ 33 w 48"/>
                <a:gd name="T31" fmla="*/ 62 h 63"/>
                <a:gd name="T32" fmla="*/ 24 w 48"/>
                <a:gd name="T33" fmla="*/ 63 h 63"/>
                <a:gd name="T34" fmla="*/ 11 w 48"/>
                <a:gd name="T35" fmla="*/ 60 h 63"/>
                <a:gd name="T36" fmla="*/ 0 w 48"/>
                <a:gd name="T37" fmla="*/ 52 h 63"/>
                <a:gd name="T38" fmla="*/ 9 w 48"/>
                <a:gd name="T39" fmla="*/ 45 h 63"/>
                <a:gd name="T40" fmla="*/ 15 w 48"/>
                <a:gd name="T41" fmla="*/ 51 h 63"/>
                <a:gd name="T42" fmla="*/ 24 w 48"/>
                <a:gd name="T43" fmla="*/ 53 h 63"/>
                <a:gd name="T44" fmla="*/ 29 w 48"/>
                <a:gd name="T45" fmla="*/ 53 h 63"/>
                <a:gd name="T46" fmla="*/ 33 w 48"/>
                <a:gd name="T47" fmla="*/ 51 h 63"/>
                <a:gd name="T48" fmla="*/ 35 w 48"/>
                <a:gd name="T49" fmla="*/ 49 h 63"/>
                <a:gd name="T50" fmla="*/ 36 w 48"/>
                <a:gd name="T51" fmla="*/ 45 h 63"/>
                <a:gd name="T52" fmla="*/ 32 w 48"/>
                <a:gd name="T53" fmla="*/ 38 h 63"/>
                <a:gd name="T54" fmla="*/ 21 w 48"/>
                <a:gd name="T55" fmla="*/ 35 h 63"/>
                <a:gd name="T56" fmla="*/ 15 w 48"/>
                <a:gd name="T57" fmla="*/ 33 h 63"/>
                <a:gd name="T58" fmla="*/ 9 w 48"/>
                <a:gd name="T59" fmla="*/ 30 h 63"/>
                <a:gd name="T60" fmla="*/ 5 w 48"/>
                <a:gd name="T61" fmla="*/ 25 h 63"/>
                <a:gd name="T62" fmla="*/ 3 w 48"/>
                <a:gd name="T63" fmla="*/ 18 h 63"/>
                <a:gd name="T64" fmla="*/ 5 w 48"/>
                <a:gd name="T65" fmla="*/ 10 h 63"/>
                <a:gd name="T66" fmla="*/ 10 w 48"/>
                <a:gd name="T67" fmla="*/ 4 h 63"/>
                <a:gd name="T68" fmla="*/ 18 w 48"/>
                <a:gd name="T69" fmla="*/ 1 h 63"/>
                <a:gd name="T70" fmla="*/ 26 w 48"/>
                <a:gd name="T71" fmla="*/ 0 h 63"/>
                <a:gd name="T72" fmla="*/ 38 w 48"/>
                <a:gd name="T73" fmla="*/ 2 h 63"/>
                <a:gd name="T74" fmla="*/ 47 w 48"/>
                <a:gd name="T75" fmla="*/ 10 h 63"/>
                <a:gd name="T76" fmla="*/ 39 w 48"/>
                <a:gd name="T7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3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1476038" y="-627063"/>
              <a:ext cx="198438" cy="236538"/>
            </a:xfrm>
            <a:custGeom>
              <a:avLst/>
              <a:gdLst>
                <a:gd name="T0" fmla="*/ 38 w 53"/>
                <a:gd name="T1" fmla="*/ 33 h 63"/>
                <a:gd name="T2" fmla="*/ 29 w 53"/>
                <a:gd name="T3" fmla="*/ 33 h 63"/>
                <a:gd name="T4" fmla="*/ 21 w 53"/>
                <a:gd name="T5" fmla="*/ 35 h 63"/>
                <a:gd name="T6" fmla="*/ 14 w 53"/>
                <a:gd name="T7" fmla="*/ 38 h 63"/>
                <a:gd name="T8" fmla="*/ 12 w 53"/>
                <a:gd name="T9" fmla="*/ 44 h 63"/>
                <a:gd name="T10" fmla="*/ 13 w 53"/>
                <a:gd name="T11" fmla="*/ 48 h 63"/>
                <a:gd name="T12" fmla="*/ 16 w 53"/>
                <a:gd name="T13" fmla="*/ 51 h 63"/>
                <a:gd name="T14" fmla="*/ 20 w 53"/>
                <a:gd name="T15" fmla="*/ 53 h 63"/>
                <a:gd name="T16" fmla="*/ 24 w 53"/>
                <a:gd name="T17" fmla="*/ 53 h 63"/>
                <a:gd name="T18" fmla="*/ 37 w 53"/>
                <a:gd name="T19" fmla="*/ 48 h 63"/>
                <a:gd name="T20" fmla="*/ 41 w 53"/>
                <a:gd name="T21" fmla="*/ 36 h 63"/>
                <a:gd name="T22" fmla="*/ 41 w 53"/>
                <a:gd name="T23" fmla="*/ 33 h 63"/>
                <a:gd name="T24" fmla="*/ 38 w 53"/>
                <a:gd name="T25" fmla="*/ 33 h 63"/>
                <a:gd name="T26" fmla="*/ 41 w 53"/>
                <a:gd name="T27" fmla="*/ 23 h 63"/>
                <a:gd name="T28" fmla="*/ 37 w 53"/>
                <a:gd name="T29" fmla="*/ 13 h 63"/>
                <a:gd name="T30" fmla="*/ 27 w 53"/>
                <a:gd name="T31" fmla="*/ 10 h 63"/>
                <a:gd name="T32" fmla="*/ 17 w 53"/>
                <a:gd name="T33" fmla="*/ 11 h 63"/>
                <a:gd name="T34" fmla="*/ 10 w 53"/>
                <a:gd name="T35" fmla="*/ 16 h 63"/>
                <a:gd name="T36" fmla="*/ 3 w 53"/>
                <a:gd name="T37" fmla="*/ 9 h 63"/>
                <a:gd name="T38" fmla="*/ 14 w 53"/>
                <a:gd name="T39" fmla="*/ 2 h 63"/>
                <a:gd name="T40" fmla="*/ 28 w 53"/>
                <a:gd name="T41" fmla="*/ 0 h 63"/>
                <a:gd name="T42" fmla="*/ 39 w 53"/>
                <a:gd name="T43" fmla="*/ 2 h 63"/>
                <a:gd name="T44" fmla="*/ 47 w 53"/>
                <a:gd name="T45" fmla="*/ 7 h 63"/>
                <a:gd name="T46" fmla="*/ 51 w 53"/>
                <a:gd name="T47" fmla="*/ 14 h 63"/>
                <a:gd name="T48" fmla="*/ 53 w 53"/>
                <a:gd name="T49" fmla="*/ 23 h 63"/>
                <a:gd name="T50" fmla="*/ 53 w 53"/>
                <a:gd name="T51" fmla="*/ 49 h 63"/>
                <a:gd name="T52" fmla="*/ 53 w 53"/>
                <a:gd name="T53" fmla="*/ 56 h 63"/>
                <a:gd name="T54" fmla="*/ 53 w 53"/>
                <a:gd name="T55" fmla="*/ 61 h 63"/>
                <a:gd name="T56" fmla="*/ 43 w 53"/>
                <a:gd name="T57" fmla="*/ 61 h 63"/>
                <a:gd name="T58" fmla="*/ 42 w 53"/>
                <a:gd name="T59" fmla="*/ 53 h 63"/>
                <a:gd name="T60" fmla="*/ 41 w 53"/>
                <a:gd name="T61" fmla="*/ 53 h 63"/>
                <a:gd name="T62" fmla="*/ 33 w 53"/>
                <a:gd name="T63" fmla="*/ 60 h 63"/>
                <a:gd name="T64" fmla="*/ 21 w 53"/>
                <a:gd name="T65" fmla="*/ 63 h 63"/>
                <a:gd name="T66" fmla="*/ 14 w 53"/>
                <a:gd name="T67" fmla="*/ 62 h 63"/>
                <a:gd name="T68" fmla="*/ 7 w 53"/>
                <a:gd name="T69" fmla="*/ 59 h 63"/>
                <a:gd name="T70" fmla="*/ 2 w 53"/>
                <a:gd name="T71" fmla="*/ 53 h 63"/>
                <a:gd name="T72" fmla="*/ 0 w 53"/>
                <a:gd name="T73" fmla="*/ 44 h 63"/>
                <a:gd name="T74" fmla="*/ 3 w 53"/>
                <a:gd name="T75" fmla="*/ 34 h 63"/>
                <a:gd name="T76" fmla="*/ 13 w 53"/>
                <a:gd name="T77" fmla="*/ 28 h 63"/>
                <a:gd name="T78" fmla="*/ 26 w 53"/>
                <a:gd name="T79" fmla="*/ 25 h 63"/>
                <a:gd name="T80" fmla="*/ 41 w 53"/>
                <a:gd name="T81" fmla="*/ 24 h 63"/>
                <a:gd name="T82" fmla="*/ 41 w 53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6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11734801" y="-627063"/>
              <a:ext cx="131763" cy="228600"/>
            </a:xfrm>
            <a:custGeom>
              <a:avLst/>
              <a:gdLst>
                <a:gd name="T0" fmla="*/ 0 w 35"/>
                <a:gd name="T1" fmla="*/ 8 h 61"/>
                <a:gd name="T2" fmla="*/ 0 w 35"/>
                <a:gd name="T3" fmla="*/ 2 h 61"/>
                <a:gd name="T4" fmla="*/ 11 w 35"/>
                <a:gd name="T5" fmla="*/ 2 h 61"/>
                <a:gd name="T6" fmla="*/ 11 w 35"/>
                <a:gd name="T7" fmla="*/ 7 h 61"/>
                <a:gd name="T8" fmla="*/ 11 w 35"/>
                <a:gd name="T9" fmla="*/ 12 h 61"/>
                <a:gd name="T10" fmla="*/ 12 w 35"/>
                <a:gd name="T11" fmla="*/ 12 h 61"/>
                <a:gd name="T12" fmla="*/ 19 w 35"/>
                <a:gd name="T13" fmla="*/ 3 h 61"/>
                <a:gd name="T14" fmla="*/ 30 w 35"/>
                <a:gd name="T15" fmla="*/ 0 h 61"/>
                <a:gd name="T16" fmla="*/ 35 w 35"/>
                <a:gd name="T17" fmla="*/ 0 h 61"/>
                <a:gd name="T18" fmla="*/ 34 w 35"/>
                <a:gd name="T19" fmla="*/ 11 h 61"/>
                <a:gd name="T20" fmla="*/ 29 w 35"/>
                <a:gd name="T21" fmla="*/ 11 h 61"/>
                <a:gd name="T22" fmla="*/ 21 w 35"/>
                <a:gd name="T23" fmla="*/ 12 h 61"/>
                <a:gd name="T24" fmla="*/ 16 w 35"/>
                <a:gd name="T25" fmla="*/ 17 h 61"/>
                <a:gd name="T26" fmla="*/ 13 w 35"/>
                <a:gd name="T27" fmla="*/ 23 h 61"/>
                <a:gd name="T28" fmla="*/ 12 w 35"/>
                <a:gd name="T29" fmla="*/ 30 h 61"/>
                <a:gd name="T30" fmla="*/ 12 w 35"/>
                <a:gd name="T31" fmla="*/ 61 h 61"/>
                <a:gd name="T32" fmla="*/ 0 w 35"/>
                <a:gd name="T33" fmla="*/ 61 h 61"/>
                <a:gd name="T34" fmla="*/ 0 w 35"/>
                <a:gd name="T35" fmla="*/ 14 h 61"/>
                <a:gd name="T36" fmla="*/ 0 w 35"/>
                <a:gd name="T3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1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1880851" y="-627063"/>
              <a:ext cx="225425" cy="236538"/>
            </a:xfrm>
            <a:custGeom>
              <a:avLst/>
              <a:gdLst>
                <a:gd name="T0" fmla="*/ 47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7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59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1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1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2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12260263" y="-627063"/>
              <a:ext cx="198438" cy="228600"/>
            </a:xfrm>
            <a:custGeom>
              <a:avLst/>
              <a:gdLst>
                <a:gd name="T0" fmla="*/ 11 w 53"/>
                <a:gd name="T1" fmla="*/ 2 h 61"/>
                <a:gd name="T2" fmla="*/ 11 w 53"/>
                <a:gd name="T3" fmla="*/ 7 h 61"/>
                <a:gd name="T4" fmla="*/ 11 w 53"/>
                <a:gd name="T5" fmla="*/ 11 h 61"/>
                <a:gd name="T6" fmla="*/ 12 w 53"/>
                <a:gd name="T7" fmla="*/ 11 h 61"/>
                <a:gd name="T8" fmla="*/ 15 w 53"/>
                <a:gd name="T9" fmla="*/ 7 h 61"/>
                <a:gd name="T10" fmla="*/ 19 w 53"/>
                <a:gd name="T11" fmla="*/ 3 h 61"/>
                <a:gd name="T12" fmla="*/ 25 w 53"/>
                <a:gd name="T13" fmla="*/ 1 h 61"/>
                <a:gd name="T14" fmla="*/ 31 w 53"/>
                <a:gd name="T15" fmla="*/ 0 h 61"/>
                <a:gd name="T16" fmla="*/ 41 w 53"/>
                <a:gd name="T17" fmla="*/ 2 h 61"/>
                <a:gd name="T18" fmla="*/ 48 w 53"/>
                <a:gd name="T19" fmla="*/ 7 h 61"/>
                <a:gd name="T20" fmla="*/ 52 w 53"/>
                <a:gd name="T21" fmla="*/ 15 h 61"/>
                <a:gd name="T22" fmla="*/ 53 w 53"/>
                <a:gd name="T23" fmla="*/ 24 h 61"/>
                <a:gd name="T24" fmla="*/ 53 w 53"/>
                <a:gd name="T25" fmla="*/ 61 h 61"/>
                <a:gd name="T26" fmla="*/ 41 w 53"/>
                <a:gd name="T27" fmla="*/ 61 h 61"/>
                <a:gd name="T28" fmla="*/ 41 w 53"/>
                <a:gd name="T29" fmla="*/ 28 h 61"/>
                <a:gd name="T30" fmla="*/ 41 w 53"/>
                <a:gd name="T31" fmla="*/ 21 h 61"/>
                <a:gd name="T32" fmla="*/ 39 w 53"/>
                <a:gd name="T33" fmla="*/ 15 h 61"/>
                <a:gd name="T34" fmla="*/ 35 w 53"/>
                <a:gd name="T35" fmla="*/ 11 h 61"/>
                <a:gd name="T36" fmla="*/ 28 w 53"/>
                <a:gd name="T37" fmla="*/ 10 h 61"/>
                <a:gd name="T38" fmla="*/ 16 w 53"/>
                <a:gd name="T39" fmla="*/ 15 h 61"/>
                <a:gd name="T40" fmla="*/ 12 w 53"/>
                <a:gd name="T41" fmla="*/ 29 h 61"/>
                <a:gd name="T42" fmla="*/ 12 w 53"/>
                <a:gd name="T43" fmla="*/ 61 h 61"/>
                <a:gd name="T44" fmla="*/ 0 w 53"/>
                <a:gd name="T45" fmla="*/ 61 h 61"/>
                <a:gd name="T46" fmla="*/ 0 w 53"/>
                <a:gd name="T47" fmla="*/ 14 h 61"/>
                <a:gd name="T48" fmla="*/ 0 w 53"/>
                <a:gd name="T49" fmla="*/ 8 h 61"/>
                <a:gd name="T50" fmla="*/ 0 w 53"/>
                <a:gd name="T51" fmla="*/ 2 h 61"/>
                <a:gd name="T52" fmla="*/ 11 w 53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1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 noEditPoints="1"/>
            </p:cNvSpPr>
            <p:nvPr userDrawn="1"/>
          </p:nvSpPr>
          <p:spPr bwMode="auto">
            <a:xfrm>
              <a:off x="12507913" y="-627063"/>
              <a:ext cx="239713" cy="236538"/>
            </a:xfrm>
            <a:custGeom>
              <a:avLst/>
              <a:gdLst>
                <a:gd name="T0" fmla="*/ 52 w 64"/>
                <a:gd name="T1" fmla="*/ 31 h 63"/>
                <a:gd name="T2" fmla="*/ 51 w 64"/>
                <a:gd name="T3" fmla="*/ 23 h 63"/>
                <a:gd name="T4" fmla="*/ 47 w 64"/>
                <a:gd name="T5" fmla="*/ 16 h 63"/>
                <a:gd name="T6" fmla="*/ 41 w 64"/>
                <a:gd name="T7" fmla="*/ 12 h 63"/>
                <a:gd name="T8" fmla="*/ 32 w 64"/>
                <a:gd name="T9" fmla="*/ 10 h 63"/>
                <a:gd name="T10" fmla="*/ 24 w 64"/>
                <a:gd name="T11" fmla="*/ 12 h 63"/>
                <a:gd name="T12" fmla="*/ 18 w 64"/>
                <a:gd name="T13" fmla="*/ 16 h 63"/>
                <a:gd name="T14" fmla="*/ 14 w 64"/>
                <a:gd name="T15" fmla="*/ 23 h 63"/>
                <a:gd name="T16" fmla="*/ 12 w 64"/>
                <a:gd name="T17" fmla="*/ 31 h 63"/>
                <a:gd name="T18" fmla="*/ 14 w 64"/>
                <a:gd name="T19" fmla="*/ 39 h 63"/>
                <a:gd name="T20" fmla="*/ 18 w 64"/>
                <a:gd name="T21" fmla="*/ 46 h 63"/>
                <a:gd name="T22" fmla="*/ 24 w 64"/>
                <a:gd name="T23" fmla="*/ 51 h 63"/>
                <a:gd name="T24" fmla="*/ 32 w 64"/>
                <a:gd name="T25" fmla="*/ 53 h 63"/>
                <a:gd name="T26" fmla="*/ 41 w 64"/>
                <a:gd name="T27" fmla="*/ 51 h 63"/>
                <a:gd name="T28" fmla="*/ 47 w 64"/>
                <a:gd name="T29" fmla="*/ 46 h 63"/>
                <a:gd name="T30" fmla="*/ 51 w 64"/>
                <a:gd name="T31" fmla="*/ 39 h 63"/>
                <a:gd name="T32" fmla="*/ 52 w 64"/>
                <a:gd name="T33" fmla="*/ 31 h 63"/>
                <a:gd name="T34" fmla="*/ 64 w 64"/>
                <a:gd name="T35" fmla="*/ 31 h 63"/>
                <a:gd name="T36" fmla="*/ 62 w 64"/>
                <a:gd name="T37" fmla="*/ 44 h 63"/>
                <a:gd name="T38" fmla="*/ 55 w 64"/>
                <a:gd name="T39" fmla="*/ 54 h 63"/>
                <a:gd name="T40" fmla="*/ 45 w 64"/>
                <a:gd name="T41" fmla="*/ 60 h 63"/>
                <a:gd name="T42" fmla="*/ 32 w 64"/>
                <a:gd name="T43" fmla="*/ 63 h 63"/>
                <a:gd name="T44" fmla="*/ 20 w 64"/>
                <a:gd name="T45" fmla="*/ 60 h 63"/>
                <a:gd name="T46" fmla="*/ 9 w 64"/>
                <a:gd name="T47" fmla="*/ 54 h 63"/>
                <a:gd name="T48" fmla="*/ 3 w 64"/>
                <a:gd name="T49" fmla="*/ 44 h 63"/>
                <a:gd name="T50" fmla="*/ 0 w 64"/>
                <a:gd name="T51" fmla="*/ 31 h 63"/>
                <a:gd name="T52" fmla="*/ 3 w 64"/>
                <a:gd name="T53" fmla="*/ 19 h 63"/>
                <a:gd name="T54" fmla="*/ 9 w 64"/>
                <a:gd name="T55" fmla="*/ 9 h 63"/>
                <a:gd name="T56" fmla="*/ 20 w 64"/>
                <a:gd name="T57" fmla="*/ 2 h 63"/>
                <a:gd name="T58" fmla="*/ 32 w 64"/>
                <a:gd name="T59" fmla="*/ 0 h 63"/>
                <a:gd name="T60" fmla="*/ 45 w 64"/>
                <a:gd name="T61" fmla="*/ 2 h 63"/>
                <a:gd name="T62" fmla="*/ 55 w 64"/>
                <a:gd name="T63" fmla="*/ 9 h 63"/>
                <a:gd name="T64" fmla="*/ 62 w 64"/>
                <a:gd name="T65" fmla="*/ 19 h 63"/>
                <a:gd name="T66" fmla="*/ 64 w 64"/>
                <a:gd name="T6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12777788" y="-620713"/>
              <a:ext cx="349250" cy="222250"/>
            </a:xfrm>
            <a:custGeom>
              <a:avLst/>
              <a:gdLst>
                <a:gd name="T0" fmla="*/ 31 w 220"/>
                <a:gd name="T1" fmla="*/ 0 h 140"/>
                <a:gd name="T2" fmla="*/ 62 w 220"/>
                <a:gd name="T3" fmla="*/ 107 h 140"/>
                <a:gd name="T4" fmla="*/ 62 w 220"/>
                <a:gd name="T5" fmla="*/ 107 h 140"/>
                <a:gd name="T6" fmla="*/ 95 w 220"/>
                <a:gd name="T7" fmla="*/ 0 h 140"/>
                <a:gd name="T8" fmla="*/ 126 w 220"/>
                <a:gd name="T9" fmla="*/ 0 h 140"/>
                <a:gd name="T10" fmla="*/ 159 w 220"/>
                <a:gd name="T11" fmla="*/ 107 h 140"/>
                <a:gd name="T12" fmla="*/ 161 w 220"/>
                <a:gd name="T13" fmla="*/ 107 h 140"/>
                <a:gd name="T14" fmla="*/ 192 w 220"/>
                <a:gd name="T15" fmla="*/ 0 h 140"/>
                <a:gd name="T16" fmla="*/ 220 w 220"/>
                <a:gd name="T17" fmla="*/ 0 h 140"/>
                <a:gd name="T18" fmla="*/ 175 w 220"/>
                <a:gd name="T19" fmla="*/ 140 h 140"/>
                <a:gd name="T20" fmla="*/ 145 w 220"/>
                <a:gd name="T21" fmla="*/ 140 h 140"/>
                <a:gd name="T22" fmla="*/ 111 w 220"/>
                <a:gd name="T23" fmla="*/ 34 h 140"/>
                <a:gd name="T24" fmla="*/ 109 w 220"/>
                <a:gd name="T25" fmla="*/ 34 h 140"/>
                <a:gd name="T26" fmla="*/ 76 w 220"/>
                <a:gd name="T27" fmla="*/ 140 h 140"/>
                <a:gd name="T28" fmla="*/ 48 w 220"/>
                <a:gd name="T29" fmla="*/ 140 h 140"/>
                <a:gd name="T30" fmla="*/ 0 w 220"/>
                <a:gd name="T31" fmla="*/ 0 h 140"/>
                <a:gd name="T32" fmla="*/ 31 w 220"/>
                <a:gd name="T33" fmla="*/ 0 h 140"/>
                <a:gd name="T34" fmla="*/ 31 w 220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14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2996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74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spcBef>
        <a:spcPts val="400"/>
      </a:spcBef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66688" algn="l" defTabSz="914400" rtl="0" eaLnBrk="1" latinLnBrk="0" hangingPunct="1">
      <a:spcBef>
        <a:spcPts val="40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spcBef>
        <a:spcPts val="400"/>
      </a:spcBef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12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325192" y="4084609"/>
            <a:ext cx="480060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25192" y="4865458"/>
            <a:ext cx="4800600" cy="3385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 16pt Arial</a:t>
            </a:r>
          </a:p>
        </p:txBody>
      </p:sp>
      <p:sp>
        <p:nvSpPr>
          <p:cNvPr id="19" name="TextBox 18"/>
          <p:cNvSpPr txBox="1"/>
          <p:nvPr/>
        </p:nvSpPr>
        <p:spPr bwMode="black">
          <a:xfrm>
            <a:off x="2248001" y="6520894"/>
            <a:ext cx="2204450" cy="21544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ea typeface="Arial" charset="0"/>
                <a:cs typeface="Arial" charset="0"/>
              </a:rPr>
              <a:t>Copyright © 2018 IQVIA.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25192" y="1830302"/>
            <a:ext cx="4800600" cy="2286058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0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32pt Arial Bold Title Case</a:t>
            </a: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 rot="5400000">
            <a:off x="-864496" y="2477220"/>
            <a:ext cx="3447991" cy="176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261101" cy="6845300"/>
          </a:xfrm>
          <a:prstGeom prst="rect">
            <a:avLst/>
          </a:prstGeom>
        </p:spPr>
      </p:pic>
      <p:sp>
        <p:nvSpPr>
          <p:cNvPr id="18" name="Rectangle 58"/>
          <p:cNvSpPr>
            <a:spLocks noChangeArrowheads="1"/>
          </p:cNvSpPr>
          <p:nvPr/>
        </p:nvSpPr>
        <p:spPr bwMode="gray">
          <a:xfrm rot="5400000">
            <a:off x="-436735" y="5497452"/>
            <a:ext cx="2592472" cy="1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16" name="Rectangle 15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694" y="6387858"/>
            <a:ext cx="9119524" cy="3380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615748" y="6419366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6" name="Rectangle 5"/>
            <p:cNvSpPr/>
            <p:nvPr/>
          </p:nvSpPr>
          <p:spPr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gray">
          <a:xfrm>
            <a:off x="582283" y="-1"/>
            <a:ext cx="3078445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extBox 160"/>
          <p:cNvSpPr txBox="1"/>
          <p:nvPr/>
        </p:nvSpPr>
        <p:spPr bwMode="white">
          <a:xfrm>
            <a:off x="946623" y="835016"/>
            <a:ext cx="1816547" cy="49994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Table</a:t>
            </a:r>
            <a:r>
              <a:rPr lang="en-US" sz="2800" b="1" baseline="0" dirty="0">
                <a:solidFill>
                  <a:schemeClr val="bg1"/>
                </a:solidFill>
              </a:rPr>
              <a:t> of Contents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4" name="Text Placeholder 163"/>
          <p:cNvSpPr>
            <a:spLocks noGrp="1"/>
          </p:cNvSpPr>
          <p:nvPr>
            <p:ph type="body" sz="quarter" idx="11" hasCustomPrompt="1"/>
          </p:nvPr>
        </p:nvSpPr>
        <p:spPr>
          <a:xfrm>
            <a:off x="4236980" y="835016"/>
            <a:ext cx="7090641" cy="4999475"/>
          </a:xfrm>
          <a:prstGeom prst="rect">
            <a:avLst/>
          </a:prstGeo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+"/>
              <a:defRPr sz="1800" baseline="0"/>
            </a:lvl1pPr>
            <a:lvl2pPr marL="400050" indent="-171450">
              <a:buClr>
                <a:schemeClr val="bg2"/>
              </a:buCl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Arial 18pt TOC</a:t>
            </a: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gray">
          <a:xfrm>
            <a:off x="3660728" y="6420040"/>
            <a:ext cx="6116253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white">
          <a:xfrm>
            <a:off x="582284" y="6420040"/>
            <a:ext cx="3078444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gray">
          <a:xfrm>
            <a:off x="6033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8"/>
          <p:cNvSpPr>
            <a:spLocks noChangeArrowheads="1"/>
          </p:cNvSpPr>
          <p:nvPr/>
        </p:nvSpPr>
        <p:spPr bwMode="gray">
          <a:xfrm rot="5400000">
            <a:off x="-2148815" y="3761537"/>
            <a:ext cx="6016625" cy="176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1786580"/>
            <a:ext cx="8515386" cy="42598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721276" y="2107576"/>
            <a:ext cx="6494469" cy="3616037"/>
          </a:xfrm>
          <a:prstGeom prst="rect">
            <a:avLst/>
          </a:prstGeom>
        </p:spPr>
        <p:txBody>
          <a:bodyPr anchor="ctr" anchorCtr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28pt Arial Bold Title Case</a:t>
            </a:r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white">
          <a:xfrm rot="5400000">
            <a:off x="-1272658" y="3828727"/>
            <a:ext cx="4261751" cy="17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23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  <p:extLst/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192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641"/>
            <a:ext cx="1389888" cy="24271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53219" y="914400"/>
            <a:ext cx="10085832" cy="5029199"/>
          </a:xfrm>
          <a:prstGeom prst="rect">
            <a:avLst/>
          </a:prstGeom>
        </p:spPr>
        <p:txBody>
          <a:bodyPr anchor="ctr" anchorCtr="0"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Thought slides are 36pt Arial sentence case</a:t>
            </a:r>
          </a:p>
        </p:txBody>
      </p:sp>
    </p:spTree>
    <p:extLst/>
  </p:cSld>
  <p:clrMapOvr>
    <a:masterClrMapping/>
  </p:clrMapOvr>
  <p:transition spd="med">
    <p:fade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20338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04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58912" y="1084819"/>
            <a:ext cx="10085562" cy="2110629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Slides are 36pt Arial sentence case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08148"/>
            <a:ext cx="3326745" cy="3637151"/>
          </a:xfrm>
          <a:prstGeom prst="rect">
            <a:avLst/>
          </a:prstGeom>
        </p:spPr>
      </p:pic>
      <p:sp>
        <p:nvSpPr>
          <p:cNvPr id="11" name="Rectangle 58"/>
          <p:cNvSpPr>
            <a:spLocks noChangeArrowheads="1"/>
          </p:cNvSpPr>
          <p:nvPr/>
        </p:nvSpPr>
        <p:spPr bwMode="white">
          <a:xfrm>
            <a:off x="11506198" y="771348"/>
            <a:ext cx="697189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65550" y="3208148"/>
            <a:ext cx="7378924" cy="3300602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2400">
                <a:solidFill>
                  <a:schemeClr val="bg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2400">
                <a:solidFill>
                  <a:schemeClr val="bg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2400">
                <a:solidFill>
                  <a:schemeClr val="bg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Arial 24pt bullet level 1</a:t>
            </a:r>
          </a:p>
          <a:p>
            <a:pPr lvl="1"/>
            <a:r>
              <a:rPr lang="en-US" dirty="0"/>
              <a:t>Arial 24pt bullet level 2</a:t>
            </a:r>
          </a:p>
          <a:p>
            <a:pPr lvl="2"/>
            <a:r>
              <a:rPr lang="en-US" dirty="0"/>
              <a:t>Arial 24pt bullet level 3</a:t>
            </a:r>
          </a:p>
          <a:p>
            <a:pPr lvl="3"/>
            <a:r>
              <a:rPr lang="en-US" dirty="0"/>
              <a:t>Arial 24pt bullet level 4</a:t>
            </a:r>
          </a:p>
          <a:p>
            <a:pPr lvl="4"/>
            <a:r>
              <a:rPr lang="en-US" dirty="0"/>
              <a:t>Arial 24pt bullet level 5</a:t>
            </a:r>
          </a:p>
        </p:txBody>
      </p:sp>
    </p:spTree>
    <p:extLst/>
  </p:cSld>
  <p:clrMapOvr>
    <a:masterClrMapping/>
  </p:clrMapOvr>
  <p:transition spd="med"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286359"/>
            <a:ext cx="11338560" cy="4866467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grpSp>
        <p:nvGrpSpPr>
          <p:cNvPr id="8" name="Group 7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9" name="Rectangle 8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1"/>
            <a:ext cx="11338560" cy="4434698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3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16pt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496691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0845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4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16pt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2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16pt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3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91134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tabLst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2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245879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107067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8831696" cy="3380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420545" y="0"/>
            <a:ext cx="284385" cy="5779689"/>
            <a:chOff x="12420545" y="0"/>
            <a:chExt cx="284385" cy="5779689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12420545" y="0"/>
              <a:ext cx="284385" cy="284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 bwMode="gray">
            <a:xfrm>
              <a:off x="12420545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12420545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 bwMode="gray">
            <a:xfrm>
              <a:off x="12420545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 bwMode="gray">
            <a:xfrm>
              <a:off x="12420545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 bwMode="gray">
            <a:xfrm>
              <a:off x="12420545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>
              <a:off x="12420545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>
              <a:off x="12420545" y="2874528"/>
              <a:ext cx="284385" cy="2843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>
              <a:off x="12420545" y="3206436"/>
              <a:ext cx="284385" cy="28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12420545" y="3853100"/>
              <a:ext cx="284385" cy="2843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12420545" y="4187002"/>
              <a:ext cx="284385" cy="2843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12420545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12420545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12420545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5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-means_cluste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EF1D3-7B33-4E73-B820-304A5F014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 PoC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Machine </a:t>
            </a:r>
            <a:r>
              <a:rPr lang="es-ES" dirty="0" err="1"/>
              <a:t>Learning</a:t>
            </a:r>
            <a:r>
              <a:rPr lang="es-ES" dirty="0"/>
              <a:t> and </a:t>
            </a:r>
            <a:r>
              <a:rPr lang="es-ES" dirty="0" err="1"/>
              <a:t>Spark</a:t>
            </a:r>
            <a:endParaRPr lang="es-E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7587E46-A434-44C1-A503-C4F242B06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Anomalies Detection on Pharma Data</a:t>
            </a:r>
            <a:endParaRPr lang="es-E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8F4B23B-F364-4800-A27A-CCDAC8873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Ángel J. Rey</a:t>
            </a:r>
          </a:p>
        </p:txBody>
      </p:sp>
    </p:spTree>
    <p:extLst>
      <p:ext uri="{BB962C8B-B14F-4D97-AF65-F5344CB8AC3E}">
        <p14:creationId xmlns:p14="http://schemas.microsoft.com/office/powerpoint/2010/main" val="137589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Understanding </a:t>
            </a:r>
            <a:r>
              <a:rPr lang="en-US" sz="1800" b="1" dirty="0" err="1"/>
              <a:t>MLLib</a:t>
            </a:r>
            <a:r>
              <a:rPr lang="en-US" sz="1800" b="1" dirty="0"/>
              <a:t> Pipelines (2/4):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Estimator 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setSeed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Random.nextLong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setPredictionCol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("cluster").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setFeaturesCol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featureVector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k-&gt;2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-&gt;20,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initMode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MLlibKMeans.K_MEANS_PARALLEL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initSteps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-&gt;2,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-&gt;1e-4,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distanceMeasure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DistanceMeasure.EUCLIDEAN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Related to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setSeed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The Random Partition method (chosen) first randomly assigns a cluster to each observation and then proceeds to the update step, thus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computing the initial mean to be the centroid of the cluster's randomly assigned points. 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The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Forgy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 tends to spread the initial means out, while Random Partition places all of them close to the center of the data set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Input Columns: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Param name	Type(s)	Default	 Description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featuresCol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Vector	"features"	 Feature vector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Output Columns: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Param name	Type(s)	Default	 Description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predictionCol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"prediction" Predicted cluster center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171450" lvl="1" indent="0">
              <a:lnSpc>
                <a:spcPct val="80000"/>
              </a:lnSpc>
              <a:buNone/>
            </a:pPr>
            <a:br>
              <a:rPr lang="en-US" sz="2000" i="1" dirty="0">
                <a:solidFill>
                  <a:schemeClr val="accent1"/>
                </a:solidFill>
              </a:rPr>
            </a:b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0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Understanding </a:t>
            </a:r>
            <a:r>
              <a:rPr lang="en-US" sz="1800" b="1" dirty="0" err="1"/>
              <a:t>MLLib</a:t>
            </a:r>
            <a:r>
              <a:rPr lang="en-US" sz="1800" b="1" dirty="0"/>
              <a:t> Pipelines (3/4):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Creating a Pipeline: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assembler is a transformer (it contains a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000" i="1" dirty="0">
                <a:solidFill>
                  <a:schemeClr val="accent1"/>
                </a:solidFill>
              </a:rPr>
              <a:t> method)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accent1"/>
                </a:solidFill>
              </a:rPr>
              <a:t>kmeans</a:t>
            </a:r>
            <a:r>
              <a:rPr lang="en-US" sz="2000" i="1" dirty="0">
                <a:solidFill>
                  <a:schemeClr val="accent1"/>
                </a:solidFill>
              </a:rPr>
              <a:t> is an estimator (it contains a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sz="2000" i="1" dirty="0">
                <a:solidFill>
                  <a:schemeClr val="accent1"/>
                </a:solidFill>
              </a:rPr>
              <a:t> method,  which accepts a </a:t>
            </a:r>
            <a:r>
              <a:rPr lang="en-US" sz="2000" i="1" dirty="0" err="1">
                <a:solidFill>
                  <a:schemeClr val="accent1"/>
                </a:solidFill>
              </a:rPr>
              <a:t>DataFrame</a:t>
            </a:r>
            <a:r>
              <a:rPr lang="en-US" sz="2000" i="1" dirty="0">
                <a:solidFill>
                  <a:schemeClr val="accent1"/>
                </a:solidFill>
              </a:rPr>
              <a:t> and produces a Model, which is a transformer)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fit method to obtain </a:t>
            </a:r>
            <a:r>
              <a:rPr lang="en-US" sz="2000" i="1" dirty="0" err="1">
                <a:solidFill>
                  <a:schemeClr val="accent1"/>
                </a:solidFill>
              </a:rPr>
              <a:t>kmeans</a:t>
            </a:r>
            <a:r>
              <a:rPr lang="en-US" sz="2000" i="1" dirty="0">
                <a:solidFill>
                  <a:schemeClr val="accent1"/>
                </a:solidFill>
              </a:rPr>
              <a:t> model is not used directly but throw the pipeline: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pipeline = new Pipeline().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setStages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(Array(assembler,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pipeline fit internally is going to call to transform in assembler and to fit in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endParaRPr lang="en-US" sz="1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pipelineModel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pipeline.fit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 //pipeline itself it is an estimator the will produce a model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kmeansModel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pipelineModel.stages.last.asInstanceOf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KMeansModel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^ both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pipelineModel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kmeansModel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 transformers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Printing the default k=2 cluster centers: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kmeansModel.clusterCenters.foreach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CENTERS: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[201701.00000000003,2.016948600745999E7,698147.6944033653,5332.661934338954,45.224128298662464,3.2080088073876896,91.22536067567904]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[201701.0,2.0169380238384716E7,252506.77512707212,5293.452810911599,44.55342136854742,3.293479093765166,36.75581773134572]</a:t>
            </a:r>
          </a:p>
          <a:p>
            <a:pPr marL="171450" lvl="1" indent="0">
              <a:lnSpc>
                <a:spcPct val="80000"/>
              </a:lnSpc>
              <a:buNone/>
            </a:pPr>
            <a:br>
              <a:rPr lang="en-US" sz="2000" i="1" dirty="0">
                <a:solidFill>
                  <a:schemeClr val="accent1"/>
                </a:solidFill>
              </a:rPr>
            </a:b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6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Understanding </a:t>
            </a:r>
            <a:r>
              <a:rPr lang="en-US" sz="1800" b="1" dirty="0" err="1"/>
              <a:t>MLLib</a:t>
            </a:r>
            <a:r>
              <a:rPr lang="en-US" sz="1800" b="1" dirty="0"/>
              <a:t> Pipelines (4/4):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Making predictions: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withCluster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pipelineModel.transform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 //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withCluster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dataframe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withCluster.show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(25, truncate = false)</a:t>
            </a:r>
            <a:b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PREDICTIONS: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+------+--------+------+-------+-------------+---------+---------+-----+-------------------------------------------------------+-------+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wk_id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|trans_dt|fcc_cd|shop_cd|trans_typ_nbr|trans_qty|trans_amt|label|featureVector                                          |cluster|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+------+--------+------+-------+-------------+---------+---------+-----+-------------------------------------------------------+-------+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|201701|20170103|453606|2330   |91           |4        |49.44    |1    |[201701.0,2.0170103E7,453606.0,2330.0,91.0,4.0,49.44]  |1      |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|201701|20170105|11443 |5072   |32           |18       |135.9    |1    |[201701.0,2.0170105E7,11443.0,5072.0,32.0,18.0,135.9]  |1      |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|201701|20170104|313961|4169   |31           |2        |22.5     |1    |[201701.0,2.0170104E7,313961.0,4169.0,31.0,2.0,22.5]   |1      |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|201701|20170105|7631  |5984   |31           |2        |13.0     |1    |[201701.0,2.0170105E7,7631.0,5984.0,31.0,2.0,13.0]     |1      |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|201701|20170104|742041|11034  |31           |2        |16.38    |1    |[201701.0,2.0170104E7,742041.0,11034.0,31.0,2.0,16.38] |0      |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|201701|20170104|820041|2212   |31           |2        |16.9     |1    |[201701.0,2.0170104E7,820041.0,2212.0,31.0,2.0,16.9]   |0      |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("PREDICTION SUMMARY: ")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withCluster.select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("cluster", "label").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("cluster", "label").count().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($"cluster", $"count".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show(25)</a:t>
            </a:r>
          </a:p>
          <a:p>
            <a:pPr marL="171450" lvl="1" indent="0">
              <a:lnSpc>
                <a:spcPct val="80000"/>
              </a:lnSpc>
              <a:buNone/>
            </a:pPr>
            <a:endParaRPr lang="en-US" sz="1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15B3164-BF3F-427C-B703-DC9D0AC24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000" y="4384485"/>
            <a:ext cx="2021305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s-ES" altLang="es-E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 SUMMARY:</a:t>
            </a:r>
            <a:b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+-------+-----+-----+</a:t>
            </a:r>
            <a:b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s-ES" altLang="es-E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cluster|label|count</a:t>
            </a:r>
            <a: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+-------+-----+-----+</a:t>
            </a:r>
            <a:b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0|    1|60855|</a:t>
            </a:r>
            <a:b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0|    0|    3|</a:t>
            </a:r>
            <a:b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1|    1|39144|</a:t>
            </a:r>
            <a:b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1|    0|    7|</a:t>
            </a:r>
            <a:b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+-------+-----+-----+</a:t>
            </a:r>
            <a:b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29809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Choosing right K (1/7):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A clustering could be considered good if each data point were near to its closest centroid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 As more clusters are added points should be closer to the centroid. Extreme case if k=</a:t>
            </a:r>
            <a:r>
              <a:rPr lang="en-US" sz="2000" i="1" dirty="0" err="1">
                <a:solidFill>
                  <a:schemeClr val="accent1"/>
                </a:solidFill>
              </a:rPr>
              <a:t>num</a:t>
            </a:r>
            <a:r>
              <a:rPr lang="en-US" sz="2000" i="1" dirty="0">
                <a:solidFill>
                  <a:schemeClr val="accent1"/>
                </a:solidFill>
              </a:rPr>
              <a:t> of records (every point will be their own cluster)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 err="1">
                <a:solidFill>
                  <a:schemeClr val="accent1"/>
                </a:solidFill>
              </a:rPr>
              <a:t>Creating</a:t>
            </a:r>
            <a:r>
              <a:rPr lang="en-US" sz="2000" i="1" dirty="0">
                <a:solidFill>
                  <a:schemeClr val="accent1"/>
                </a:solidFill>
              </a:rPr>
              <a:t> methods that provide a real value to define “how good a clustering is” (successive refinements):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accent1"/>
                </a:solidFill>
              </a:rPr>
              <a:t>1st </a:t>
            </a:r>
            <a:r>
              <a:rPr lang="en-US" sz="2000" i="1" dirty="0">
                <a:solidFill>
                  <a:schemeClr val="accent1"/>
                </a:solidFill>
              </a:rPr>
              <a:t>attempt: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Calculate the distance from a point to the centroid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Calculate the mean for all the distances to a particular K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Less mean means better clustering. (Really square distances are used but for comparison purposes they are fine)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Computation results on next slides for several Ks.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computeCost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Returns the K-means cost (sum of squared distances of points to their nearest center) for this model on the given data.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kmeansModel.computeCost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assembler.transform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(data)) /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mean for a particular K</a:t>
            </a:r>
          </a:p>
          <a:p>
            <a:pPr lvl="2">
              <a:lnSpc>
                <a:spcPct val="80000"/>
              </a:lnSpc>
            </a:pPr>
            <a:endParaRPr lang="en-US" sz="10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000" i="1" dirty="0">
              <a:solidFill>
                <a:schemeClr val="accent1"/>
              </a:solidFill>
            </a:endParaRPr>
          </a:p>
          <a:p>
            <a:pPr marL="171450" lvl="1" indent="0">
              <a:lnSpc>
                <a:spcPct val="8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4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Choosing right K (2/7):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accent1"/>
                </a:solidFill>
              </a:rPr>
              <a:t>2nd </a:t>
            </a:r>
            <a:r>
              <a:rPr lang="en-US" sz="2000" i="1" dirty="0">
                <a:solidFill>
                  <a:schemeClr val="accent1"/>
                </a:solidFill>
              </a:rPr>
              <a:t>attempt:</a:t>
            </a:r>
            <a:endParaRPr lang="en-US" dirty="0"/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K-means is not necessarily able to find the optimal clustering for a given k.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Its iterative process can converge from a random starting point to a local minimum, which may be good but not optimal. 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Accuracy Can be improved running the iteration longer an adjusting the tolerance (aka Epsilon, aka threshold) that controls the minimum amount of cluster centroid movement that is considered significant.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Computation results on next slides for several Ks.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setSeed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Random.nextLong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setK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(k).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setPredictionCol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("cluster").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setFeaturesCol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featureVector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setMaxIter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(40). // increasing x2 the number of Iterations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setTol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(1.0e-5) // decreasing tolerance x10 (default) 1.0e-4</a:t>
            </a:r>
          </a:p>
        </p:txBody>
      </p:sp>
    </p:spTree>
    <p:extLst>
      <p:ext uri="{BB962C8B-B14F-4D97-AF65-F5344CB8AC3E}">
        <p14:creationId xmlns:p14="http://schemas.microsoft.com/office/powerpoint/2010/main" val="128570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Choosing right K (2/7):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accent1"/>
                </a:solidFill>
              </a:rPr>
              <a:t>Computación </a:t>
            </a:r>
            <a:r>
              <a:rPr lang="es-ES" sz="2000" i="1" dirty="0" err="1">
                <a:solidFill>
                  <a:schemeClr val="accent1"/>
                </a:solidFill>
              </a:rPr>
              <a:t>results</a:t>
            </a:r>
            <a:r>
              <a:rPr lang="es-ES" sz="2000" i="1" dirty="0">
                <a:solidFill>
                  <a:schemeClr val="accent1"/>
                </a:solidFill>
              </a:rPr>
              <a:t>  </a:t>
            </a:r>
            <a:r>
              <a:rPr lang="es-ES" sz="2000" i="1" dirty="0" err="1">
                <a:solidFill>
                  <a:schemeClr val="accent1"/>
                </a:solidFill>
              </a:rPr>
              <a:t>for</a:t>
            </a:r>
            <a:r>
              <a:rPr lang="es-ES" sz="2000" i="1" dirty="0">
                <a:solidFill>
                  <a:schemeClr val="accent1"/>
                </a:solidFill>
              </a:rPr>
              <a:t> 1st &amp; 2nd </a:t>
            </a:r>
            <a:r>
              <a:rPr lang="en-US" sz="2000" i="1" dirty="0">
                <a:solidFill>
                  <a:schemeClr val="accent1"/>
                </a:solidFill>
              </a:rPr>
              <a:t>attempts:  Rule of thumb to choose </a:t>
            </a:r>
            <a:r>
              <a:rPr lang="en-US" sz="2000" b="1" i="1" dirty="0">
                <a:solidFill>
                  <a:schemeClr val="accent1"/>
                </a:solidFill>
              </a:rPr>
              <a:t>k ~ SQR (n/2)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Sample dataset n=100009 =&gt; k = 224.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Features are not normalized!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("DEFAULT VALUES FOR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20 and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1.0e-4")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(20 to 300 by 20).map(k =&gt; (k, clusteringScore0(data, k))).foreach(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("VALUES FOR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40 and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1.0e-5")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(20 to 300 by 20).map(k =&gt; (k, clusteringScore1(data, k))).foreach(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F718A-5A1D-4119-8060-D2B2856C390B}"/>
              </a:ext>
            </a:extLst>
          </p:cNvPr>
          <p:cNvSpPr txBox="1"/>
          <p:nvPr/>
        </p:nvSpPr>
        <p:spPr>
          <a:xfrm>
            <a:off x="5203595" y="3464878"/>
            <a:ext cx="35125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2"/>
                </a:solidFill>
              </a:defRPr>
            </a:lvl1pPr>
            <a:lvl3pPr marL="400050" lvl="2" indent="0">
              <a:lnSpc>
                <a:spcPct val="80000"/>
              </a:lnSpc>
              <a:buNone/>
              <a:defRPr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</a:lstStyle>
          <a:p>
            <a:pPr lvl="2"/>
            <a:r>
              <a:rPr lang="en-US" dirty="0"/>
              <a:t>VALUES FOR </a:t>
            </a:r>
            <a:r>
              <a:rPr lang="en-US" dirty="0" err="1"/>
              <a:t>MaxIter</a:t>
            </a:r>
            <a:r>
              <a:rPr lang="en-US" dirty="0"/>
              <a:t>= 40 and </a:t>
            </a:r>
            <a:r>
              <a:rPr lang="en-US" dirty="0" err="1"/>
              <a:t>Tol</a:t>
            </a:r>
            <a:r>
              <a:rPr lang="en-US" dirty="0"/>
              <a:t>= 1.0e-5</a:t>
            </a:r>
          </a:p>
          <a:p>
            <a:pPr lvl="2"/>
            <a:r>
              <a:rPr lang="en-US" dirty="0"/>
              <a:t>(20,1.9893361314398196E8)</a:t>
            </a:r>
          </a:p>
          <a:p>
            <a:pPr lvl="2"/>
            <a:r>
              <a:rPr lang="en-US" dirty="0"/>
              <a:t>(40,6.140755338349156E7)</a:t>
            </a:r>
          </a:p>
          <a:p>
            <a:pPr lvl="2"/>
            <a:r>
              <a:rPr lang="en-US" dirty="0"/>
              <a:t>(60,4.323854836238158E7)</a:t>
            </a:r>
          </a:p>
          <a:p>
            <a:pPr lvl="2"/>
            <a:r>
              <a:rPr lang="en-US" dirty="0"/>
              <a:t>(80,3.1869563695915356E7)</a:t>
            </a:r>
          </a:p>
          <a:p>
            <a:pPr lvl="2"/>
            <a:r>
              <a:rPr lang="en-US" dirty="0"/>
              <a:t>(100,3.2013278589104135E7)</a:t>
            </a:r>
          </a:p>
          <a:p>
            <a:pPr lvl="2"/>
            <a:r>
              <a:rPr lang="en-US" dirty="0"/>
              <a:t>(120,2.366689072741199E7)</a:t>
            </a:r>
          </a:p>
          <a:p>
            <a:pPr lvl="2"/>
            <a:r>
              <a:rPr lang="en-US" dirty="0"/>
              <a:t>(140,2.099021462175372E7)</a:t>
            </a:r>
          </a:p>
          <a:p>
            <a:pPr lvl="2"/>
            <a:r>
              <a:rPr lang="en-US" dirty="0"/>
              <a:t>(160,1.9395293301982407E7)</a:t>
            </a:r>
          </a:p>
          <a:p>
            <a:pPr lvl="2"/>
            <a:r>
              <a:rPr lang="en-US" dirty="0"/>
              <a:t>(180,1.6024866854517812E7)</a:t>
            </a:r>
          </a:p>
          <a:p>
            <a:pPr lvl="2"/>
            <a:r>
              <a:rPr lang="en-US" b="1" dirty="0"/>
              <a:t>(200,1.4750619039617797E7)</a:t>
            </a:r>
          </a:p>
          <a:p>
            <a:pPr lvl="2"/>
            <a:r>
              <a:rPr lang="en-US" b="1" dirty="0"/>
              <a:t>(220,1.359039473030718E7)</a:t>
            </a:r>
          </a:p>
          <a:p>
            <a:pPr lvl="2"/>
            <a:r>
              <a:rPr lang="en-US" b="1" dirty="0"/>
              <a:t>(240,1.2853203707111448E7)</a:t>
            </a:r>
          </a:p>
          <a:p>
            <a:pPr lvl="2"/>
            <a:r>
              <a:rPr lang="en-US" dirty="0"/>
              <a:t>(260,1.1763284925225936E7)</a:t>
            </a:r>
          </a:p>
          <a:p>
            <a:pPr lvl="2"/>
            <a:r>
              <a:rPr lang="en-US" dirty="0"/>
              <a:t>(280,1.0600367275125757E7)</a:t>
            </a:r>
          </a:p>
          <a:p>
            <a:pPr lvl="2"/>
            <a:r>
              <a:rPr lang="en-US" dirty="0"/>
              <a:t>(300,9715821.854588108)</a:t>
            </a:r>
          </a:p>
          <a:p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1724B-266B-48C1-8E7D-9F62FCE59BBD}"/>
              </a:ext>
            </a:extLst>
          </p:cNvPr>
          <p:cNvSpPr txBox="1"/>
          <p:nvPr/>
        </p:nvSpPr>
        <p:spPr>
          <a:xfrm>
            <a:off x="737722" y="3464878"/>
            <a:ext cx="41280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VALUES FOR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20 and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1.0e-4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(20,2.0033689557731777E8)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(40,6.250672300988889E7)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(60,4.1578474254468545E7)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(80,3.342575625422024E7)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(100,2.720028351141748E7)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(120,2.481937148983936E7)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(140,2.1106864802836016E7)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(160,1.8217937951437734E7)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(180,1.7384442243862644E7)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(200,1.4963544938480964E7)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(220,1.3748166050119132E7)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(240,1.2487885181440387E7)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(260,1.1396593695661305E7)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(280,1.0797813533498537E7)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(300,1.0338333695597457E7)</a:t>
            </a:r>
          </a:p>
          <a:p>
            <a:endParaRPr lang="en-US" sz="16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9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20237C5-FE09-4D78-8221-B9BE5EF7D6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902" y="914400"/>
                <a:ext cx="11323352" cy="5329382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714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71500" indent="-1714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›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42950" indent="-1714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1714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SzPct val="75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800" b="1" dirty="0"/>
                  <a:t>Choosing right K (3/7):</a:t>
                </a:r>
              </a:p>
              <a:p>
                <a:pPr lvl="1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s-ES" sz="2000" i="1" dirty="0">
                    <a:solidFill>
                      <a:schemeClr val="accent1"/>
                    </a:solidFill>
                  </a:rPr>
                  <a:t>3rd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attempt: </a:t>
                </a:r>
              </a:p>
              <a:p>
                <a:pPr lvl="2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Feature normalization: Each feature it is measured in their own unit and scale.</a:t>
                </a:r>
              </a:p>
              <a:p>
                <a:pPr lvl="2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Convert each feature to a standard score by subtraction the mean of the feature’s value from each value and dividing by the standard deviation:</a:t>
                </a:r>
              </a:p>
              <a:p>
                <a:pPr marL="171450" lvl="1" indent="0">
                  <a:lnSpc>
                    <a:spcPct val="80000"/>
                  </a:lnSpc>
                  <a:buNone/>
                </a:pPr>
                <a:endParaRPr lang="es-ES" sz="2000" i="1" dirty="0">
                  <a:solidFill>
                    <a:schemeClr val="accent1"/>
                  </a:solidFill>
                </a:endParaRPr>
              </a:p>
              <a:p>
                <a:pPr marL="17145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𝑓𝑒𝑎𝑡𝑢𝑟𝑒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2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endParaRPr lang="es-ES" sz="2000" i="1" dirty="0">
                  <a:solidFill>
                    <a:schemeClr val="accent1"/>
                  </a:solidFill>
                </a:endParaRPr>
              </a:p>
              <a:p>
                <a:pPr lvl="2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s-ES" sz="2000" i="1" dirty="0" err="1">
                    <a:solidFill>
                      <a:schemeClr val="accent1"/>
                    </a:solidFill>
                  </a:rPr>
                  <a:t>StandardScaler</a:t>
                </a:r>
                <a:r>
                  <a:rPr lang="es-E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s-ES" sz="2000" i="1" dirty="0" err="1">
                    <a:solidFill>
                      <a:schemeClr val="accent1"/>
                    </a:solidFill>
                  </a:rPr>
                  <a:t>Estimator</a:t>
                </a:r>
                <a:r>
                  <a:rPr lang="es-ES" sz="2000" i="1" dirty="0">
                    <a:solidFill>
                      <a:schemeClr val="accent1"/>
                    </a:solidFill>
                  </a:rPr>
                  <a:t>: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Transforms a dataset of Vector rows, normalizing each feature to have unit standard deviation and/or zero mean. It takes parameters:</a:t>
                </a:r>
              </a:p>
              <a:p>
                <a:pPr lvl="3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 err="1">
                    <a:solidFill>
                      <a:schemeClr val="accent1"/>
                    </a:solidFill>
                  </a:rPr>
                  <a:t>withStd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: True by default. Scales the data to unit standard deviation.</a:t>
                </a:r>
              </a:p>
              <a:p>
                <a:pPr lvl="3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 err="1">
                    <a:solidFill>
                      <a:schemeClr val="accent1"/>
                    </a:solidFill>
                  </a:rPr>
                  <a:t>withMean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: False by default. Centers the data with mean before scaling. It will build a dense output, so take care when applying to sparse input.</a:t>
                </a:r>
              </a:p>
              <a:p>
                <a:pPr lvl="2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Computation results on next slide for several Ks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20237C5-FE09-4D78-8221-B9BE5EF7D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02" y="914400"/>
                <a:ext cx="11323352" cy="5329382"/>
              </a:xfrm>
              <a:prstGeom prst="rect">
                <a:avLst/>
              </a:prstGeom>
              <a:blipFill>
                <a:blip r:embed="rId2"/>
                <a:stretch>
                  <a:fillRect l="-485" t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82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Choosing right K (4/7):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 err="1">
                <a:solidFill>
                  <a:schemeClr val="accent1"/>
                </a:solidFill>
              </a:rPr>
              <a:t>Computation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results</a:t>
            </a:r>
            <a:r>
              <a:rPr lang="es-ES" sz="2000" i="1" dirty="0">
                <a:solidFill>
                  <a:schemeClr val="accent1"/>
                </a:solidFill>
              </a:rPr>
              <a:t>  </a:t>
            </a:r>
            <a:r>
              <a:rPr lang="es-ES" sz="2000" i="1" dirty="0" err="1">
                <a:solidFill>
                  <a:schemeClr val="accent1"/>
                </a:solidFill>
              </a:rPr>
              <a:t>for</a:t>
            </a:r>
            <a:r>
              <a:rPr lang="es-ES" sz="2000" i="1" dirty="0">
                <a:solidFill>
                  <a:schemeClr val="accent1"/>
                </a:solidFill>
              </a:rPr>
              <a:t> 3rd </a:t>
            </a:r>
            <a:r>
              <a:rPr lang="en-US" sz="2000" i="1" dirty="0">
                <a:solidFill>
                  <a:schemeClr val="accent1"/>
                </a:solidFill>
              </a:rPr>
              <a:t>attempt (normalization):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scaler = new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setInputCol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featureVector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setOutputCol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scaledFeatureVector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setWithStd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setWithMean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s-E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pipeline = new Pipeline().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setStages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(Array(assembler,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scaler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pipelineModel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pipeline.fit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s-E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kmeansModel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pipelineModel.stages.last.asInstanceOf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KMeansModel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kmeansModel.computeCost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pipelineModel.transform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(data)) /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//mean (clustering score)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1724B-266B-48C1-8E7D-9F62FCE59BBD}"/>
              </a:ext>
            </a:extLst>
          </p:cNvPr>
          <p:cNvSpPr txBox="1"/>
          <p:nvPr/>
        </p:nvSpPr>
        <p:spPr>
          <a:xfrm>
            <a:off x="7140617" y="1079173"/>
            <a:ext cx="505138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lvl="2" indent="0">
              <a:lnSpc>
                <a:spcPct val="80000"/>
              </a:lnSpc>
              <a:buNone/>
            </a:pPr>
            <a:endParaRPr lang="es-ES" sz="1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2" indent="0">
              <a:lnSpc>
                <a:spcPct val="80000"/>
              </a:lnSpc>
              <a:buNone/>
            </a:pPr>
            <a:endParaRPr lang="es-ES" sz="1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 to 400 by 20)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.map(k =&gt; (k, clusteringScore2(data, k))).foreach(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(100,0.16770735082146013)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(120,0.14189028066526427)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(140,0.13160877896701986)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(160,0.11705448730963436)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(180,0.10659109526794978)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(200,0.09751485315005425)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(220,0.08890322208092712)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(240,0.0845856215275481)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(260,0.07925154946860839)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(280,0.07581899750693868)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(300,0.07183859995421085)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(320,0.06745382286718403)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(340,0.06509028530888612)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(360,0.062413392682350334)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(380,0.059366645227293825)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(400,0.05779961974009073)</a:t>
            </a:r>
          </a:p>
          <a:p>
            <a:endParaRPr lang="en-US" sz="16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61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6959382" cy="1139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Choosing right K (5/7):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 err="1">
                <a:solidFill>
                  <a:schemeClr val="accent1"/>
                </a:solidFill>
              </a:rPr>
              <a:t>Computation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results</a:t>
            </a:r>
            <a:r>
              <a:rPr lang="es-ES" sz="2000" i="1" dirty="0">
                <a:solidFill>
                  <a:schemeClr val="accent1"/>
                </a:solidFill>
              </a:rPr>
              <a:t>  </a:t>
            </a:r>
            <a:r>
              <a:rPr lang="es-ES" sz="2000" i="1" dirty="0" err="1">
                <a:solidFill>
                  <a:schemeClr val="accent1"/>
                </a:solidFill>
              </a:rPr>
              <a:t>for</a:t>
            </a:r>
            <a:r>
              <a:rPr lang="es-ES" sz="2000" i="1" dirty="0">
                <a:solidFill>
                  <a:schemeClr val="accent1"/>
                </a:solidFill>
              </a:rPr>
              <a:t> 4th </a:t>
            </a:r>
            <a:r>
              <a:rPr lang="en-US" sz="2000" i="1" dirty="0">
                <a:solidFill>
                  <a:schemeClr val="accent1"/>
                </a:solidFill>
              </a:rPr>
              <a:t>attempt (low entropy):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accent1"/>
                </a:solidFill>
              </a:rPr>
              <a:t>P</a:t>
            </a:r>
            <a:r>
              <a:rPr lang="en-US" sz="2000" i="1" dirty="0">
                <a:solidFill>
                  <a:schemeClr val="accent1"/>
                </a:solidFill>
              </a:rPr>
              <a:t>reservation of hyper </a:t>
            </a:r>
            <a:r>
              <a:rPr lang="en-US" sz="2000" i="1" dirty="0" err="1">
                <a:solidFill>
                  <a:schemeClr val="accent1"/>
                </a:solidFill>
              </a:rPr>
              <a:t>params</a:t>
            </a:r>
            <a:r>
              <a:rPr lang="en-US" sz="2000" i="1" dirty="0">
                <a:solidFill>
                  <a:schemeClr val="accent1"/>
                </a:solidFill>
              </a:rPr>
              <a:t> &amp; normalization of previous slides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accent1"/>
                </a:solidFill>
              </a:rPr>
              <a:t>S</a:t>
            </a:r>
            <a:r>
              <a:rPr lang="en-US" sz="2000" i="1" dirty="0" err="1">
                <a:solidFill>
                  <a:schemeClr val="accent1"/>
                </a:solidFill>
              </a:rPr>
              <a:t>ubstitution</a:t>
            </a:r>
            <a:r>
              <a:rPr lang="en-US" sz="2000" i="1" dirty="0">
                <a:solidFill>
                  <a:schemeClr val="accent1"/>
                </a:solidFill>
              </a:rPr>
              <a:t> of the </a:t>
            </a:r>
            <a:r>
              <a:rPr lang="en-US" sz="2000" b="1" i="1" dirty="0">
                <a:solidFill>
                  <a:schemeClr val="accent1"/>
                </a:solidFill>
              </a:rPr>
              <a:t>mean</a:t>
            </a:r>
            <a:r>
              <a:rPr lang="en-US" sz="2000" i="1" dirty="0">
                <a:solidFill>
                  <a:schemeClr val="accent1"/>
                </a:solidFill>
              </a:rPr>
              <a:t> for all the distances to a particular K as clustering score:</a:t>
            </a:r>
          </a:p>
          <a:p>
            <a:pPr marL="571500" lvl="3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computeCost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Returns the K-means cost (sum of squared distances of points to their nearest center) for this model on the given data.</a:t>
            </a:r>
          </a:p>
          <a:p>
            <a:pPr marL="571500" lvl="3" indent="0">
              <a:lnSpc>
                <a:spcPct val="80000"/>
              </a:lnSpc>
              <a:buNone/>
            </a:pP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kmeansModel.computeCost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assembler.transform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(data)) /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// mean for a particular K</a:t>
            </a:r>
            <a:endParaRPr lang="en-US" sz="2000" i="1" dirty="0">
              <a:solidFill>
                <a:schemeClr val="accent1"/>
              </a:solidFill>
            </a:endParaRP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By the low entropy method as clustering score (steps for each K to test)</a:t>
            </a:r>
          </a:p>
          <a:p>
            <a:pPr lvl="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 err="1">
                <a:solidFill>
                  <a:schemeClr val="accent1"/>
                </a:solidFill>
              </a:rPr>
              <a:t>Execution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of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prediction</a:t>
            </a:r>
            <a:r>
              <a:rPr lang="es-ES" sz="2000" i="1" dirty="0">
                <a:solidFill>
                  <a:schemeClr val="accent1"/>
                </a:solidFill>
              </a:rPr>
              <a:t> pipeline:</a:t>
            </a:r>
            <a:endParaRPr lang="en-US" sz="2000" i="1" dirty="0">
              <a:solidFill>
                <a:schemeClr val="accent1"/>
              </a:solidFill>
            </a:endParaRPr>
          </a:p>
          <a:p>
            <a:pPr marL="571500" lvl="3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clusterLabelFull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pipelineModel.transform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 // dataframe</a:t>
            </a:r>
          </a:p>
          <a:p>
            <a:pPr marL="571500" lvl="3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clusterLabelFull.show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(25, truncate=false)</a:t>
            </a:r>
          </a:p>
          <a:p>
            <a:pPr marL="571500" lvl="3" indent="0">
              <a:lnSpc>
                <a:spcPct val="80000"/>
              </a:lnSpc>
              <a:buNone/>
            </a:pPr>
            <a:endParaRPr lang="es-ES" sz="10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3" indent="0">
              <a:lnSpc>
                <a:spcPct val="80000"/>
              </a:lnSpc>
              <a:buNone/>
            </a:pPr>
            <a:endParaRPr lang="es-ES" sz="10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3" indent="0">
              <a:lnSpc>
                <a:spcPct val="80000"/>
              </a:lnSpc>
              <a:buNone/>
            </a:pPr>
            <a:endParaRPr lang="es-ES" sz="10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3" indent="0">
              <a:lnSpc>
                <a:spcPct val="80000"/>
              </a:lnSpc>
              <a:buNone/>
            </a:pPr>
            <a:endParaRPr lang="es-ES" sz="10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 err="1">
                <a:solidFill>
                  <a:schemeClr val="accent1"/>
                </a:solidFill>
              </a:rPr>
              <a:t>Retention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of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asignated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cluster</a:t>
            </a:r>
            <a:r>
              <a:rPr lang="es-ES" sz="2000" i="1" dirty="0">
                <a:solidFill>
                  <a:schemeClr val="accent1"/>
                </a:solidFill>
              </a:rPr>
              <a:t> and </a:t>
            </a:r>
            <a:r>
              <a:rPr lang="es-ES" sz="2000" i="1" dirty="0" err="1">
                <a:solidFill>
                  <a:schemeClr val="accent1"/>
                </a:solidFill>
              </a:rPr>
              <a:t>label</a:t>
            </a:r>
            <a:r>
              <a:rPr lang="es-ES" sz="2000" i="1" dirty="0">
                <a:solidFill>
                  <a:schemeClr val="accent1"/>
                </a:solidFill>
              </a:rPr>
              <a:t>:</a:t>
            </a:r>
          </a:p>
          <a:p>
            <a:pPr lvl="3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2B861E-8CDB-40AB-8186-7DDE865B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15" y="3904680"/>
            <a:ext cx="2002213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+------+--------+------+-------+-------------+---------+---------+-----+-------------------------------------------------------+--------------------------------------------------------------------------------------------------------------------------+-------+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wk_id</a:t>
            </a: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|trans_dt|fcc_cd|shop_cd|trans_typ_nbr|trans_qty|trans_amt|label|featureVector                                          |</a:t>
            </a:r>
            <a:r>
              <a:rPr lang="en-US" alt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scaledFeatureVector</a:t>
            </a: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         |cluster|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+------+--------+------+-------+-------------+---------+---------+-----+-------------------------------------------------------+--------------------------------------------------------------------------------------------------------------------------+-------+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|201701|20170103|453606|2330   |91           |4        |49.44    |1    |[201701.0,2.0170103E7,453606.0,2330.0,91.0,4.0,49.44]  |[0.0,8667.669694129014,1.7930672073723162,0.6009112727014525,2.8003393448342098,0.19748238436239035,0.050201470429206925] |42     |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|201701|20170105|11443 |5072   |32           |18       |135.9    |1    |[201701.0,2.0170105E7,11443.0,5072.0,32.0,18.0,135.9]  |[0.0,8667.670553586171,0.04523323777454755,1.3080781009192133,0.9847347146669749,0.8886707296307566,0.1379931195657205]   |9      |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|201701|20170104|313961|4169   |31           |2        |22.5     |1    |[201701.0,2.0170104E7,313961.0,4169.0,31.0,2.0,22.5]   |[0.0,8667.670123857592,1.2410620086458728,1.0751927450181782,0.953961754833632,0.09874119218119518,0.022846542974457037]  |18     |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B058759-8F3F-4435-8904-F5CF5B7B8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408" y="5240093"/>
            <a:ext cx="144379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+-------+-----+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cluster|label</a:t>
            </a: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+-------+-----+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|42     |1    |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|9      |1    |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|18     |1    |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|9      |1    |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|21     |1    |</a:t>
            </a:r>
          </a:p>
        </p:txBody>
      </p:sp>
    </p:spTree>
    <p:extLst>
      <p:ext uri="{BB962C8B-B14F-4D97-AF65-F5344CB8AC3E}">
        <p14:creationId xmlns:p14="http://schemas.microsoft.com/office/powerpoint/2010/main" val="401375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6959382" cy="1139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20237C5-FE09-4D78-8221-B9BE5EF7D6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902" y="914400"/>
                <a:ext cx="11323352" cy="5329382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714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71500" indent="-1714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›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42950" indent="-1714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1714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SzPct val="75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800" b="1" dirty="0"/>
                  <a:t>Choosing right K (6/7):</a:t>
                </a:r>
              </a:p>
              <a:p>
                <a:pPr lvl="1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s-ES" sz="2000" i="1" dirty="0" err="1">
                    <a:solidFill>
                      <a:schemeClr val="accent1"/>
                    </a:solidFill>
                  </a:rPr>
                  <a:t>Computation</a:t>
                </a:r>
                <a:r>
                  <a:rPr lang="es-E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s-ES" sz="2000" i="1" dirty="0" err="1">
                    <a:solidFill>
                      <a:schemeClr val="accent1"/>
                    </a:solidFill>
                  </a:rPr>
                  <a:t>results</a:t>
                </a:r>
                <a:r>
                  <a:rPr lang="es-ES" sz="2000" i="1" dirty="0">
                    <a:solidFill>
                      <a:schemeClr val="accent1"/>
                    </a:solidFill>
                  </a:rPr>
                  <a:t>  </a:t>
                </a:r>
                <a:r>
                  <a:rPr lang="es-ES" sz="2000" i="1" dirty="0" err="1">
                    <a:solidFill>
                      <a:schemeClr val="accent1"/>
                    </a:solidFill>
                  </a:rPr>
                  <a:t>for</a:t>
                </a:r>
                <a:r>
                  <a:rPr lang="es-ES" sz="2000" i="1" dirty="0">
                    <a:solidFill>
                      <a:schemeClr val="accent1"/>
                    </a:solidFill>
                  </a:rPr>
                  <a:t> 4th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attempt (low entropy) - cont.:</a:t>
                </a:r>
                <a:endParaRPr lang="es-ES" sz="1000" i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3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Extract collections of labels per cluster in order to count of labels on each cluster (</a:t>
                </a:r>
                <a:r>
                  <a:rPr lang="en-US" sz="2000" i="1" dirty="0" err="1">
                    <a:solidFill>
                      <a:schemeClr val="accent1"/>
                    </a:solidFill>
                  </a:rPr>
                  <a:t>eg.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K= 5 clusters)</a:t>
                </a:r>
              </a:p>
              <a:p>
                <a:pPr lvl="3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endParaRPr lang="es-ES" sz="2000" i="1" dirty="0">
                  <a:solidFill>
                    <a:schemeClr val="accent1"/>
                  </a:solidFill>
                </a:endParaRPr>
              </a:p>
              <a:p>
                <a:pPr lvl="3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endParaRPr lang="es-ES" sz="2000" i="1" dirty="0">
                  <a:solidFill>
                    <a:schemeClr val="accent1"/>
                  </a:solidFill>
                </a:endParaRPr>
              </a:p>
              <a:p>
                <a:pPr lvl="3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endParaRPr lang="es-ES" sz="2000" i="1" dirty="0">
                  <a:solidFill>
                    <a:schemeClr val="accent1"/>
                  </a:solidFill>
                </a:endParaRPr>
              </a:p>
              <a:p>
                <a:pPr lvl="3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A good clustering should have clusters whose collections of labels are homogeneous, </a:t>
                </a:r>
              </a:p>
              <a:p>
                <a:pPr lvl="3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One metric for homogeneity is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entropy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, low entropy means that clustering is good. So a weighted average of entropy can be used as cluster score.</a:t>
                </a:r>
              </a:p>
              <a:p>
                <a:pPr lvl="3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Entropy concept </a:t>
                </a:r>
                <a:r>
                  <a:rPr lang="en-US" sz="2000" i="1" dirty="0" err="1">
                    <a:solidFill>
                      <a:schemeClr val="accent1"/>
                    </a:solidFill>
                  </a:rPr>
                  <a:t>cames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from Information Theory: It captures how much uncertainty ("</a:t>
                </a:r>
                <a:r>
                  <a:rPr lang="en-US" sz="2000" i="1" dirty="0" err="1">
                    <a:solidFill>
                      <a:schemeClr val="accent1"/>
                    </a:solidFill>
                  </a:rPr>
                  <a:t>incertidumbre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") the collection of target values in the subset contains. A subset containing one class only is completely certain, and has 0 entropy.</a:t>
                </a:r>
              </a:p>
              <a:p>
                <a:pPr lvl="3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571500" lvl="3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E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571500" lvl="3" indent="0">
                  <a:lnSpc>
                    <a:spcPct val="80000"/>
                  </a:lnSpc>
                  <a:buNone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endParaRPr lang="es-ES" sz="2000" i="1" dirty="0">
                  <a:solidFill>
                    <a:schemeClr val="accent1"/>
                  </a:solidFill>
                </a:endParaRPr>
              </a:p>
              <a:p>
                <a:pPr lvl="3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20237C5-FE09-4D78-8221-B9BE5EF7D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02" y="914400"/>
                <a:ext cx="11323352" cy="5329382"/>
              </a:xfrm>
              <a:prstGeom prst="rect">
                <a:avLst/>
              </a:prstGeom>
              <a:blipFill>
                <a:blip r:embed="rId2"/>
                <a:stretch>
                  <a:fillRect l="-485" t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AEAB070-C856-4C72-A203-05ECB7347A18}"/>
              </a:ext>
            </a:extLst>
          </p:cNvPr>
          <p:cNvSpPr/>
          <p:nvPr/>
        </p:nvSpPr>
        <p:spPr>
          <a:xfrm>
            <a:off x="1172065" y="214601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1 |  label 0</a:t>
            </a:r>
          </a:p>
          <a:p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7430    | 1</a:t>
            </a:r>
          </a:p>
          <a:p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12843</a:t>
            </a:r>
          </a:p>
          <a:p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53732   | 5</a:t>
            </a:r>
          </a:p>
          <a:p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25993   | 4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2E16A3D-DC13-41E8-AACB-81D44664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632" y="5041307"/>
            <a:ext cx="486423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s-ES" alt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s-E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es-E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10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alt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values.map</a:t>
            </a: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lang="en-US" alt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toDouble</a:t>
            </a: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).sum //values: 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7430 | 1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 the label count in one cluster...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entropy = </a:t>
            </a:r>
            <a:r>
              <a:rPr lang="en-US" alt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values.map</a:t>
            </a: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v =&gt;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v / n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-p * math.log(p)</a:t>
            </a:r>
            <a:b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}.sum //returns a double as entropy for each cluster</a:t>
            </a:r>
          </a:p>
        </p:txBody>
      </p:sp>
    </p:spTree>
    <p:extLst>
      <p:ext uri="{BB962C8B-B14F-4D97-AF65-F5344CB8AC3E}">
        <p14:creationId xmlns:p14="http://schemas.microsoft.com/office/powerpoint/2010/main" val="428792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Problem: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Try to find “anomalous records” for a data set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In supervised learning we would have a entries labeled as “normal” of “anomaly” but in the </a:t>
            </a:r>
            <a:r>
              <a:rPr lang="en-US" sz="2000" b="1" i="1" dirty="0">
                <a:solidFill>
                  <a:schemeClr val="accent1"/>
                </a:solidFill>
              </a:rPr>
              <a:t>pharma fact data </a:t>
            </a:r>
            <a:r>
              <a:rPr lang="en-US" sz="2000" i="1" dirty="0">
                <a:solidFill>
                  <a:schemeClr val="accent1"/>
                </a:solidFill>
              </a:rPr>
              <a:t>used as dataset for the PoC it is not the case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So unsupervised learning techniques will be used (clustering). They can learn how a regular datum is and detect when a new one is different and need further investigation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Clustering try to find natural groupings in data: Similar records in a dataset will be grouped in the same cluster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8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6959382" cy="1139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Choosing right K (7/7):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 err="1">
                <a:solidFill>
                  <a:schemeClr val="accent1"/>
                </a:solidFill>
              </a:rPr>
              <a:t>Computation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results</a:t>
            </a:r>
            <a:r>
              <a:rPr lang="es-ES" sz="2000" i="1" dirty="0">
                <a:solidFill>
                  <a:schemeClr val="accent1"/>
                </a:solidFill>
              </a:rPr>
              <a:t>  </a:t>
            </a:r>
            <a:r>
              <a:rPr lang="es-ES" sz="2000" i="1" dirty="0" err="1">
                <a:solidFill>
                  <a:schemeClr val="accent1"/>
                </a:solidFill>
              </a:rPr>
              <a:t>for</a:t>
            </a:r>
            <a:r>
              <a:rPr lang="es-ES" sz="2000" i="1" dirty="0">
                <a:solidFill>
                  <a:schemeClr val="accent1"/>
                </a:solidFill>
              </a:rPr>
              <a:t> 4th </a:t>
            </a:r>
            <a:r>
              <a:rPr lang="en-US" sz="2000" i="1" dirty="0">
                <a:solidFill>
                  <a:schemeClr val="accent1"/>
                </a:solidFill>
              </a:rPr>
              <a:t>attempt (low entropy) - cont.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Weighting by cluster size: 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labels.size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entropy(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labelCounts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Average entropy weighted by cluster size:</a:t>
            </a:r>
          </a:p>
          <a:p>
            <a:pPr marL="571500" lvl="3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entropy for all the k clusters div by the number of points</a:t>
            </a:r>
          </a:p>
          <a:p>
            <a:pPr marL="571500" lvl="3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weightedClusterEntropy.sum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E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 to 400 by 20).map(k =&gt; (k,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clusteringScore4EntropyCalculus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k))).foreach(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2" indent="0">
              <a:lnSpc>
                <a:spcPct val="80000"/>
              </a:lnSpc>
              <a:buNone/>
            </a:pP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E51E4A-597B-4BB6-9EF7-878AF8E89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02" y="3429000"/>
            <a:ext cx="3716707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clusteringScore4EntropyCalculus</a:t>
            </a: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(100,2.9603550193587426E-4)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(120,2.8556669252159195E-4)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(140,2.557831689753919E-4)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(160,2.4205132161333814E-4)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(180,2.599602872346715E-4)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(200,2.505642016926496E-4)</a:t>
            </a:r>
            <a:br>
              <a:rPr lang="en-US" alt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(220,2.601822787346768E-4)</a:t>
            </a:r>
            <a:br>
              <a:rPr lang="en-US" alt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(240,2.2818569536202385E-4) &lt;- good candidate</a:t>
            </a:r>
            <a:br>
              <a:rPr lang="en-US" alt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(260,2.4373480115106713E-4)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(280,1.8339071281034587E-4)</a:t>
            </a:r>
            <a:br>
              <a:rPr lang="en-US" alt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(300,1.8793613197307901E-4)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(320,1.5994217316693247E-4)</a:t>
            </a:r>
            <a:br>
              <a:rPr lang="en-US" alt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(340,2.3410672108642986E-4)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(360,2.1485261783729033E-4)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(380,1.7098063079669802E-4)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(400,1.5088534095466805E-4)</a:t>
            </a:r>
          </a:p>
        </p:txBody>
      </p:sp>
    </p:spTree>
    <p:extLst>
      <p:ext uri="{BB962C8B-B14F-4D97-AF65-F5344CB8AC3E}">
        <p14:creationId xmlns:p14="http://schemas.microsoft.com/office/powerpoint/2010/main" val="167840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6959382" cy="1139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Building the anomaly detector (1/2):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accent1"/>
                </a:solidFill>
              </a:rPr>
              <a:t>Once K </a:t>
            </a:r>
            <a:r>
              <a:rPr lang="es-ES" sz="2000" i="1" dirty="0" err="1">
                <a:solidFill>
                  <a:schemeClr val="accent1"/>
                </a:solidFill>
              </a:rPr>
              <a:t>is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choosen</a:t>
            </a:r>
            <a:r>
              <a:rPr lang="es-ES" sz="2000" i="1" dirty="0">
                <a:solidFill>
                  <a:schemeClr val="accent1"/>
                </a:solidFill>
              </a:rPr>
              <a:t> full </a:t>
            </a:r>
            <a:r>
              <a:rPr lang="es-ES" sz="2000" i="1" dirty="0" err="1">
                <a:solidFill>
                  <a:schemeClr val="accent1"/>
                </a:solidFill>
              </a:rPr>
              <a:t>pipelineModel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is</a:t>
            </a:r>
            <a:r>
              <a:rPr lang="es-ES" sz="2000" i="1" dirty="0">
                <a:solidFill>
                  <a:schemeClr val="accent1"/>
                </a:solidFill>
              </a:rPr>
              <a:t> run </a:t>
            </a:r>
            <a:r>
              <a:rPr lang="es-ES" sz="2000" i="1" dirty="0" err="1">
                <a:solidFill>
                  <a:schemeClr val="accent1"/>
                </a:solidFill>
              </a:rPr>
              <a:t>one</a:t>
            </a:r>
            <a:r>
              <a:rPr lang="es-ES" sz="2000" i="1" dirty="0">
                <a:solidFill>
                  <a:schemeClr val="accent1"/>
                </a:solidFill>
              </a:rPr>
              <a:t> more time </a:t>
            </a:r>
            <a:r>
              <a:rPr lang="es-ES" sz="2000" i="1" dirty="0" err="1">
                <a:solidFill>
                  <a:schemeClr val="accent1"/>
                </a:solidFill>
              </a:rPr>
              <a:t>to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get</a:t>
            </a:r>
            <a:r>
              <a:rPr lang="es-ES" sz="2000" i="1" dirty="0">
                <a:solidFill>
                  <a:schemeClr val="accent1"/>
                </a:solidFill>
              </a:rPr>
              <a:t>: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The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centroids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of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all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the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clusters</a:t>
            </a:r>
            <a:endParaRPr lang="es-ES" sz="2000" i="1" dirty="0">
              <a:solidFill>
                <a:schemeClr val="accent1"/>
              </a:solidFill>
            </a:endParaRPr>
          </a:p>
          <a:p>
            <a:pPr marL="400050" lvl="2" indent="0">
              <a:lnSpc>
                <a:spcPct val="80000"/>
              </a:lnSpc>
              <a:buNone/>
            </a:pPr>
            <a:r>
              <a:rPr lang="es-ES" sz="14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s-E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s-E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kMeansModel</a:t>
            </a:r>
            <a:r>
              <a:rPr lang="es-E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pipelineModel.stages.last.asInstanceOf</a:t>
            </a:r>
            <a:r>
              <a:rPr lang="es-E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KMeansModel</a:t>
            </a:r>
            <a:r>
              <a:rPr lang="es-E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s-E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val </a:t>
            </a:r>
            <a:r>
              <a:rPr lang="es-E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centroids</a:t>
            </a:r>
            <a:r>
              <a:rPr lang="es-E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kMeansModel.clusterCenters</a:t>
            </a:r>
            <a:endParaRPr lang="es-E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 err="1">
                <a:solidFill>
                  <a:schemeClr val="accent1"/>
                </a:solidFill>
              </a:rPr>
              <a:t>The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predicted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cluster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for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each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register</a:t>
            </a:r>
            <a:r>
              <a:rPr lang="es-ES" sz="2000" i="1" dirty="0">
                <a:solidFill>
                  <a:schemeClr val="accent1"/>
                </a:solidFill>
              </a:rPr>
              <a:t>:</a:t>
            </a:r>
          </a:p>
          <a:p>
            <a:pPr marL="400050" lvl="2" indent="0">
              <a:lnSpc>
                <a:spcPct val="80000"/>
              </a:lnSpc>
              <a:buNone/>
            </a:pPr>
            <a:endParaRPr lang="es-ES" sz="2000" i="1" dirty="0">
              <a:solidFill>
                <a:schemeClr val="accent1"/>
              </a:solidFill>
            </a:endParaRPr>
          </a:p>
          <a:p>
            <a:pPr marL="400050" lvl="2" indent="0">
              <a:lnSpc>
                <a:spcPct val="80000"/>
              </a:lnSpc>
              <a:buNone/>
            </a:pPr>
            <a:endParaRPr lang="es-ES" sz="2000" i="1" dirty="0">
              <a:solidFill>
                <a:schemeClr val="accent1"/>
              </a:solidFill>
            </a:endParaRPr>
          </a:p>
          <a:p>
            <a:pPr marL="400050" lvl="2" indent="0">
              <a:lnSpc>
                <a:spcPct val="80000"/>
              </a:lnSpc>
              <a:buNone/>
            </a:pPr>
            <a:endParaRPr lang="es-ES" sz="2000" i="1" dirty="0">
              <a:solidFill>
                <a:schemeClr val="accent1"/>
              </a:solidFill>
            </a:endParaRPr>
          </a:p>
          <a:p>
            <a:pPr marL="400050" lvl="2" indent="0">
              <a:lnSpc>
                <a:spcPct val="80000"/>
              </a:lnSpc>
              <a:buNone/>
            </a:pPr>
            <a:endParaRPr lang="es-ES" sz="2000" i="1" dirty="0">
              <a:solidFill>
                <a:schemeClr val="accent1"/>
              </a:solidFill>
            </a:endParaRPr>
          </a:p>
          <a:p>
            <a:pPr marL="400050" lvl="2" indent="0">
              <a:lnSpc>
                <a:spcPct val="80000"/>
              </a:lnSpc>
              <a:buNone/>
            </a:pPr>
            <a:endParaRPr lang="es-E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 err="1">
                <a:solidFill>
                  <a:schemeClr val="accent1"/>
                </a:solidFill>
              </a:rPr>
              <a:t>Then</a:t>
            </a:r>
            <a:r>
              <a:rPr lang="es-ES" sz="2000" i="1" dirty="0">
                <a:solidFill>
                  <a:schemeClr val="accent1"/>
                </a:solidFill>
              </a:rPr>
              <a:t>  set </a:t>
            </a:r>
            <a:r>
              <a:rPr lang="es-ES" sz="2000" i="1" dirty="0" err="1">
                <a:solidFill>
                  <a:schemeClr val="accent1"/>
                </a:solidFill>
              </a:rPr>
              <a:t>the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user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limit</a:t>
            </a:r>
            <a:r>
              <a:rPr lang="es-ES" sz="2000" i="1" dirty="0">
                <a:solidFill>
                  <a:schemeClr val="accent1"/>
                </a:solidFill>
              </a:rPr>
              <a:t>: (</a:t>
            </a:r>
            <a:r>
              <a:rPr lang="es-ES" sz="2000" i="1" dirty="0" err="1">
                <a:solidFill>
                  <a:schemeClr val="accent1"/>
                </a:solidFill>
              </a:rPr>
              <a:t>number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of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registers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taken</a:t>
            </a:r>
            <a:r>
              <a:rPr lang="es-ES" sz="2000" i="1" dirty="0">
                <a:solidFill>
                  <a:schemeClr val="accent1"/>
                </a:solidFill>
              </a:rPr>
              <a:t> as </a:t>
            </a:r>
            <a:r>
              <a:rPr lang="es-ES" sz="2000" i="1" dirty="0" err="1">
                <a:solidFill>
                  <a:schemeClr val="accent1"/>
                </a:solidFill>
              </a:rPr>
              <a:t>anomalies</a:t>
            </a:r>
            <a:r>
              <a:rPr lang="es-ES" sz="2000" i="1" dirty="0">
                <a:solidFill>
                  <a:schemeClr val="accent1"/>
                </a:solidFill>
              </a:rPr>
              <a:t>, 100)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 err="1">
                <a:solidFill>
                  <a:schemeClr val="accent1"/>
                </a:solidFill>
              </a:rPr>
              <a:t>Calculate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the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squared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distance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from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the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points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to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the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centroids</a:t>
            </a:r>
            <a:r>
              <a:rPr lang="es-ES" sz="2000" i="1" dirty="0">
                <a:solidFill>
                  <a:schemeClr val="accent1"/>
                </a:solidFill>
              </a:rPr>
              <a:t>, </a:t>
            </a:r>
            <a:r>
              <a:rPr lang="es-ES" sz="2000" i="1" dirty="0" err="1">
                <a:solidFill>
                  <a:schemeClr val="accent1"/>
                </a:solidFill>
              </a:rPr>
              <a:t>sort</a:t>
            </a:r>
            <a:r>
              <a:rPr lang="es-ES" sz="2000" i="1" dirty="0">
                <a:solidFill>
                  <a:schemeClr val="accent1"/>
                </a:solidFill>
              </a:rPr>
              <a:t> and </a:t>
            </a:r>
            <a:r>
              <a:rPr lang="es-ES" sz="2000" i="1" dirty="0" err="1">
                <a:solidFill>
                  <a:schemeClr val="accent1"/>
                </a:solidFill>
              </a:rPr>
              <a:t>take</a:t>
            </a:r>
            <a:r>
              <a:rPr lang="es-ES" sz="2000" i="1" dirty="0">
                <a:solidFill>
                  <a:schemeClr val="accent1"/>
                </a:solidFill>
              </a:rPr>
              <a:t> as </a:t>
            </a:r>
            <a:r>
              <a:rPr lang="es-ES" sz="2000" i="1" dirty="0" err="1">
                <a:solidFill>
                  <a:schemeClr val="accent1"/>
                </a:solidFill>
              </a:rPr>
              <a:t>threshold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the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distance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for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the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user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limit</a:t>
            </a:r>
            <a:endParaRPr lang="es-ES" sz="2000" i="1" dirty="0">
              <a:solidFill>
                <a:schemeClr val="accent1"/>
              </a:solidFill>
            </a:endParaRP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24131-B63D-4988-B3AA-71353A7C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0745"/>
            <a:ext cx="20087924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clustered = 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pipelineModel.transform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+------+--------+------+-------+-------------+---------+---------+-----+------------------------------------------------------+--------------------------------------------------------------------------------------------------------------------------+-------+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wk_id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|trans_dt|fcc_cd|shop_cd|trans_typ_nbr|trans_qty|trans_amt|label|featureVector                                         |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scaledFeatureVector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         |cluster|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+------+--------+------+-------+-------------+---------+---------+-----+------------------------------------------------------+--------------------------------------------------------------------------------------------------------------------------+-------+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|201701|20170103|453606|2330   |91           |4        |49.44    |1    |[201701.0,2.0170103E7,453606.0,2330.0,91.0,4.0,49.44] |[0.0,8667.669694129014,1.7930672073723162,0.6009112727014525,2.8003393448342098,0.19748238436239035,0.050201470429206925] |74     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|201701|20170105|11443 |5072   |32           |18       |135.9    |1    |[201701.0,2.0170105E7,11443.0,5072.0,32.0,18.0,135.9] |[0.0,8667.670553586171,0.04523323777454755,1.3080781009192133,0.9847347146669749,0.8886707296307566,0.1379931195657205]   |102    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|201701|20170104|313961|4169   |31           |2        |22.5     |1    |[201701.0,2.0170104E7,313961.0,4169.0,31.0,2.0,22.5]  |[0.0,8667.670123857592,1.2410620086458728,1.0751927450181782,0.953961754833632,0.09874119218119518,0.022846542974457037]  |181    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|201701|20170105|7631  |5984   |31           |2        |13.0     |1    |[201701.0,2.0170105E7,7631.0,5984.0,31.0,2.0,13.0]    |[0.0,8667.670553586171,0.030164715324440473,1.5432845733242453,0.953961754833632,0.09874119218119518,0.013200224829686288]|102    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E40898-0142-46A8-995A-0A05CEEB87AB}"/>
              </a:ext>
            </a:extLst>
          </p:cNvPr>
          <p:cNvSpPr/>
          <p:nvPr/>
        </p:nvSpPr>
        <p:spPr>
          <a:xfrm>
            <a:off x="789530" y="5541876"/>
            <a:ext cx="61345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threshold = clustered.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select("cluster", "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scaledFeatureVector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").as[(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Vector)].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map { case (cluster,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Vectors.sqdist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(centroids(cluster),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}.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($"value".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).take(100).last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813383-FB8C-4685-BA4C-B510B5F9A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031" y="5393981"/>
            <a:ext cx="293570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50.16104918267672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45.400328707225555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35.79931097577939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22.250799617716584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 (100 in total)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3.843270196841613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3.766700575359129 &lt;- threshold</a:t>
            </a:r>
          </a:p>
        </p:txBody>
      </p:sp>
    </p:spTree>
    <p:extLst>
      <p:ext uri="{BB962C8B-B14F-4D97-AF65-F5344CB8AC3E}">
        <p14:creationId xmlns:p14="http://schemas.microsoft.com/office/powerpoint/2010/main" val="214111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6959382" cy="1139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Building the anomaly detector (2/2):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accent1"/>
                </a:solidFill>
              </a:rPr>
              <a:t>F</a:t>
            </a:r>
            <a:r>
              <a:rPr lang="en-US" sz="2000" i="1" dirty="0" err="1">
                <a:solidFill>
                  <a:schemeClr val="accent1"/>
                </a:solidFill>
              </a:rPr>
              <a:t>ilter</a:t>
            </a:r>
            <a:r>
              <a:rPr lang="en-US" sz="2000" i="1" dirty="0">
                <a:solidFill>
                  <a:schemeClr val="accent1"/>
                </a:solidFill>
              </a:rPr>
              <a:t> the records to obtain those whose distance to the centroid exceeds the threshold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s-E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s-E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s-E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s-E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accent1"/>
                </a:solidFill>
              </a:rPr>
              <a:t>T</a:t>
            </a:r>
            <a:r>
              <a:rPr lang="en-US" sz="2000" i="1" dirty="0">
                <a:solidFill>
                  <a:schemeClr val="accent1"/>
                </a:solidFill>
              </a:rPr>
              <a:t>hose registers are considered as “Anomalous” and need further investigation: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48E1E2-8CB8-4D4C-82B2-9B41648B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1663812"/>
            <a:ext cx="567493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originalCols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data.columns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anomalies = 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clustered.filter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row =&gt;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cluster = 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row.getAs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]("cluster")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row.getAs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[Vector]("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scaledFeatureVector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Vectors.sqdist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(centroids(cluster), 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threshold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}.select(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originalCols.head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originalCols.tail</a:t>
            </a: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:_*)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947D2FE-E92E-40AB-BD1C-4BAE0C97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3429000"/>
            <a:ext cx="7437748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+------+--------+------+-------+-------------+---------+---------+-----+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wk_id|trans_dt|fcc_cd|shop_cd|trans_typ_nbr|trans_qty|trans_amt|label|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+------+--------+------+-------+-------------+---------+---------+-----+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|201701|20170103|320722|   8336|           31|        2|  5000.98|    0|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|201701|20170103|214268|   5204|           11|        2|  32000.9|    0|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|201701|20170104|112008|   2710|           21|        2|  8000.26|    0|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|201701|20161231|  8715|   7336|           31|        2|  20000.9|    0|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|201701|20170104|230765|   4543|           21|        2| 24000.64|    0|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|201701|20170104|829011|   2363|           91|        2| 27410.34|    1|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|201701|20170103|532337|   2948|           31|        2|  40000.0|    0|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|201701|20161231|793279|   4176|           11|        2|  2198.16|    1|</a:t>
            </a:r>
            <a:b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982127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6959382" cy="1139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Categorical Features: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 err="1">
                <a:solidFill>
                  <a:schemeClr val="accent1"/>
                </a:solidFill>
              </a:rPr>
              <a:t>Not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the</a:t>
            </a:r>
            <a:r>
              <a:rPr lang="es-ES" sz="2000" i="1" dirty="0">
                <a:solidFill>
                  <a:schemeClr val="accent1"/>
                </a:solidFill>
              </a:rPr>
              <a:t> case </a:t>
            </a:r>
            <a:r>
              <a:rPr lang="es-ES" sz="2000" i="1" dirty="0" err="1">
                <a:solidFill>
                  <a:schemeClr val="accent1"/>
                </a:solidFill>
              </a:rPr>
              <a:t>for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this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dataset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but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if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some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categorical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value</a:t>
            </a:r>
            <a:r>
              <a:rPr lang="es-ES" sz="2000" i="1" dirty="0">
                <a:solidFill>
                  <a:schemeClr val="accent1"/>
                </a:solidFill>
              </a:rPr>
              <a:t> (non </a:t>
            </a:r>
            <a:r>
              <a:rPr lang="es-ES" sz="2000" i="1" dirty="0" err="1">
                <a:solidFill>
                  <a:schemeClr val="accent1"/>
                </a:solidFill>
              </a:rPr>
              <a:t>numeric</a:t>
            </a:r>
            <a:r>
              <a:rPr lang="es-ES" sz="2000" i="1" dirty="0">
                <a:solidFill>
                  <a:schemeClr val="accent1"/>
                </a:solidFill>
              </a:rPr>
              <a:t>) </a:t>
            </a:r>
            <a:r>
              <a:rPr lang="es-ES" sz="2000" i="1" dirty="0" err="1">
                <a:solidFill>
                  <a:schemeClr val="accent1"/>
                </a:solidFill>
              </a:rPr>
              <a:t>is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included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transformation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into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numeric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is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needed</a:t>
            </a:r>
            <a:r>
              <a:rPr lang="es-ES" sz="2000" i="1" dirty="0">
                <a:solidFill>
                  <a:schemeClr val="accent1"/>
                </a:solidFill>
              </a:rPr>
              <a:t> in </a:t>
            </a:r>
            <a:r>
              <a:rPr lang="es-ES" sz="2000" i="1" dirty="0" err="1">
                <a:solidFill>
                  <a:schemeClr val="accent1"/>
                </a:solidFill>
              </a:rPr>
              <a:t>order</a:t>
            </a:r>
            <a:r>
              <a:rPr lang="es-ES" sz="2000" i="1" dirty="0">
                <a:solidFill>
                  <a:schemeClr val="accent1"/>
                </a:solidFill>
              </a:rPr>
              <a:t> k-</a:t>
            </a:r>
            <a:r>
              <a:rPr lang="es-ES" sz="2000" i="1" dirty="0" err="1">
                <a:solidFill>
                  <a:schemeClr val="accent1"/>
                </a:solidFill>
              </a:rPr>
              <a:t>means</a:t>
            </a:r>
            <a:r>
              <a:rPr lang="es-ES" sz="2000" i="1" dirty="0">
                <a:solidFill>
                  <a:schemeClr val="accent1"/>
                </a:solidFill>
              </a:rPr>
              <a:t> can use </a:t>
            </a:r>
            <a:r>
              <a:rPr lang="es-ES" sz="2000" i="1" dirty="0" err="1">
                <a:solidFill>
                  <a:schemeClr val="accent1"/>
                </a:solidFill>
              </a:rPr>
              <a:t>it</a:t>
            </a:r>
            <a:endParaRPr lang="es-E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The categorical features can translate into several binary indicator features using </a:t>
            </a:r>
            <a:r>
              <a:rPr lang="en-US" sz="2000" i="1" dirty="0" err="1">
                <a:solidFill>
                  <a:schemeClr val="accent1"/>
                </a:solidFill>
              </a:rPr>
              <a:t>onehot</a:t>
            </a:r>
            <a:r>
              <a:rPr lang="en-US" sz="2000" i="1" dirty="0">
                <a:solidFill>
                  <a:schemeClr val="accent1"/>
                </a:solidFill>
              </a:rPr>
              <a:t> encoding, which can be viewed as numeric dimensions.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For example, let’s </a:t>
            </a:r>
            <a:r>
              <a:rPr lang="en-US" sz="2000" i="1" dirty="0" err="1">
                <a:solidFill>
                  <a:schemeClr val="accent1"/>
                </a:solidFill>
              </a:rPr>
              <a:t>supouse</a:t>
            </a:r>
            <a:r>
              <a:rPr lang="en-US" sz="2000" i="1" dirty="0">
                <a:solidFill>
                  <a:schemeClr val="accent1"/>
                </a:solidFill>
              </a:rPr>
              <a:t> the dataset has a categorical feature named “type” with 3 possible values: a, b, c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This feature could be thought of as three features, perhaps </a:t>
            </a:r>
            <a:r>
              <a:rPr lang="en-US" sz="2000" i="1" dirty="0" err="1">
                <a:solidFill>
                  <a:schemeClr val="accent1"/>
                </a:solidFill>
              </a:rPr>
              <a:t>is_a</a:t>
            </a:r>
            <a:r>
              <a:rPr lang="en-US" sz="2000" i="1" dirty="0">
                <a:solidFill>
                  <a:schemeClr val="accent1"/>
                </a:solidFill>
              </a:rPr>
              <a:t>, </a:t>
            </a:r>
            <a:r>
              <a:rPr lang="en-US" sz="2000" i="1" dirty="0" err="1">
                <a:solidFill>
                  <a:schemeClr val="accent1"/>
                </a:solidFill>
              </a:rPr>
              <a:t>is_b</a:t>
            </a:r>
            <a:r>
              <a:rPr lang="en-US" sz="2000" i="1" dirty="0">
                <a:solidFill>
                  <a:schemeClr val="accent1"/>
                </a:solidFill>
              </a:rPr>
              <a:t>, and </a:t>
            </a:r>
            <a:r>
              <a:rPr lang="en-US" sz="2000" i="1" dirty="0" err="1">
                <a:solidFill>
                  <a:schemeClr val="accent1"/>
                </a:solidFill>
              </a:rPr>
              <a:t>is_c</a:t>
            </a:r>
            <a:r>
              <a:rPr lang="en-US" sz="2000" i="1" dirty="0">
                <a:solidFill>
                  <a:schemeClr val="accent1"/>
                </a:solidFill>
              </a:rPr>
              <a:t>. 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accent1"/>
                </a:solidFill>
              </a:rPr>
              <a:t>a </a:t>
            </a:r>
            <a:r>
              <a:rPr lang="es-ES" sz="2000" i="1" dirty="0" err="1">
                <a:solidFill>
                  <a:schemeClr val="accent1"/>
                </a:solidFill>
              </a:rPr>
              <a:t>type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should</a:t>
            </a:r>
            <a:r>
              <a:rPr lang="es-ES" sz="2000" i="1" dirty="0">
                <a:solidFill>
                  <a:schemeClr val="accent1"/>
                </a:solidFill>
              </a:rPr>
              <a:t> be </a:t>
            </a:r>
            <a:r>
              <a:rPr lang="es-ES" sz="2000" i="1" dirty="0" err="1">
                <a:solidFill>
                  <a:schemeClr val="accent1"/>
                </a:solidFill>
              </a:rPr>
              <a:t>translated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into</a:t>
            </a:r>
            <a:r>
              <a:rPr lang="es-ES" sz="2000" i="1" dirty="0">
                <a:solidFill>
                  <a:schemeClr val="accent1"/>
                </a:solidFill>
              </a:rPr>
              <a:t> 1,0,0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accent1"/>
                </a:solidFill>
              </a:rPr>
              <a:t>b </a:t>
            </a:r>
            <a:r>
              <a:rPr lang="es-ES" sz="2000" i="1" dirty="0" err="1">
                <a:solidFill>
                  <a:schemeClr val="accent1"/>
                </a:solidFill>
              </a:rPr>
              <a:t>type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should</a:t>
            </a:r>
            <a:r>
              <a:rPr lang="es-ES" sz="2000" i="1" dirty="0">
                <a:solidFill>
                  <a:schemeClr val="accent1"/>
                </a:solidFill>
              </a:rPr>
              <a:t> be </a:t>
            </a:r>
            <a:r>
              <a:rPr lang="es-ES" sz="2000" i="1" dirty="0" err="1">
                <a:solidFill>
                  <a:schemeClr val="accent1"/>
                </a:solidFill>
              </a:rPr>
              <a:t>translated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into</a:t>
            </a:r>
            <a:r>
              <a:rPr lang="es-ES" sz="2000" i="1" dirty="0">
                <a:solidFill>
                  <a:schemeClr val="accent1"/>
                </a:solidFill>
              </a:rPr>
              <a:t> 0,1,0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accent1"/>
                </a:solidFill>
              </a:rPr>
              <a:t>c </a:t>
            </a:r>
            <a:r>
              <a:rPr lang="es-ES" sz="2000" i="1" dirty="0" err="1">
                <a:solidFill>
                  <a:schemeClr val="accent1"/>
                </a:solidFill>
              </a:rPr>
              <a:t>type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should</a:t>
            </a:r>
            <a:r>
              <a:rPr lang="es-ES" sz="2000" i="1" dirty="0">
                <a:solidFill>
                  <a:schemeClr val="accent1"/>
                </a:solidFill>
              </a:rPr>
              <a:t> be </a:t>
            </a:r>
            <a:r>
              <a:rPr lang="es-ES" sz="2000" i="1" dirty="0" err="1">
                <a:solidFill>
                  <a:schemeClr val="accent1"/>
                </a:solidFill>
              </a:rPr>
              <a:t>translated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into</a:t>
            </a:r>
            <a:r>
              <a:rPr lang="es-ES" sz="2000" i="1" dirty="0">
                <a:solidFill>
                  <a:schemeClr val="accent1"/>
                </a:solidFill>
              </a:rPr>
              <a:t> 0,0,1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 err="1">
                <a:solidFill>
                  <a:schemeClr val="accent1"/>
                </a:solidFill>
              </a:rPr>
              <a:t>This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translation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is</a:t>
            </a:r>
            <a:r>
              <a:rPr lang="es-ES" sz="2000" i="1" dirty="0">
                <a:solidFill>
                  <a:schemeClr val="accent1"/>
                </a:solidFill>
              </a:rPr>
              <a:t> </a:t>
            </a:r>
            <a:r>
              <a:rPr lang="es-ES" sz="2000" i="1" dirty="0" err="1">
                <a:solidFill>
                  <a:schemeClr val="accent1"/>
                </a:solidFill>
              </a:rPr>
              <a:t>usually</a:t>
            </a:r>
            <a:r>
              <a:rPr lang="es-ES" sz="2000" i="1" dirty="0">
                <a:solidFill>
                  <a:schemeClr val="accent1"/>
                </a:solidFill>
              </a:rPr>
              <a:t> done </a:t>
            </a:r>
            <a:r>
              <a:rPr lang="es-ES" sz="2000" i="1" dirty="0" err="1">
                <a:solidFill>
                  <a:schemeClr val="accent1"/>
                </a:solidFill>
              </a:rPr>
              <a:t>using</a:t>
            </a:r>
            <a:r>
              <a:rPr lang="en-US" sz="2000" i="1" dirty="0">
                <a:solidFill>
                  <a:schemeClr val="accent1"/>
                </a:solidFill>
              </a:rPr>
              <a:t> a one-hot encoder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This new, larger data set can be normalized again, and clustered again, perhaps trying larger k as well</a:t>
            </a:r>
            <a:endParaRPr lang="es-E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3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6959382" cy="1139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 err="1"/>
              <a:t>Dimesionality</a:t>
            </a:r>
            <a:r>
              <a:rPr lang="en-US" sz="1800" b="1" dirty="0"/>
              <a:t> reduction: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accent1"/>
                </a:solidFill>
              </a:rPr>
              <a:t>N</a:t>
            </a:r>
            <a:r>
              <a:rPr lang="en-US" sz="2000" i="1" dirty="0" err="1">
                <a:solidFill>
                  <a:schemeClr val="accent1"/>
                </a:solidFill>
              </a:rPr>
              <a:t>ot</a:t>
            </a:r>
            <a:r>
              <a:rPr lang="en-US" sz="2000" i="1" dirty="0">
                <a:solidFill>
                  <a:schemeClr val="accent1"/>
                </a:solidFill>
              </a:rPr>
              <a:t> the case for this dataset but sometimes dataset number of features can be very large.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s-E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81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0BC85F-EB96-4C6A-B15A-1B9920F814A7}"/>
              </a:ext>
            </a:extLst>
          </p:cNvPr>
          <p:cNvSpPr txBox="1">
            <a:spLocks/>
          </p:cNvSpPr>
          <p:nvPr/>
        </p:nvSpPr>
        <p:spPr>
          <a:xfrm>
            <a:off x="4697597" y="2438400"/>
            <a:ext cx="2712754" cy="12099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8800" b="1" dirty="0">
                <a:solidFill>
                  <a:schemeClr val="accent1"/>
                </a:solidFill>
              </a:rPr>
              <a:t>Q&amp;A</a:t>
            </a:r>
          </a:p>
          <a:p>
            <a:pPr lvl="4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571500" lvl="3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1000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K-Means Clustering: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ML classic unsupervised algorithm. It attempts to set </a:t>
            </a:r>
            <a:r>
              <a:rPr lang="en-US" sz="2000" b="1" i="1" dirty="0">
                <a:solidFill>
                  <a:schemeClr val="accent1"/>
                </a:solidFill>
              </a:rPr>
              <a:t>K</a:t>
            </a:r>
            <a:r>
              <a:rPr lang="en-US" sz="2000" i="1" dirty="0">
                <a:solidFill>
                  <a:schemeClr val="accent1"/>
                </a:solidFill>
              </a:rPr>
              <a:t> clusters for the provided data. </a:t>
            </a:r>
            <a:r>
              <a:rPr lang="es-ES" altLang="es-ES" sz="2000" i="1" dirty="0">
                <a:solidFill>
                  <a:schemeClr val="accent1"/>
                </a:solidFill>
                <a:hlinkClick r:id="rId2"/>
              </a:rPr>
              <a:t>https://en.wikipedia.org/wiki/K-means_clustering</a:t>
            </a:r>
            <a:endParaRPr lang="es-ES" altLang="es-ES" sz="2000" i="1" dirty="0">
              <a:solidFill>
                <a:schemeClr val="accent1"/>
              </a:solidFill>
            </a:endParaRPr>
          </a:p>
          <a:p>
            <a:pPr marL="171450" lvl="1" indent="0">
              <a:lnSpc>
                <a:spcPct val="80000"/>
              </a:lnSpc>
              <a:buNone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K is the main hyper parameter of the model.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It depends of the dataset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To choose the right </a:t>
            </a:r>
            <a:r>
              <a:rPr lang="en-US" sz="2000" b="1" i="1" dirty="0">
                <a:solidFill>
                  <a:schemeClr val="accent1"/>
                </a:solidFill>
              </a:rPr>
              <a:t>K</a:t>
            </a:r>
            <a:r>
              <a:rPr lang="en-US" sz="2000" i="1" dirty="0">
                <a:solidFill>
                  <a:schemeClr val="accent1"/>
                </a:solidFill>
              </a:rPr>
              <a:t> value is crucial to have a good model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 Different methods: Elbow, Average Silhouette, Gap statistic, low entropy…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To decide that a point (a record of the dataset) belongs to a particular cluster the concept of </a:t>
            </a:r>
            <a:r>
              <a:rPr lang="en-US" sz="2000" b="1" i="1" dirty="0">
                <a:solidFill>
                  <a:schemeClr val="accent1"/>
                </a:solidFill>
              </a:rPr>
              <a:t>distance</a:t>
            </a:r>
            <a:r>
              <a:rPr lang="en-US" sz="2000" i="1" dirty="0">
                <a:solidFill>
                  <a:schemeClr val="accent1"/>
                </a:solidFill>
              </a:rPr>
              <a:t> is needed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Different distances types can be applied: Euclidian, </a:t>
            </a:r>
            <a:r>
              <a:rPr lang="en-US" sz="2000" i="1" dirty="0" err="1">
                <a:solidFill>
                  <a:schemeClr val="accent1"/>
                </a:solidFill>
              </a:rPr>
              <a:t>Minkowski</a:t>
            </a:r>
            <a:r>
              <a:rPr lang="en-US" sz="2000" i="1" dirty="0">
                <a:solidFill>
                  <a:schemeClr val="accent1"/>
                </a:solidFill>
              </a:rPr>
              <a:t>, Manhattan…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Other Algorithms (out of the scope) instead K-Means can be used: Gaussian mixture, DBSCAN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5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About used Dataset: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Fact table dataset for Pharmacies with </a:t>
            </a:r>
            <a:r>
              <a:rPr lang="en-US" sz="2000" b="1" i="1" dirty="0">
                <a:solidFill>
                  <a:schemeClr val="accent1"/>
                </a:solidFill>
              </a:rPr>
              <a:t>Transactions.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Already clean with no categorical values.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Plain text, csv formatted, comma separated.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Features</a:t>
            </a:r>
            <a:r>
              <a:rPr lang="en-US" sz="2000" i="1" dirty="0">
                <a:solidFill>
                  <a:schemeClr val="accent1"/>
                </a:solidFill>
              </a:rPr>
              <a:t>: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accent1"/>
                </a:solidFill>
              </a:rPr>
              <a:t>wk_id</a:t>
            </a:r>
            <a:r>
              <a:rPr lang="en-US" sz="2000" i="1" dirty="0">
                <a:solidFill>
                  <a:schemeClr val="accent1"/>
                </a:solidFill>
              </a:rPr>
              <a:t>: Transaction week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accent1"/>
                </a:solidFill>
              </a:rPr>
              <a:t>trans_dt</a:t>
            </a:r>
            <a:r>
              <a:rPr lang="en-US" sz="2000" i="1" dirty="0">
                <a:solidFill>
                  <a:schemeClr val="accent1"/>
                </a:solidFill>
              </a:rPr>
              <a:t>: Date of Transaction</a:t>
            </a:r>
            <a:endParaRPr lang="en-US" sz="2000" i="1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accent1"/>
                </a:solidFill>
              </a:rPr>
              <a:t>fcc_cd</a:t>
            </a:r>
            <a:r>
              <a:rPr lang="en-US" sz="2000" i="1" dirty="0">
                <a:solidFill>
                  <a:schemeClr val="accent1"/>
                </a:solidFill>
              </a:rPr>
              <a:t>: Product code</a:t>
            </a:r>
            <a:endParaRPr lang="en-US" sz="2000" i="1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accent1"/>
                </a:solidFill>
              </a:rPr>
              <a:t>shop_cd</a:t>
            </a:r>
            <a:r>
              <a:rPr lang="en-US" sz="2000" i="1" dirty="0">
                <a:solidFill>
                  <a:schemeClr val="accent1"/>
                </a:solidFill>
              </a:rPr>
              <a:t>: shop / pharmacy id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accent1"/>
                </a:solidFill>
              </a:rPr>
              <a:t>trans_typ_nbr</a:t>
            </a:r>
            <a:r>
              <a:rPr lang="en-US" sz="2000" i="1" dirty="0">
                <a:solidFill>
                  <a:schemeClr val="accent1"/>
                </a:solidFill>
              </a:rPr>
              <a:t>: Type of transaction like </a:t>
            </a:r>
            <a:r>
              <a:rPr lang="en-US" sz="2000" i="1" dirty="0" err="1">
                <a:solidFill>
                  <a:schemeClr val="accent1"/>
                </a:solidFill>
              </a:rPr>
              <a:t>sellin</a:t>
            </a:r>
            <a:r>
              <a:rPr lang="en-US" sz="2000" i="1" dirty="0">
                <a:solidFill>
                  <a:schemeClr val="accent1"/>
                </a:solidFill>
              </a:rPr>
              <a:t> or sellout</a:t>
            </a:r>
            <a:endParaRPr lang="en-US" sz="2000" i="1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accent1"/>
                </a:solidFill>
              </a:rPr>
              <a:t>trans_qty</a:t>
            </a:r>
            <a:r>
              <a:rPr lang="en-US" sz="2000" i="1" dirty="0">
                <a:solidFill>
                  <a:schemeClr val="accent1"/>
                </a:solidFill>
              </a:rPr>
              <a:t>: Transaction quantity (amount of medicine sold)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accent1"/>
                </a:solidFill>
              </a:rPr>
              <a:t>trans_amt</a:t>
            </a:r>
            <a:r>
              <a:rPr lang="en-US" sz="2000" i="1" dirty="0">
                <a:solidFill>
                  <a:schemeClr val="accent1"/>
                </a:solidFill>
              </a:rPr>
              <a:t>: Total Transaction amount 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5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How to detect anomalies: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K-means can be used to detect anomalous transactions.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K-means can cluster transactions based on statistics about each of them.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The resulting clusters themselves aren’t interesting per se, but they collectively define types of transactions that are like past transactions.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Any transaction not close to a cluster could be anomalous. Clusters are interesting because they define regions of normal transactions; everything else </a:t>
            </a:r>
            <a:r>
              <a:rPr lang="en-US" sz="2000" b="1" i="1" dirty="0">
                <a:solidFill>
                  <a:schemeClr val="accent1"/>
                </a:solidFill>
              </a:rPr>
              <a:t>outside</a:t>
            </a:r>
            <a:r>
              <a:rPr lang="en-US" sz="2000" i="1" dirty="0">
                <a:solidFill>
                  <a:schemeClr val="accent1"/>
                </a:solidFill>
              </a:rPr>
              <a:t> is unusual and potentially anomalous.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1"/>
                </a:solidFill>
              </a:rPr>
              <a:t>Outside</a:t>
            </a:r>
            <a:r>
              <a:rPr lang="en-US" sz="2000" i="1" dirty="0">
                <a:solidFill>
                  <a:schemeClr val="accent1"/>
                </a:solidFill>
              </a:rPr>
              <a:t> it will be defined as all the </a:t>
            </a:r>
            <a:r>
              <a:rPr lang="en-US" sz="2000" b="1" i="1" dirty="0">
                <a:solidFill>
                  <a:schemeClr val="accent1"/>
                </a:solidFill>
              </a:rPr>
              <a:t>distances</a:t>
            </a:r>
            <a:r>
              <a:rPr lang="en-US" sz="2000" i="1" dirty="0">
                <a:solidFill>
                  <a:schemeClr val="accent1"/>
                </a:solidFill>
              </a:rPr>
              <a:t> between a transaction and the </a:t>
            </a:r>
            <a:r>
              <a:rPr lang="en-US" sz="2000" b="1" i="1" dirty="0">
                <a:solidFill>
                  <a:schemeClr val="accent1"/>
                </a:solidFill>
              </a:rPr>
              <a:t>centroid</a:t>
            </a:r>
            <a:r>
              <a:rPr lang="en-US" sz="2000" i="1" dirty="0">
                <a:solidFill>
                  <a:schemeClr val="accent1"/>
                </a:solidFill>
              </a:rPr>
              <a:t> of the cluster where the transaction has been assigned, that exceed a user-defined threshold</a:t>
            </a:r>
            <a:br>
              <a:rPr lang="en-US" sz="2000" i="1" dirty="0">
                <a:solidFill>
                  <a:schemeClr val="accent1"/>
                </a:solidFill>
              </a:rPr>
            </a:br>
            <a:br>
              <a:rPr lang="en-US" sz="2000" i="1" dirty="0">
                <a:solidFill>
                  <a:schemeClr val="accent1"/>
                </a:solidFill>
              </a:rPr>
            </a:b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1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High Level Diagram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/>
          </a:p>
          <a:p>
            <a:pPr marL="171450" lvl="1" indent="0">
              <a:lnSpc>
                <a:spcPct val="80000"/>
              </a:lnSpc>
              <a:buNone/>
            </a:pPr>
            <a:br>
              <a:rPr lang="en-US" sz="2000" i="1" dirty="0">
                <a:solidFill>
                  <a:schemeClr val="accent1"/>
                </a:solidFill>
              </a:rPr>
            </a:b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pic>
        <p:nvPicPr>
          <p:cNvPr id="4" name="Picture 3" descr="C:\Users\angel.rey\Downloads\anomalies detection PoC.png">
            <a:extLst>
              <a:ext uri="{FF2B5EF4-FFF2-40B4-BE49-F238E27FC236}">
                <a16:creationId xmlns:a16="http://schemas.microsoft.com/office/drawing/2014/main" id="{B11BB7EB-C88E-4DD1-A71D-0CE144196C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099" y="1346199"/>
            <a:ext cx="4590854" cy="5217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87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Technologies used: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Scala 2.12.: High-level, Object-oriented and functional language on top of JVM.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Apache Spark 2.4.: In memory general-purpose distributed computer system built with Scala. It runs in Mesos, YARN, Kubernetes or Standalone mode.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Spark </a:t>
            </a:r>
            <a:r>
              <a:rPr lang="en-US" sz="2000" i="1" dirty="0" err="1">
                <a:solidFill>
                  <a:schemeClr val="accent1"/>
                </a:solidFill>
              </a:rPr>
              <a:t>MLlib</a:t>
            </a:r>
            <a:r>
              <a:rPr lang="en-US" sz="2000" i="1" dirty="0">
                <a:solidFill>
                  <a:schemeClr val="accent1"/>
                </a:solidFill>
              </a:rPr>
              <a:t> 2.4: Apache Spark’s scalable machine learning library.</a:t>
            </a:r>
          </a:p>
          <a:p>
            <a:pPr marL="171450" lvl="1" indent="0">
              <a:lnSpc>
                <a:spcPct val="80000"/>
              </a:lnSpc>
              <a:buNone/>
            </a:pPr>
            <a:br>
              <a:rPr lang="en-US" sz="2000" i="1" dirty="0">
                <a:solidFill>
                  <a:schemeClr val="accent1"/>
                </a:solidFill>
              </a:rPr>
            </a:b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3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Data preparation: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Common stuff to all the Spark Applications.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Get the Spark session: 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SparkSession.builder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Load dataset: 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spark.read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Create Spark </a:t>
            </a:r>
            <a:r>
              <a:rPr lang="en-US" sz="2000" i="1" dirty="0" err="1">
                <a:solidFill>
                  <a:schemeClr val="accent1"/>
                </a:solidFill>
              </a:rPr>
              <a:t>DataFrame</a:t>
            </a:r>
            <a:r>
              <a:rPr lang="en-US" sz="2000" i="1" dirty="0">
                <a:solidFill>
                  <a:schemeClr val="accent1"/>
                </a:solidFill>
              </a:rPr>
              <a:t> (a Dataset organized into named columns): 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(…)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Cache the data:</a:t>
            </a:r>
            <a:r>
              <a:rPr lang="en-US" sz="2000" dirty="0">
                <a:solidFill>
                  <a:schemeClr val="accent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First look to the dataset: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Real dataset do not have a label. 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A label column has been added for testing purposes. 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All the records have been labeled as good Records (1). 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Synthetic records have been introduced with anomalous values and labeled as bad Records (0) for testing purposes.  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+-----+-----+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label|count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+-----+-----+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1|99999|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0|   10|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+-----+-----+</a:t>
            </a:r>
          </a:p>
          <a:p>
            <a:pPr marL="171450" lvl="1" indent="0">
              <a:lnSpc>
                <a:spcPct val="80000"/>
              </a:lnSpc>
              <a:buNone/>
            </a:pPr>
            <a:br>
              <a:rPr lang="en-US" sz="2000" i="1" dirty="0">
                <a:solidFill>
                  <a:schemeClr val="accent1"/>
                </a:solidFill>
              </a:rPr>
            </a:b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0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7E0AEFF-DCC3-4665-8833-DD2FAC750F0C}"/>
              </a:ext>
            </a:extLst>
          </p:cNvPr>
          <p:cNvSpPr txBox="1">
            <a:spLocks/>
          </p:cNvSpPr>
          <p:nvPr/>
        </p:nvSpPr>
        <p:spPr>
          <a:xfrm>
            <a:off x="384694" y="294469"/>
            <a:ext cx="11338560" cy="509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Anomaly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237C5-FE09-4D78-8221-B9BE5EF7D669}"/>
              </a:ext>
            </a:extLst>
          </p:cNvPr>
          <p:cNvSpPr txBox="1">
            <a:spLocks/>
          </p:cNvSpPr>
          <p:nvPr/>
        </p:nvSpPr>
        <p:spPr>
          <a:xfrm>
            <a:off x="399902" y="914400"/>
            <a:ext cx="11323352" cy="532938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14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/>
              <a:t>Understanding </a:t>
            </a:r>
            <a:r>
              <a:rPr lang="en-US" sz="1800" b="1" dirty="0" err="1"/>
              <a:t>MLLib</a:t>
            </a:r>
            <a:r>
              <a:rPr lang="en-US" sz="1800" b="1" dirty="0"/>
              <a:t> Pipelines (1/4):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Common sequence of algorithms to process and learn from data standardized using high-level APIs on top of </a:t>
            </a:r>
            <a:r>
              <a:rPr lang="en-US" sz="2000" i="1" dirty="0" err="1">
                <a:solidFill>
                  <a:schemeClr val="accent1"/>
                </a:solidFill>
              </a:rPr>
              <a:t>DataFrames</a:t>
            </a: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Pipelines are done with Pipeline stages that can be </a:t>
            </a:r>
            <a:r>
              <a:rPr lang="en-US" sz="2000" b="1" i="1" dirty="0">
                <a:solidFill>
                  <a:schemeClr val="accent1"/>
                </a:solidFill>
              </a:rPr>
              <a:t>Transformers</a:t>
            </a:r>
            <a:r>
              <a:rPr lang="en-US" sz="2000" i="1" dirty="0">
                <a:solidFill>
                  <a:schemeClr val="accent1"/>
                </a:solidFill>
              </a:rPr>
              <a:t> and </a:t>
            </a:r>
            <a:r>
              <a:rPr lang="en-US" sz="2000" b="1" i="1" dirty="0">
                <a:solidFill>
                  <a:schemeClr val="accent1"/>
                </a:solidFill>
              </a:rPr>
              <a:t>Estimator</a:t>
            </a:r>
            <a:r>
              <a:rPr lang="en-US" sz="2000" i="1" dirty="0">
                <a:solidFill>
                  <a:schemeClr val="accent1"/>
                </a:solidFill>
              </a:rPr>
              <a:t>: 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Transformer: Is an algorithm which can </a:t>
            </a:r>
            <a:r>
              <a:rPr lang="en-US" sz="2000" b="1" i="1" dirty="0">
                <a:solidFill>
                  <a:schemeClr val="accent1"/>
                </a:solidFill>
              </a:rPr>
              <a:t>transform</a:t>
            </a:r>
            <a:r>
              <a:rPr lang="en-US" sz="2000" i="1" dirty="0">
                <a:solidFill>
                  <a:schemeClr val="accent1"/>
                </a:solidFill>
              </a:rPr>
              <a:t> one </a:t>
            </a:r>
            <a:r>
              <a:rPr lang="en-US" sz="2000" i="1" dirty="0" err="1">
                <a:solidFill>
                  <a:schemeClr val="accent1"/>
                </a:solidFill>
              </a:rPr>
              <a:t>DataFrame</a:t>
            </a:r>
            <a:r>
              <a:rPr lang="en-US" sz="2000" i="1" dirty="0">
                <a:solidFill>
                  <a:schemeClr val="accent1"/>
                </a:solidFill>
              </a:rPr>
              <a:t> into another </a:t>
            </a:r>
            <a:r>
              <a:rPr lang="en-US" sz="2000" i="1" dirty="0" err="1">
                <a:solidFill>
                  <a:schemeClr val="accent1"/>
                </a:solidFill>
              </a:rPr>
              <a:t>DataFrame</a:t>
            </a:r>
            <a:r>
              <a:rPr lang="en-US" sz="2000" i="1" dirty="0">
                <a:solidFill>
                  <a:schemeClr val="accent1"/>
                </a:solidFill>
              </a:rPr>
              <a:t>. E.g., an ML </a:t>
            </a:r>
            <a:r>
              <a:rPr lang="en-US" sz="2000" b="1" i="1" dirty="0">
                <a:solidFill>
                  <a:schemeClr val="accent1"/>
                </a:solidFill>
              </a:rPr>
              <a:t>model</a:t>
            </a:r>
            <a:r>
              <a:rPr lang="en-US" sz="2000" i="1" dirty="0">
                <a:solidFill>
                  <a:schemeClr val="accent1"/>
                </a:solidFill>
              </a:rPr>
              <a:t> is a Transformer which transforms a </a:t>
            </a:r>
            <a:r>
              <a:rPr lang="en-US" sz="2000" i="1" dirty="0" err="1">
                <a:solidFill>
                  <a:schemeClr val="accent1"/>
                </a:solidFill>
              </a:rPr>
              <a:t>DataFrame</a:t>
            </a:r>
            <a:r>
              <a:rPr lang="en-US" sz="2000" i="1" dirty="0">
                <a:solidFill>
                  <a:schemeClr val="accent1"/>
                </a:solidFill>
              </a:rPr>
              <a:t> with features into a </a:t>
            </a:r>
            <a:r>
              <a:rPr lang="en-US" sz="2000" i="1" dirty="0" err="1">
                <a:solidFill>
                  <a:schemeClr val="accent1"/>
                </a:solidFill>
              </a:rPr>
              <a:t>DataFrame</a:t>
            </a:r>
            <a:r>
              <a:rPr lang="en-US" sz="2000" i="1" dirty="0">
                <a:solidFill>
                  <a:schemeClr val="accent1"/>
                </a:solidFill>
              </a:rPr>
              <a:t> with predictions.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Estimator: Is an algorithm which can be </a:t>
            </a:r>
            <a:r>
              <a:rPr lang="en-US" sz="2000" b="1" i="1" dirty="0">
                <a:solidFill>
                  <a:schemeClr val="accent1"/>
                </a:solidFill>
              </a:rPr>
              <a:t>fit</a:t>
            </a:r>
            <a:r>
              <a:rPr lang="en-US" sz="2000" i="1" dirty="0">
                <a:solidFill>
                  <a:schemeClr val="accent1"/>
                </a:solidFill>
              </a:rPr>
              <a:t> on a </a:t>
            </a:r>
            <a:r>
              <a:rPr lang="en-US" sz="2000" i="1" dirty="0" err="1">
                <a:solidFill>
                  <a:schemeClr val="accent1"/>
                </a:solidFill>
              </a:rPr>
              <a:t>DataFrame</a:t>
            </a:r>
            <a:r>
              <a:rPr lang="en-US" sz="2000" i="1" dirty="0">
                <a:solidFill>
                  <a:schemeClr val="accent1"/>
                </a:solidFill>
              </a:rPr>
              <a:t> to produce a Transformer. E.g., a learning algorithm is an Estimator which trains on a </a:t>
            </a:r>
            <a:r>
              <a:rPr lang="en-US" sz="2000" i="1" dirty="0" err="1">
                <a:solidFill>
                  <a:schemeClr val="accent1"/>
                </a:solidFill>
              </a:rPr>
              <a:t>DataFrame</a:t>
            </a:r>
            <a:r>
              <a:rPr lang="en-US" sz="2000" i="1" dirty="0">
                <a:solidFill>
                  <a:schemeClr val="accent1"/>
                </a:solidFill>
              </a:rPr>
              <a:t> and produces a model.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Transformer </a:t>
            </a:r>
            <a:r>
              <a:rPr lang="en-US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VectorAssembler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assembler = new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VectorAssembler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setInputCols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inputCol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 //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inputCol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fields except label one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setOutputCol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featureVector</a:t>
            </a:r>
            <a:r>
              <a:rPr lang="en-US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/>
                </a:solidFill>
              </a:rPr>
              <a:t>If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000" i="1" dirty="0">
                <a:solidFill>
                  <a:schemeClr val="accent1"/>
                </a:solidFill>
              </a:rPr>
              <a:t> method is applied (just for visualization)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+------+--------+------+-------+-------------+---------+---------+-----+------------------------------------------------------+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wk_id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|trans_dt|fcc_cd|shop_cd|trans_typ_nbr|trans_qty|trans_amt|label|featureVector                                         |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+------+--------+------+-------+-------------+---------+---------+-----+------------------------------------------------------+</a:t>
            </a:r>
          </a:p>
          <a:p>
            <a:pPr marL="171450" lvl="1" indent="0">
              <a:lnSpc>
                <a:spcPct val="80000"/>
              </a:lnSpc>
              <a:buNone/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|201701|20170103|453606|2330   |91           |4        |49.44    |1    |[201701.0,2.0170103E7,453606.0,2330.0,91.0,4.0,49.44] |</a:t>
            </a:r>
          </a:p>
          <a:p>
            <a:pPr marL="171450" lvl="1" indent="0">
              <a:lnSpc>
                <a:spcPct val="80000"/>
              </a:lnSpc>
              <a:buNone/>
            </a:pPr>
            <a:br>
              <a:rPr lang="en-US" sz="2000" i="1" dirty="0">
                <a:solidFill>
                  <a:schemeClr val="accent1"/>
                </a:solidFill>
              </a:rPr>
            </a:br>
            <a:endParaRPr lang="en-US" sz="2000" i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89502"/>
      </p:ext>
    </p:extLst>
  </p:cSld>
  <p:clrMapOvr>
    <a:masterClrMapping/>
  </p:clrMapOvr>
</p:sld>
</file>

<file path=ppt/theme/theme1.xml><?xml version="1.0" encoding="utf-8"?>
<a:theme xmlns:a="http://schemas.openxmlformats.org/drawingml/2006/main" name="IQVIATemplate_WS_25Oct2017">
  <a:themeElements>
    <a:clrScheme name="IQVIA">
      <a:dk1>
        <a:srgbClr val="2B3A42"/>
      </a:dk1>
      <a:lt1>
        <a:sysClr val="window" lastClr="FFFFFF"/>
      </a:lt1>
      <a:dk2>
        <a:srgbClr val="3F5765"/>
      </a:dk2>
      <a:lt2>
        <a:srgbClr val="FFD100"/>
      </a:lt2>
      <a:accent1>
        <a:srgbClr val="00A3E0"/>
      </a:accent1>
      <a:accent2>
        <a:srgbClr val="005587"/>
      </a:accent2>
      <a:accent3>
        <a:srgbClr val="FE8A12"/>
      </a:accent3>
      <a:accent4>
        <a:srgbClr val="43B02A"/>
      </a:accent4>
      <a:accent5>
        <a:srgbClr val="027223"/>
      </a:accent5>
      <a:accent6>
        <a:srgbClr val="00C7B1"/>
      </a:accent6>
      <a:hlink>
        <a:srgbClr val="00A3E0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 anchorCtr="0"/>
      <a:lstStyle>
        <a:defPPr algn="l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D6D3AE25-09A6-4163-973B-96A995BA644F}" vid="{0A71FDC3-78E5-48C9-AB64-F2576A809529}"/>
    </a:ext>
  </a:extLst>
</a:theme>
</file>

<file path=ppt/theme/theme2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IQVIA Widescreen (16x9) PowerPoint Template</Template>
  <TotalTime>17190</TotalTime>
  <Words>2672</Words>
  <Application>Microsoft Office PowerPoint</Application>
  <PresentationFormat>Widescreen</PresentationFormat>
  <Paragraphs>380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Narrow</vt:lpstr>
      <vt:lpstr>Cambria Math</vt:lpstr>
      <vt:lpstr>Cordia New</vt:lpstr>
      <vt:lpstr>Courier New</vt:lpstr>
      <vt:lpstr>Georgia</vt:lpstr>
      <vt:lpstr>Wingdings</vt:lpstr>
      <vt:lpstr>IQVIATemplate_WS_25Oct2017</vt:lpstr>
      <vt:lpstr>Anomalies Detection on Pharma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Varadharajan</dc:creator>
  <cp:lastModifiedBy>Rey, Angel</cp:lastModifiedBy>
  <cp:revision>160</cp:revision>
  <cp:lastPrinted>2017-10-20T15:11:52Z</cp:lastPrinted>
  <dcterms:created xsi:type="dcterms:W3CDTF">2017-11-13T09:24:17Z</dcterms:created>
  <dcterms:modified xsi:type="dcterms:W3CDTF">2019-02-08T10:26:25Z</dcterms:modified>
</cp:coreProperties>
</file>