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4"/>
  </p:sldMasterIdLst>
  <p:sldIdLst>
    <p:sldId id="256" r:id="rId5"/>
  </p:sldIdLst>
  <p:sldSz cx="19202400" cy="27432000"/>
  <p:notesSz cx="6858000" cy="9144000"/>
  <p:defaultTextStyle>
    <a:defPPr>
      <a:defRPr lang="en-US"/>
    </a:defPPr>
    <a:lvl1pPr marL="0" algn="l" defTabSz="1763009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1pPr>
    <a:lvl2pPr marL="1763009" algn="l" defTabSz="1763009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2pPr>
    <a:lvl3pPr marL="3526018" algn="l" defTabSz="1763009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3pPr>
    <a:lvl4pPr marL="5289028" algn="l" defTabSz="1763009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4pPr>
    <a:lvl5pPr marL="7052036" algn="l" defTabSz="1763009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5pPr>
    <a:lvl6pPr marL="8815044" algn="l" defTabSz="1763009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6pPr>
    <a:lvl7pPr marL="10578053" algn="l" defTabSz="1763009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7pPr>
    <a:lvl8pPr marL="12341062" algn="l" defTabSz="1763009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8pPr>
    <a:lvl9pPr marL="14104071" algn="l" defTabSz="1763009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87"/>
    <a:srgbClr val="00A3E0"/>
    <a:srgbClr val="32B5FC"/>
    <a:srgbClr val="43B649"/>
    <a:srgbClr val="F2F2F2"/>
    <a:srgbClr val="DCDDDF"/>
    <a:srgbClr val="D59F0F"/>
    <a:srgbClr val="9397CB"/>
    <a:srgbClr val="AFBD22"/>
    <a:srgbClr val="009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63" autoAdjust="0"/>
    <p:restoredTop sz="94660"/>
  </p:normalViewPr>
  <p:slideViewPr>
    <p:cSldViewPr snapToGrid="0">
      <p:cViewPr>
        <p:scale>
          <a:sx n="50" d="100"/>
          <a:sy n="50" d="100"/>
        </p:scale>
        <p:origin x="496" y="-2088"/>
      </p:cViewPr>
      <p:guideLst>
        <p:guide orient="horz" pos="8640"/>
        <p:guide pos="60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19202400" cy="2880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3">
              <a:solidFill>
                <a:srgbClr val="43B649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497" y="864594"/>
            <a:ext cx="4233813" cy="1151173"/>
          </a:xfrm>
          <a:prstGeom prst="rect">
            <a:avLst/>
          </a:prstGeom>
        </p:spPr>
      </p:pic>
      <p:sp>
        <p:nvSpPr>
          <p:cNvPr id="19" name="Text Placeholder 46"/>
          <p:cNvSpPr>
            <a:spLocks noGrp="1"/>
          </p:cNvSpPr>
          <p:nvPr>
            <p:ph type="body" sz="quarter" idx="45" hasCustomPrompt="1"/>
          </p:nvPr>
        </p:nvSpPr>
        <p:spPr>
          <a:xfrm>
            <a:off x="765810" y="811766"/>
            <a:ext cx="12763500" cy="64633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3657509" rtl="0" eaLnBrk="1" fontAlgn="auto" latinLnBrk="0" hangingPunct="1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8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marL="0" marR="0" lvl="0" indent="0" algn="l" defTabSz="3657509" rtl="0" eaLnBrk="1" fontAlgn="auto" latinLnBrk="0" hangingPunct="1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20" name="Text Placeholder 46"/>
          <p:cNvSpPr>
            <a:spLocks noGrp="1"/>
          </p:cNvSpPr>
          <p:nvPr>
            <p:ph type="body" sz="quarter" idx="46" hasCustomPrompt="1"/>
          </p:nvPr>
        </p:nvSpPr>
        <p:spPr>
          <a:xfrm>
            <a:off x="765810" y="1985586"/>
            <a:ext cx="12763500" cy="313932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buNone/>
              <a:defRPr sz="1600" b="0" i="1">
                <a:solidFill>
                  <a:schemeClr val="bg1"/>
                </a:solidFill>
                <a:latin typeface="+mn-lt"/>
                <a:ea typeface="Arial Hebrew Scholar" charset="-79"/>
                <a:cs typeface="Arial Hebrew Scholar" charset="-79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Author line</a:t>
            </a:r>
          </a:p>
        </p:txBody>
      </p:sp>
      <p:sp>
        <p:nvSpPr>
          <p:cNvPr id="23" name="Text Placeholder 45"/>
          <p:cNvSpPr>
            <a:spLocks noGrp="1"/>
          </p:cNvSpPr>
          <p:nvPr>
            <p:ph type="body" sz="quarter" idx="54" hasCustomPrompt="1"/>
          </p:nvPr>
        </p:nvSpPr>
        <p:spPr>
          <a:xfrm>
            <a:off x="767168" y="3735506"/>
            <a:ext cx="9144000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24" name="Text Placeholder 130"/>
          <p:cNvSpPr>
            <a:spLocks noGrp="1"/>
          </p:cNvSpPr>
          <p:nvPr>
            <p:ph type="body" sz="quarter" idx="55" hasCustomPrompt="1"/>
          </p:nvPr>
        </p:nvSpPr>
        <p:spPr>
          <a:xfrm>
            <a:off x="767168" y="7468853"/>
            <a:ext cx="9122943" cy="5912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25" name="Text Placeholder 131"/>
          <p:cNvSpPr>
            <a:spLocks noGrp="1"/>
          </p:cNvSpPr>
          <p:nvPr>
            <p:ph type="body" sz="quarter" idx="56" hasCustomPrompt="1"/>
          </p:nvPr>
        </p:nvSpPr>
        <p:spPr>
          <a:xfrm>
            <a:off x="767168" y="11938000"/>
            <a:ext cx="9144000" cy="6024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26" name="Text Placeholder 42"/>
          <p:cNvSpPr>
            <a:spLocks noGrp="1"/>
          </p:cNvSpPr>
          <p:nvPr>
            <p:ph type="body" sz="quarter" idx="60" hasCustomPrompt="1"/>
          </p:nvPr>
        </p:nvSpPr>
        <p:spPr>
          <a:xfrm>
            <a:off x="767168" y="8199920"/>
            <a:ext cx="9144000" cy="2642802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charset="0"/>
              <a:buChar char="•"/>
              <a:defRPr sz="1800" b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1800" dirty="0"/>
              <a:t>Click to edit body copy</a:t>
            </a:r>
          </a:p>
        </p:txBody>
      </p:sp>
      <p:sp>
        <p:nvSpPr>
          <p:cNvPr id="29" name="Text Placeholder 51"/>
          <p:cNvSpPr>
            <a:spLocks noGrp="1"/>
          </p:cNvSpPr>
          <p:nvPr>
            <p:ph type="body" sz="quarter" idx="59" hasCustomPrompt="1"/>
          </p:nvPr>
        </p:nvSpPr>
        <p:spPr>
          <a:xfrm>
            <a:off x="754777" y="24811903"/>
            <a:ext cx="17620488" cy="338554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 sz="1600" b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342900" indent="-17145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›"/>
              <a:defRPr sz="1600" b="0">
                <a:latin typeface="Arial" pitchFamily="34" charset="0"/>
                <a:cs typeface="Arial" pitchFamily="34" charset="0"/>
              </a:defRPr>
            </a:lvl2pPr>
            <a:lvl3pPr marL="566738" indent="-219075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»"/>
              <a:defRPr sz="1400" b="0">
                <a:latin typeface="Arial" pitchFamily="34" charset="0"/>
                <a:cs typeface="Arial" pitchFamily="34" charset="0"/>
              </a:defRPr>
            </a:lvl3pPr>
            <a:lvl4pPr marL="798513" indent="-231775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–"/>
              <a:defRPr sz="1400" b="0">
                <a:latin typeface="Arial" pitchFamily="34" charset="0"/>
                <a:cs typeface="Arial" pitchFamily="34" charset="0"/>
              </a:defRPr>
            </a:lvl4pPr>
            <a:lvl5pPr marL="973138" indent="-174625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 sz="14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Reference information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767168" y="19803830"/>
            <a:ext cx="9144000" cy="0"/>
          </a:xfrm>
          <a:prstGeom prst="line">
            <a:avLst/>
          </a:prstGeom>
          <a:ln w="76200">
            <a:solidFill>
              <a:srgbClr val="00A3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84"/>
          <p:cNvSpPr>
            <a:spLocks noGrp="1"/>
          </p:cNvSpPr>
          <p:nvPr>
            <p:ph type="body" sz="quarter" idx="57"/>
          </p:nvPr>
        </p:nvSpPr>
        <p:spPr>
          <a:xfrm>
            <a:off x="767168" y="20862870"/>
            <a:ext cx="9144000" cy="3540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AAE7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3" name="Text Placeholder 185"/>
          <p:cNvSpPr>
            <a:spLocks noGrp="1"/>
          </p:cNvSpPr>
          <p:nvPr>
            <p:ph type="body" sz="quarter" idx="58" hasCustomPrompt="1"/>
          </p:nvPr>
        </p:nvSpPr>
        <p:spPr>
          <a:xfrm>
            <a:off x="767168" y="20039502"/>
            <a:ext cx="914400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rgbClr val="00AAE7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35" name="Text Placeholder 42"/>
          <p:cNvSpPr>
            <a:spLocks noGrp="1"/>
          </p:cNvSpPr>
          <p:nvPr>
            <p:ph type="body" sz="quarter" idx="61" hasCustomPrompt="1"/>
          </p:nvPr>
        </p:nvSpPr>
        <p:spPr>
          <a:xfrm>
            <a:off x="767168" y="12666211"/>
            <a:ext cx="9144000" cy="670421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charset="0"/>
              <a:buChar char="•"/>
              <a:defRPr sz="1800" b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1800" dirty="0"/>
              <a:t>Click to edit body copy</a:t>
            </a:r>
          </a:p>
        </p:txBody>
      </p:sp>
      <p:sp>
        <p:nvSpPr>
          <p:cNvPr id="36" name="Text Placeholder 42"/>
          <p:cNvSpPr>
            <a:spLocks noGrp="1"/>
          </p:cNvSpPr>
          <p:nvPr>
            <p:ph type="body" sz="quarter" idx="62" hasCustomPrompt="1"/>
          </p:nvPr>
        </p:nvSpPr>
        <p:spPr>
          <a:xfrm>
            <a:off x="767168" y="4452819"/>
            <a:ext cx="9156759" cy="2642802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charset="0"/>
              <a:buChar char="•"/>
              <a:defRPr sz="2000" b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1800" dirty="0"/>
              <a:t>Click to edit body copy</a:t>
            </a:r>
          </a:p>
        </p:txBody>
      </p:sp>
      <p:sp>
        <p:nvSpPr>
          <p:cNvPr id="53" name="Chart Placeholder 8"/>
          <p:cNvSpPr>
            <a:spLocks noGrp="1"/>
          </p:cNvSpPr>
          <p:nvPr>
            <p:ph type="chart" sz="quarter" idx="30"/>
          </p:nvPr>
        </p:nvSpPr>
        <p:spPr>
          <a:xfrm>
            <a:off x="10701168" y="3785269"/>
            <a:ext cx="7777930" cy="3065617"/>
          </a:xfrm>
          <a:prstGeom prst="rect">
            <a:avLst/>
          </a:prstGeom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8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Diagramm durch Klicken auf Symbol hinzufügen</a:t>
            </a:r>
            <a:endParaRPr lang="en-US" dirty="0"/>
          </a:p>
        </p:txBody>
      </p:sp>
      <p:sp>
        <p:nvSpPr>
          <p:cNvPr id="54" name="Chart Placeholder 8"/>
          <p:cNvSpPr>
            <a:spLocks noGrp="1"/>
          </p:cNvSpPr>
          <p:nvPr>
            <p:ph type="chart" sz="quarter" idx="63"/>
          </p:nvPr>
        </p:nvSpPr>
        <p:spPr>
          <a:xfrm>
            <a:off x="10701168" y="7956904"/>
            <a:ext cx="7724142" cy="2961822"/>
          </a:xfrm>
          <a:prstGeom prst="rect">
            <a:avLst/>
          </a:prstGeom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8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Diagramm durch Klicken auf Symbol hinzufügen</a:t>
            </a:r>
            <a:endParaRPr lang="en-US" dirty="0"/>
          </a:p>
        </p:txBody>
      </p:sp>
      <p:sp>
        <p:nvSpPr>
          <p:cNvPr id="55" name="Chart Placeholder 8"/>
          <p:cNvSpPr>
            <a:spLocks noGrp="1"/>
          </p:cNvSpPr>
          <p:nvPr>
            <p:ph type="chart" sz="quarter" idx="64"/>
          </p:nvPr>
        </p:nvSpPr>
        <p:spPr>
          <a:xfrm>
            <a:off x="10701168" y="12024744"/>
            <a:ext cx="7724142" cy="2961822"/>
          </a:xfrm>
          <a:prstGeom prst="rect">
            <a:avLst/>
          </a:prstGeom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8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Diagramm durch Klicken auf Symbol hinzufügen</a:t>
            </a:r>
            <a:endParaRPr lang="en-US" dirty="0"/>
          </a:p>
        </p:txBody>
      </p:sp>
      <p:sp>
        <p:nvSpPr>
          <p:cNvPr id="56" name="Chart Placeholder 8"/>
          <p:cNvSpPr>
            <a:spLocks noGrp="1"/>
          </p:cNvSpPr>
          <p:nvPr>
            <p:ph type="chart" sz="quarter" idx="65"/>
          </p:nvPr>
        </p:nvSpPr>
        <p:spPr>
          <a:xfrm>
            <a:off x="10701168" y="16092584"/>
            <a:ext cx="7724142" cy="2961822"/>
          </a:xfrm>
          <a:prstGeom prst="rect">
            <a:avLst/>
          </a:prstGeom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8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Diagramm durch Klicken auf Symbol hinzufügen</a:t>
            </a:r>
            <a:endParaRPr lang="en-US" dirty="0"/>
          </a:p>
        </p:txBody>
      </p:sp>
      <p:sp>
        <p:nvSpPr>
          <p:cNvPr id="57" name="Chart Placeholder 8"/>
          <p:cNvSpPr>
            <a:spLocks noGrp="1"/>
          </p:cNvSpPr>
          <p:nvPr>
            <p:ph type="chart" sz="quarter" idx="66"/>
          </p:nvPr>
        </p:nvSpPr>
        <p:spPr>
          <a:xfrm>
            <a:off x="10701168" y="20160426"/>
            <a:ext cx="7724142" cy="2961822"/>
          </a:xfrm>
          <a:prstGeom prst="rect">
            <a:avLst/>
          </a:prstGeom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8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Diagramm durch Klicken auf Symbol hinzufügen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767168" y="3376168"/>
            <a:ext cx="9146689" cy="0"/>
          </a:xfrm>
          <a:prstGeom prst="line">
            <a:avLst/>
          </a:prstGeom>
          <a:ln w="76200">
            <a:solidFill>
              <a:srgbClr val="00558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>
            <a:off x="10701168" y="3376168"/>
            <a:ext cx="7777930" cy="0"/>
          </a:xfrm>
          <a:prstGeom prst="line">
            <a:avLst/>
          </a:prstGeom>
          <a:ln w="76200">
            <a:solidFill>
              <a:srgbClr val="00558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 userDrawn="1"/>
        </p:nvSpPr>
        <p:spPr>
          <a:xfrm>
            <a:off x="754777" y="26646998"/>
            <a:ext cx="5784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Copyright © 2019 IQVIA. All rights reserved. 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754777" y="26060400"/>
            <a:ext cx="17591633" cy="48743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EVENT INFORMATION</a:t>
            </a:r>
          </a:p>
        </p:txBody>
      </p:sp>
    </p:spTree>
    <p:extLst>
      <p:ext uri="{BB962C8B-B14F-4D97-AF65-F5344CB8AC3E}">
        <p14:creationId xmlns:p14="http://schemas.microsoft.com/office/powerpoint/2010/main" val="77274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05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3657509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377" indent="-914377" algn="l" defTabSz="3657509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131" indent="-914377" algn="l" defTabSz="36575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86" indent="-914377" algn="l" defTabSz="36575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640" indent="-914377" algn="l" defTabSz="36575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394" indent="-914377" algn="l" defTabSz="36575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149" indent="-914377" algn="l" defTabSz="36575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903" indent="-914377" algn="l" defTabSz="36575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657" indent="-914377" algn="l" defTabSz="36575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411" indent="-914377" algn="l" defTabSz="36575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50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754" algn="l" defTabSz="365750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509" algn="l" defTabSz="365750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63" algn="l" defTabSz="365750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017" algn="l" defTabSz="365750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771" algn="l" defTabSz="365750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526" algn="l" defTabSz="365750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280" algn="l" defTabSz="365750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034" algn="l" defTabSz="365750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tropy_(information_theory)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en.wikipedia.org/wiki/K-means_cluster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spark.apache.org/docs/latest/ml-clustering.html#k-means" TargetMode="External"/><Relationship Id="rId4" Type="http://schemas.openxmlformats.org/officeDocument/2006/relationships/hyperlink" Target="https://spark.apache.org/docs/latest/ml-pipelin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Placeholder 61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Anomalies Detection on Pharma Data</a:t>
            </a:r>
          </a:p>
        </p:txBody>
      </p:sp>
      <p:sp>
        <p:nvSpPr>
          <p:cNvPr id="63" name="Text Placeholder 62"/>
          <p:cNvSpPr>
            <a:spLocks noGrp="1"/>
          </p:cNvSpPr>
          <p:nvPr>
            <p:ph type="body" sz="quarter" idx="46"/>
          </p:nvPr>
        </p:nvSpPr>
        <p:spPr>
          <a:xfrm>
            <a:off x="765810" y="1985586"/>
            <a:ext cx="12763500" cy="313932"/>
          </a:xfrm>
        </p:spPr>
        <p:txBody>
          <a:bodyPr/>
          <a:lstStyle/>
          <a:p>
            <a:r>
              <a:rPr lang="es-ES" dirty="0"/>
              <a:t>Ángel J. Rey</a:t>
            </a:r>
          </a:p>
        </p:txBody>
      </p:sp>
      <p:sp>
        <p:nvSpPr>
          <p:cNvPr id="64" name="Text Placeholder 63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5" name="Text Placeholder 64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66" name="Text Placeholder 65"/>
          <p:cNvSpPr>
            <a:spLocks noGrp="1"/>
          </p:cNvSpPr>
          <p:nvPr>
            <p:ph type="body" sz="quarter" idx="56"/>
          </p:nvPr>
        </p:nvSpPr>
        <p:spPr>
          <a:xfrm>
            <a:off x="767168" y="11938000"/>
            <a:ext cx="9144000" cy="60248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s-ES" dirty="0" err="1"/>
              <a:t>Detect</a:t>
            </a:r>
            <a:r>
              <a:rPr lang="es-ES" dirty="0"/>
              <a:t> </a:t>
            </a:r>
            <a:r>
              <a:rPr lang="es-ES" dirty="0" err="1"/>
              <a:t>Anomalies</a:t>
            </a:r>
            <a:r>
              <a:rPr lang="es-ES" dirty="0"/>
              <a:t> in </a:t>
            </a:r>
            <a:r>
              <a:rPr lang="es-ES" dirty="0" err="1"/>
              <a:t>transaction</a:t>
            </a:r>
            <a:r>
              <a:rPr lang="es-ES" dirty="0"/>
              <a:t> </a:t>
            </a:r>
            <a:r>
              <a:rPr lang="es-ES" dirty="0" err="1"/>
              <a:t>pharma</a:t>
            </a:r>
            <a:r>
              <a:rPr lang="es-ES" dirty="0"/>
              <a:t> récords</a:t>
            </a:r>
          </a:p>
          <a:p>
            <a:pPr>
              <a:spcBef>
                <a:spcPts val="600"/>
              </a:spcBef>
            </a:pPr>
            <a:r>
              <a:rPr lang="en-US" dirty="0"/>
              <a:t>K-means can cluster transactions based on statistics about each of them. </a:t>
            </a:r>
          </a:p>
          <a:p>
            <a:pPr>
              <a:spcBef>
                <a:spcPts val="600"/>
              </a:spcBef>
            </a:pPr>
            <a:r>
              <a:rPr lang="en-US" dirty="0"/>
              <a:t>The resulting clusters themselves aren’t interesting per se, but they collectively define types of transactions that are like past transactions. </a:t>
            </a:r>
          </a:p>
          <a:p>
            <a:pPr>
              <a:spcBef>
                <a:spcPts val="600"/>
              </a:spcBef>
            </a:pPr>
            <a:r>
              <a:rPr lang="en-US" dirty="0"/>
              <a:t>Any transaction not close to a cluster could be anomalous. Clusters are interesting because they define regions of normal transactions; everything else </a:t>
            </a:r>
            <a:r>
              <a:rPr lang="en-US" b="1" dirty="0"/>
              <a:t>outside</a:t>
            </a:r>
            <a:r>
              <a:rPr lang="en-US" dirty="0"/>
              <a:t> is unusual and potentially anomalous. </a:t>
            </a:r>
          </a:p>
          <a:p>
            <a:pPr>
              <a:spcBef>
                <a:spcPts val="600"/>
              </a:spcBef>
            </a:pPr>
            <a:r>
              <a:rPr lang="en-US" b="1" dirty="0"/>
              <a:t>Outside</a:t>
            </a:r>
            <a:r>
              <a:rPr lang="en-US" dirty="0"/>
              <a:t> it will be defined as all the distances between a transaction and the centroid of the cluster where the transaction has been assigned, that exceed a user-defined threshold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59"/>
          </p:nvPr>
        </p:nvSpPr>
        <p:spPr>
          <a:xfrm>
            <a:off x="754777" y="24811903"/>
            <a:ext cx="17620488" cy="163121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https://en.wikipedia.org/wiki/K-means_clustering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https://en.wikipedia.org/wiki/Entropy_(information_theory)</a:t>
            </a:r>
            <a:endParaRPr lang="en-US" dirty="0"/>
          </a:p>
          <a:p>
            <a:r>
              <a:rPr lang="en-US" dirty="0">
                <a:hlinkClick r:id="rId4"/>
              </a:rPr>
              <a:t>https://spark.apache.org/docs/latest/ml-pipeline.html</a:t>
            </a:r>
            <a:endParaRPr lang="en-US" dirty="0"/>
          </a:p>
          <a:p>
            <a:r>
              <a:rPr lang="en-US" dirty="0">
                <a:hlinkClick r:id="rId5"/>
              </a:rPr>
              <a:t>https://spark.apache.org/docs/latest/ml-clustering.html#k-means</a:t>
            </a:r>
            <a:endParaRPr lang="en-US" dirty="0"/>
          </a:p>
          <a:p>
            <a:endParaRPr lang="en-US" dirty="0"/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s-ES" dirty="0"/>
              <a:t>Pros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/>
              <a:t>Easy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implement</a:t>
            </a:r>
            <a:endParaRPr lang="es-ES" dirty="0"/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 err="1"/>
              <a:t>Accurate</a:t>
            </a:r>
            <a:r>
              <a:rPr lang="es-ES" dirty="0"/>
              <a:t> </a:t>
            </a:r>
            <a:r>
              <a:rPr lang="es-ES" dirty="0" err="1"/>
              <a:t>results</a:t>
            </a:r>
            <a:endParaRPr lang="es-ES" dirty="0"/>
          </a:p>
          <a:p>
            <a:pPr>
              <a:spcBef>
                <a:spcPts val="600"/>
              </a:spcBef>
            </a:pPr>
            <a:r>
              <a:rPr lang="es-ES" dirty="0" err="1"/>
              <a:t>Cons</a:t>
            </a:r>
            <a:endParaRPr lang="es-ES" dirty="0"/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dependant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data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 err="1"/>
              <a:t>Needs</a:t>
            </a:r>
            <a:r>
              <a:rPr lang="es-ES" dirty="0"/>
              <a:t> human </a:t>
            </a:r>
            <a:r>
              <a:rPr lang="es-ES" dirty="0" err="1"/>
              <a:t>intervetion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finally</a:t>
            </a:r>
            <a:r>
              <a:rPr lang="es-ES" dirty="0"/>
              <a:t> </a:t>
            </a:r>
            <a:r>
              <a:rPr lang="es-ES" dirty="0" err="1"/>
              <a:t>discriminate</a:t>
            </a:r>
            <a:r>
              <a:rPr lang="es-ES" dirty="0"/>
              <a:t> </a:t>
            </a:r>
            <a:r>
              <a:rPr lang="es-ES" dirty="0" err="1"/>
              <a:t>anomalous</a:t>
            </a:r>
            <a:r>
              <a:rPr lang="es-ES" dirty="0"/>
              <a:t> </a:t>
            </a:r>
            <a:r>
              <a:rPr lang="es-ES" dirty="0" err="1"/>
              <a:t>records</a:t>
            </a:r>
            <a:endParaRPr lang="en-US" dirty="0"/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2" name="Text Placeholder 71"/>
          <p:cNvSpPr>
            <a:spLocks noGrp="1"/>
          </p:cNvSpPr>
          <p:nvPr>
            <p:ph type="body" sz="quarter" idx="62"/>
          </p:nvPr>
        </p:nvSpPr>
        <p:spPr>
          <a:xfrm>
            <a:off x="767168" y="4452819"/>
            <a:ext cx="9156759" cy="264280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Machine Learning pipeline proposed as a PoC will consist in a distributed not supervised clustering algorithm plus ml techniques to clean, normalize and convert data as previous steps to provide as result candidate records suspected of being anomalous for further inspection.</a:t>
            </a:r>
          </a:p>
          <a:p>
            <a:pPr>
              <a:spcBef>
                <a:spcPts val="600"/>
              </a:spcBef>
            </a:pPr>
            <a:r>
              <a:rPr lang="en-US" dirty="0"/>
              <a:t>Also, as part of the process other ml calculations like the selection of the main parameters of the algorithm will be developed as well.</a:t>
            </a:r>
          </a:p>
          <a:p>
            <a:pPr>
              <a:spcBef>
                <a:spcPts val="600"/>
              </a:spcBef>
            </a:pPr>
            <a:r>
              <a:rPr lang="en-US" dirty="0"/>
              <a:t>Approach will use Spark and Scala with K-means as initial algorithm</a:t>
            </a:r>
          </a:p>
        </p:txBody>
      </p:sp>
      <p:sp>
        <p:nvSpPr>
          <p:cNvPr id="60" name="Text Placeholder 59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Poster presented at IQVIA 1</a:t>
            </a:r>
            <a:r>
              <a:rPr lang="en-US" baseline="30000" dirty="0"/>
              <a:t>st</a:t>
            </a:r>
            <a:r>
              <a:rPr lang="en-US" dirty="0"/>
              <a:t> Data Science Conference, Feb 19-20, 2019 - Steigenberger Airport Hotel, Frankfurt, Germany </a:t>
            </a:r>
          </a:p>
        </p:txBody>
      </p:sp>
      <p:sp>
        <p:nvSpPr>
          <p:cNvPr id="19" name="Text Placeholder 63">
            <a:extLst>
              <a:ext uri="{FF2B5EF4-FFF2-40B4-BE49-F238E27FC236}">
                <a16:creationId xmlns:a16="http://schemas.microsoft.com/office/drawing/2014/main" id="{779C29EB-76C2-4134-9C72-17042E7E23A5}"/>
              </a:ext>
            </a:extLst>
          </p:cNvPr>
          <p:cNvSpPr txBox="1">
            <a:spLocks/>
          </p:cNvSpPr>
          <p:nvPr/>
        </p:nvSpPr>
        <p:spPr>
          <a:xfrm>
            <a:off x="10624458" y="3729790"/>
            <a:ext cx="7854640" cy="584775"/>
          </a:xfrm>
          <a:prstGeom prst="rect">
            <a:avLst/>
          </a:prstGeom>
        </p:spPr>
        <p:txBody>
          <a:bodyPr/>
          <a:lstStyle>
            <a:lvl1pPr marL="0" indent="0" algn="l" defTabSz="3657509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2743131" indent="-914377" algn="l" defTabSz="36575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886" indent="-914377" algn="l" defTabSz="36575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640" indent="-914377" algn="l" defTabSz="36575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394" indent="-914377" algn="l" defTabSz="36575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58149" indent="-914377" algn="l" defTabSz="36575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6903" indent="-914377" algn="l" defTabSz="36575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5657" indent="-914377" algn="l" defTabSz="36575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411" indent="-914377" algn="l" defTabSz="36575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</a:t>
            </a:r>
          </a:p>
        </p:txBody>
      </p:sp>
      <p:sp>
        <p:nvSpPr>
          <p:cNvPr id="20" name="Text Placeholder 64">
            <a:extLst>
              <a:ext uri="{FF2B5EF4-FFF2-40B4-BE49-F238E27FC236}">
                <a16:creationId xmlns:a16="http://schemas.microsoft.com/office/drawing/2014/main" id="{0F2EA1E9-1761-4CA6-BAFB-532BA365F0E1}"/>
              </a:ext>
            </a:extLst>
          </p:cNvPr>
          <p:cNvSpPr txBox="1">
            <a:spLocks/>
          </p:cNvSpPr>
          <p:nvPr/>
        </p:nvSpPr>
        <p:spPr>
          <a:xfrm>
            <a:off x="10701169" y="7465722"/>
            <a:ext cx="7777930" cy="591293"/>
          </a:xfrm>
          <a:prstGeom prst="rect">
            <a:avLst/>
          </a:prstGeom>
        </p:spPr>
        <p:txBody>
          <a:bodyPr/>
          <a:lstStyle>
            <a:lvl1pPr marL="0" indent="0" algn="l" defTabSz="3657509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2743131" indent="-914377" algn="l" defTabSz="36575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886" indent="-914377" algn="l" defTabSz="36575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640" indent="-914377" algn="l" defTabSz="36575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394" indent="-914377" algn="l" defTabSz="36575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58149" indent="-914377" algn="l" defTabSz="36575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6903" indent="-914377" algn="l" defTabSz="36575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5657" indent="-914377" algn="l" defTabSz="36575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411" indent="-914377" algn="l" defTabSz="36575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DESCRIPTION</a:t>
            </a:r>
          </a:p>
        </p:txBody>
      </p:sp>
      <p:sp>
        <p:nvSpPr>
          <p:cNvPr id="21" name="Text Placeholder 64">
            <a:extLst>
              <a:ext uri="{FF2B5EF4-FFF2-40B4-BE49-F238E27FC236}">
                <a16:creationId xmlns:a16="http://schemas.microsoft.com/office/drawing/2014/main" id="{BA8E626A-76BC-4AB6-98A6-6E784DB4EB1D}"/>
              </a:ext>
            </a:extLst>
          </p:cNvPr>
          <p:cNvSpPr txBox="1">
            <a:spLocks/>
          </p:cNvSpPr>
          <p:nvPr/>
        </p:nvSpPr>
        <p:spPr>
          <a:xfrm>
            <a:off x="10568480" y="14532919"/>
            <a:ext cx="7777930" cy="591293"/>
          </a:xfrm>
          <a:prstGeom prst="rect">
            <a:avLst/>
          </a:prstGeom>
        </p:spPr>
        <p:txBody>
          <a:bodyPr/>
          <a:lstStyle>
            <a:lvl1pPr marL="0" indent="0" algn="l" defTabSz="3657509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2743131" indent="-914377" algn="l" defTabSz="36575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886" indent="-914377" algn="l" defTabSz="36575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640" indent="-914377" algn="l" defTabSz="36575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394" indent="-914377" algn="l" defTabSz="36575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58149" indent="-914377" algn="l" defTabSz="36575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6903" indent="-914377" algn="l" defTabSz="36575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5657" indent="-914377" algn="l" defTabSz="36575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411" indent="-914377" algn="l" defTabSz="36575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EVALUATION</a:t>
            </a:r>
          </a:p>
        </p:txBody>
      </p:sp>
      <p:pic>
        <p:nvPicPr>
          <p:cNvPr id="24" name="Picture 23" descr="C:\Users\angel.rey\Downloads\anomalies detection PoC.png">
            <a:extLst>
              <a:ext uri="{FF2B5EF4-FFF2-40B4-BE49-F238E27FC236}">
                <a16:creationId xmlns:a16="http://schemas.microsoft.com/office/drawing/2014/main" id="{CC0701A6-4296-461A-BAD5-BE3783A57F8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50" y="12609981"/>
            <a:ext cx="5853549" cy="70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6D0AA8-3030-4E42-9264-D579A979256D}"/>
              </a:ext>
            </a:extLst>
          </p:cNvPr>
          <p:cNvSpPr/>
          <p:nvPr/>
        </p:nvSpPr>
        <p:spPr>
          <a:xfrm>
            <a:off x="10624458" y="8154832"/>
            <a:ext cx="7810774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defTabSz="3657509">
              <a:lnSpc>
                <a:spcPct val="90000"/>
              </a:lnSpc>
              <a:buFont typeface="Arial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Arial"/>
                <a:cs typeface="Arial"/>
              </a:rPr>
              <a:t>Fact table dataset for Pharmacies with Transactions.</a:t>
            </a:r>
          </a:p>
          <a:p>
            <a:pPr marL="285750" lvl="1" indent="-285750" defTabSz="3657509">
              <a:lnSpc>
                <a:spcPct val="90000"/>
              </a:lnSpc>
              <a:buFont typeface="Arial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Arial"/>
                <a:cs typeface="Arial"/>
              </a:rPr>
              <a:t>Already clean with no categorical values.</a:t>
            </a:r>
          </a:p>
          <a:p>
            <a:pPr marL="285750" lvl="1" indent="-285750" defTabSz="3657509">
              <a:lnSpc>
                <a:spcPct val="90000"/>
              </a:lnSpc>
              <a:buFont typeface="Arial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Arial"/>
                <a:cs typeface="Arial"/>
              </a:rPr>
              <a:t>Plain text, csv formatted, comma separated.</a:t>
            </a:r>
          </a:p>
          <a:p>
            <a:pPr marL="285750" lvl="1" indent="-285750" defTabSz="3657509">
              <a:lnSpc>
                <a:spcPct val="90000"/>
              </a:lnSpc>
              <a:buFont typeface="Arial" charset="0"/>
              <a:buChar char="•"/>
            </a:pPr>
            <a:r>
              <a:rPr lang="en-US" sz="1800" b="1" dirty="0">
                <a:solidFill>
                  <a:schemeClr val="tx2"/>
                </a:solidFill>
                <a:latin typeface="Arial"/>
                <a:cs typeface="Arial"/>
              </a:rPr>
              <a:t>Features</a:t>
            </a:r>
            <a:r>
              <a:rPr lang="en-US" sz="1800" dirty="0">
                <a:solidFill>
                  <a:schemeClr val="tx2"/>
                </a:solidFill>
                <a:latin typeface="Arial"/>
                <a:cs typeface="Arial"/>
              </a:rPr>
              <a:t>:</a:t>
            </a:r>
          </a:p>
          <a:p>
            <a:pPr marL="285750" lvl="2" indent="-285750" defTabSz="3657509">
              <a:lnSpc>
                <a:spcPct val="90000"/>
              </a:lnSpc>
              <a:buFont typeface="Arial" charset="0"/>
              <a:buChar char="•"/>
            </a:pPr>
            <a:r>
              <a:rPr lang="en-US" sz="1800" dirty="0" err="1">
                <a:solidFill>
                  <a:schemeClr val="tx2"/>
                </a:solidFill>
                <a:latin typeface="Arial"/>
                <a:cs typeface="Arial"/>
              </a:rPr>
              <a:t>wk_id</a:t>
            </a:r>
            <a:r>
              <a:rPr lang="en-US" sz="1800" dirty="0">
                <a:solidFill>
                  <a:schemeClr val="tx2"/>
                </a:solidFill>
                <a:latin typeface="Arial"/>
                <a:cs typeface="Arial"/>
              </a:rPr>
              <a:t>: Transaction week</a:t>
            </a:r>
          </a:p>
          <a:p>
            <a:pPr marL="285750" lvl="2" indent="-285750" defTabSz="3657509">
              <a:lnSpc>
                <a:spcPct val="90000"/>
              </a:lnSpc>
              <a:buFont typeface="Arial" charset="0"/>
              <a:buChar char="•"/>
            </a:pPr>
            <a:r>
              <a:rPr lang="en-US" sz="1800" dirty="0" err="1">
                <a:solidFill>
                  <a:schemeClr val="tx2"/>
                </a:solidFill>
                <a:latin typeface="Arial"/>
                <a:cs typeface="Arial"/>
              </a:rPr>
              <a:t>trans_dt</a:t>
            </a:r>
            <a:r>
              <a:rPr lang="en-US" sz="1800" dirty="0">
                <a:solidFill>
                  <a:schemeClr val="tx2"/>
                </a:solidFill>
                <a:latin typeface="Arial"/>
                <a:cs typeface="Arial"/>
              </a:rPr>
              <a:t>: Date of Transaction</a:t>
            </a:r>
          </a:p>
          <a:p>
            <a:pPr marL="285750" lvl="2" indent="-285750" defTabSz="3657509">
              <a:lnSpc>
                <a:spcPct val="90000"/>
              </a:lnSpc>
              <a:buFont typeface="Arial" charset="0"/>
              <a:buChar char="•"/>
            </a:pPr>
            <a:r>
              <a:rPr lang="en-US" sz="1800" dirty="0" err="1">
                <a:solidFill>
                  <a:schemeClr val="tx2"/>
                </a:solidFill>
                <a:latin typeface="Arial"/>
                <a:cs typeface="Arial"/>
              </a:rPr>
              <a:t>fcc_cd</a:t>
            </a:r>
            <a:r>
              <a:rPr lang="en-US" sz="1800" dirty="0">
                <a:solidFill>
                  <a:schemeClr val="tx2"/>
                </a:solidFill>
                <a:latin typeface="Arial"/>
                <a:cs typeface="Arial"/>
              </a:rPr>
              <a:t>: Product code</a:t>
            </a:r>
          </a:p>
          <a:p>
            <a:pPr marL="285750" lvl="2" indent="-285750" defTabSz="3657509">
              <a:lnSpc>
                <a:spcPct val="90000"/>
              </a:lnSpc>
              <a:buFont typeface="Arial" charset="0"/>
              <a:buChar char="•"/>
            </a:pPr>
            <a:r>
              <a:rPr lang="en-US" sz="1800" dirty="0" err="1">
                <a:solidFill>
                  <a:schemeClr val="tx2"/>
                </a:solidFill>
                <a:latin typeface="Arial"/>
                <a:cs typeface="Arial"/>
              </a:rPr>
              <a:t>shop_cd</a:t>
            </a:r>
            <a:r>
              <a:rPr lang="en-US" sz="1800" dirty="0">
                <a:solidFill>
                  <a:schemeClr val="tx2"/>
                </a:solidFill>
                <a:latin typeface="Arial"/>
                <a:cs typeface="Arial"/>
              </a:rPr>
              <a:t>: shop / pharmacy id</a:t>
            </a:r>
          </a:p>
          <a:p>
            <a:pPr marL="285750" lvl="2" indent="-285750" defTabSz="3657509">
              <a:lnSpc>
                <a:spcPct val="90000"/>
              </a:lnSpc>
              <a:buFont typeface="Arial" charset="0"/>
              <a:buChar char="•"/>
            </a:pPr>
            <a:r>
              <a:rPr lang="en-US" sz="1800" dirty="0" err="1">
                <a:solidFill>
                  <a:schemeClr val="tx2"/>
                </a:solidFill>
                <a:latin typeface="Arial"/>
                <a:cs typeface="Arial"/>
              </a:rPr>
              <a:t>trans_typ_nbr</a:t>
            </a:r>
            <a:r>
              <a:rPr lang="en-US" sz="1800" dirty="0">
                <a:solidFill>
                  <a:schemeClr val="tx2"/>
                </a:solidFill>
                <a:latin typeface="Arial"/>
                <a:cs typeface="Arial"/>
              </a:rPr>
              <a:t>: Type of transaction like </a:t>
            </a:r>
            <a:r>
              <a:rPr lang="en-US" sz="1800" dirty="0" err="1">
                <a:solidFill>
                  <a:schemeClr val="tx2"/>
                </a:solidFill>
                <a:latin typeface="Arial"/>
                <a:cs typeface="Arial"/>
              </a:rPr>
              <a:t>sellin</a:t>
            </a:r>
            <a:r>
              <a:rPr lang="en-US" sz="1800" dirty="0">
                <a:solidFill>
                  <a:schemeClr val="tx2"/>
                </a:solidFill>
                <a:latin typeface="Arial"/>
                <a:cs typeface="Arial"/>
              </a:rPr>
              <a:t> or sellout</a:t>
            </a:r>
          </a:p>
          <a:p>
            <a:pPr marL="285750" lvl="2" indent="-285750" defTabSz="3657509">
              <a:lnSpc>
                <a:spcPct val="90000"/>
              </a:lnSpc>
              <a:buFont typeface="Arial" charset="0"/>
              <a:buChar char="•"/>
            </a:pPr>
            <a:r>
              <a:rPr lang="en-US" sz="1800" dirty="0" err="1">
                <a:solidFill>
                  <a:schemeClr val="tx2"/>
                </a:solidFill>
                <a:latin typeface="Arial"/>
                <a:cs typeface="Arial"/>
              </a:rPr>
              <a:t>trans_qty</a:t>
            </a:r>
            <a:r>
              <a:rPr lang="en-US" sz="1800" dirty="0">
                <a:solidFill>
                  <a:schemeClr val="tx2"/>
                </a:solidFill>
                <a:latin typeface="Arial"/>
                <a:cs typeface="Arial"/>
              </a:rPr>
              <a:t>: Transaction quantity (amount of medicine sold)</a:t>
            </a:r>
          </a:p>
          <a:p>
            <a:pPr marL="285750" lvl="2" indent="-285750" defTabSz="3657509">
              <a:lnSpc>
                <a:spcPct val="90000"/>
              </a:lnSpc>
              <a:buFont typeface="Arial" charset="0"/>
              <a:buChar char="•"/>
            </a:pPr>
            <a:r>
              <a:rPr lang="en-US" sz="1800" dirty="0" err="1">
                <a:solidFill>
                  <a:schemeClr val="tx2"/>
                </a:solidFill>
                <a:latin typeface="Arial"/>
                <a:cs typeface="Arial"/>
              </a:rPr>
              <a:t>trans_amt</a:t>
            </a:r>
            <a:r>
              <a:rPr lang="en-US" sz="1800" dirty="0">
                <a:solidFill>
                  <a:schemeClr val="tx2"/>
                </a:solidFill>
                <a:latin typeface="Arial"/>
                <a:cs typeface="Arial"/>
              </a:rPr>
              <a:t>: Total Transaction amount </a:t>
            </a:r>
          </a:p>
          <a:p>
            <a:pPr marL="285750" lvl="2" indent="-285750" defTabSz="3657509">
              <a:lnSpc>
                <a:spcPct val="90000"/>
              </a:lnSpc>
              <a:buFont typeface="Arial" charset="0"/>
              <a:buChar char="•"/>
            </a:pPr>
            <a:endParaRPr lang="es-ES" sz="18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D15364-944E-4959-8F1D-076BD4450A6D}"/>
              </a:ext>
            </a:extLst>
          </p:cNvPr>
          <p:cNvSpPr/>
          <p:nvPr/>
        </p:nvSpPr>
        <p:spPr>
          <a:xfrm>
            <a:off x="10622268" y="11397057"/>
            <a:ext cx="7724142" cy="288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defTabSz="3657509">
              <a:lnSpc>
                <a:spcPct val="90000"/>
              </a:lnSpc>
              <a:buFont typeface="Arial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Arial"/>
                <a:cs typeface="Arial"/>
              </a:rPr>
              <a:t>First look to the dataset:</a:t>
            </a:r>
          </a:p>
          <a:p>
            <a:pPr marL="285750" lvl="2" indent="-285750" defTabSz="3657509">
              <a:lnSpc>
                <a:spcPct val="90000"/>
              </a:lnSpc>
              <a:buFont typeface="Arial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Arial"/>
                <a:cs typeface="Arial"/>
              </a:rPr>
              <a:t>Real dataset do not have a label. </a:t>
            </a:r>
          </a:p>
          <a:p>
            <a:pPr marL="285750" lvl="2" indent="-285750" defTabSz="3657509">
              <a:lnSpc>
                <a:spcPct val="90000"/>
              </a:lnSpc>
              <a:buFont typeface="Arial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Arial"/>
                <a:cs typeface="Arial"/>
              </a:rPr>
              <a:t>A label column has been added for testing purposes. </a:t>
            </a:r>
          </a:p>
          <a:p>
            <a:pPr marL="285750" lvl="2" indent="-285750" defTabSz="3657509">
              <a:lnSpc>
                <a:spcPct val="90000"/>
              </a:lnSpc>
              <a:buFont typeface="Arial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Arial"/>
                <a:cs typeface="Arial"/>
              </a:rPr>
              <a:t>All the records have been labeled as good Records (1). </a:t>
            </a:r>
          </a:p>
          <a:p>
            <a:pPr marL="285750" lvl="2" indent="-285750" defTabSz="3657509">
              <a:lnSpc>
                <a:spcPct val="90000"/>
              </a:lnSpc>
              <a:buFont typeface="Arial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Arial"/>
                <a:cs typeface="Arial"/>
              </a:rPr>
              <a:t>Synthetic records have been introduced with anomalous values and labeled as bad Records (0) for testing purposes.  </a:t>
            </a:r>
          </a:p>
          <a:p>
            <a:pPr marL="0" lvl="2" defTabSz="3657509">
              <a:lnSpc>
                <a:spcPct val="90000"/>
              </a:lnSpc>
            </a:pPr>
            <a:endParaRPr lang="en-US" sz="18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+-----+-----+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label|count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+-----+-----+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1|99999|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0|   10|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+-----+-----+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3EEE741-EF65-4A72-B48C-80FE35B44148}"/>
                  </a:ext>
                </a:extLst>
              </p:cNvPr>
              <p:cNvSpPr/>
              <p:nvPr/>
            </p:nvSpPr>
            <p:spPr>
              <a:xfrm>
                <a:off x="10701168" y="15141222"/>
                <a:ext cx="8056732" cy="3537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defTabSz="3657509">
                  <a:lnSpc>
                    <a:spcPct val="90000"/>
                  </a:lnSpc>
                  <a:buFont typeface="Arial" charset="0"/>
                  <a:buChar char="•"/>
                </a:pPr>
                <a:r>
                  <a:rPr lang="es-ES" sz="1800" dirty="0" err="1">
                    <a:solidFill>
                      <a:schemeClr val="tx2"/>
                    </a:solidFill>
                    <a:latin typeface="Arial"/>
                    <a:cs typeface="Arial"/>
                  </a:rPr>
                  <a:t>Starting</a:t>
                </a:r>
                <a:r>
                  <a:rPr lang="es-ES" sz="1800" dirty="0">
                    <a:solidFill>
                      <a:schemeClr val="tx2"/>
                    </a:solidFill>
                    <a:latin typeface="Arial"/>
                    <a:cs typeface="Arial"/>
                  </a:rPr>
                  <a:t> </a:t>
                </a:r>
                <a:r>
                  <a:rPr lang="es-ES" sz="1800" dirty="0" err="1">
                    <a:solidFill>
                      <a:schemeClr val="tx2"/>
                    </a:solidFill>
                    <a:latin typeface="Arial"/>
                    <a:cs typeface="Arial"/>
                  </a:rPr>
                  <a:t>from</a:t>
                </a:r>
                <a:r>
                  <a:rPr lang="es-ES" sz="1800" dirty="0">
                    <a:solidFill>
                      <a:schemeClr val="tx2"/>
                    </a:solidFill>
                    <a:latin typeface="Arial"/>
                    <a:cs typeface="Arial"/>
                  </a:rPr>
                  <a:t> </a:t>
                </a:r>
                <a:r>
                  <a:rPr lang="en-US" sz="1800" dirty="0">
                    <a:solidFill>
                      <a:schemeClr val="tx2"/>
                    </a:solidFill>
                    <a:latin typeface="Arial"/>
                    <a:cs typeface="Arial"/>
                  </a:rPr>
                  <a:t>Rule of thumb to choose k ~ SQR (n/2) </a:t>
                </a:r>
                <a:endParaRPr lang="es-ES" sz="1800" dirty="0">
                  <a:solidFill>
                    <a:schemeClr val="tx2"/>
                  </a:solidFill>
                  <a:latin typeface="Arial"/>
                  <a:cs typeface="Arial"/>
                </a:endParaRPr>
              </a:p>
              <a:p>
                <a:pPr marL="285750" indent="-285750" defTabSz="3657509">
                  <a:lnSpc>
                    <a:spcPct val="90000"/>
                  </a:lnSpc>
                  <a:buFont typeface="Arial" charset="0"/>
                  <a:buChar char="•"/>
                </a:pPr>
                <a:r>
                  <a:rPr lang="en-US" sz="1800" dirty="0">
                    <a:solidFill>
                      <a:schemeClr val="tx2"/>
                    </a:solidFill>
                    <a:latin typeface="Arial"/>
                    <a:cs typeface="Arial"/>
                  </a:rPr>
                  <a:t>A good clustering should have clusters whose collections of labels are homogeneous, </a:t>
                </a:r>
              </a:p>
              <a:p>
                <a:pPr marL="285750" indent="-285750" defTabSz="3657509">
                  <a:lnSpc>
                    <a:spcPct val="90000"/>
                  </a:lnSpc>
                  <a:buFont typeface="Arial" charset="0"/>
                  <a:buChar char="•"/>
                </a:pPr>
                <a:r>
                  <a:rPr lang="en-US" sz="1800" dirty="0">
                    <a:solidFill>
                      <a:schemeClr val="tx2"/>
                    </a:solidFill>
                    <a:latin typeface="Arial"/>
                    <a:cs typeface="Arial"/>
                  </a:rPr>
                  <a:t>One metric for homogeneity is entropy, low entropy means that clustering is good. So a weighted average of entropy can be used as cluster score.</a:t>
                </a:r>
              </a:p>
              <a:p>
                <a:pPr marL="285750" indent="-285750" defTabSz="3657509">
                  <a:lnSpc>
                    <a:spcPct val="90000"/>
                  </a:lnSpc>
                  <a:buFont typeface="Arial" charset="0"/>
                  <a:buChar char="•"/>
                </a:pPr>
                <a:r>
                  <a:rPr lang="en-US" sz="1800" dirty="0">
                    <a:solidFill>
                      <a:schemeClr val="tx2"/>
                    </a:solidFill>
                    <a:latin typeface="Arial"/>
                    <a:cs typeface="Arial"/>
                  </a:rPr>
                  <a:t>Entropy concept </a:t>
                </a:r>
                <a:r>
                  <a:rPr lang="en-US" sz="1800" dirty="0" err="1">
                    <a:solidFill>
                      <a:schemeClr val="tx2"/>
                    </a:solidFill>
                    <a:latin typeface="Arial"/>
                    <a:cs typeface="Arial"/>
                  </a:rPr>
                  <a:t>cames</a:t>
                </a:r>
                <a:r>
                  <a:rPr lang="en-US" sz="1800" dirty="0">
                    <a:solidFill>
                      <a:schemeClr val="tx2"/>
                    </a:solidFill>
                    <a:latin typeface="Arial"/>
                    <a:cs typeface="Arial"/>
                  </a:rPr>
                  <a:t> from Information Theory: It captures how much uncertainty ("</a:t>
                </a:r>
                <a:r>
                  <a:rPr lang="en-US" sz="1800" dirty="0" err="1">
                    <a:solidFill>
                      <a:schemeClr val="tx2"/>
                    </a:solidFill>
                    <a:latin typeface="Arial"/>
                    <a:cs typeface="Arial"/>
                  </a:rPr>
                  <a:t>incertidumbre</a:t>
                </a:r>
                <a:r>
                  <a:rPr lang="en-US" sz="1800" dirty="0">
                    <a:solidFill>
                      <a:schemeClr val="tx2"/>
                    </a:solidFill>
                    <a:latin typeface="Arial"/>
                    <a:cs typeface="Arial"/>
                  </a:rPr>
                  <a:t>") the collection of target values in the subset contains. A subset containing one class only is completely certain, and has 0 entropy.</a:t>
                </a:r>
              </a:p>
              <a:p>
                <a:pPr lvl="3" defTabSz="3657509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tx2"/>
                  </a:solidFill>
                  <a:latin typeface="Arial"/>
                  <a:cs typeface="Arial"/>
                </a:endParaRPr>
              </a:p>
              <a:p>
                <a:pPr marL="2334508" lvl="4" defTabSz="3657509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>
                              <a:solidFill>
                                <a:schemeClr val="tx2"/>
                              </a:solidFill>
                            </a:rPr>
                          </m:ctrlPr>
                        </m:sSubPr>
                        <m:e>
                          <m:r>
                            <a:rPr lang="es-ES" sz="1800">
                              <a:solidFill>
                                <a:schemeClr val="tx2"/>
                              </a:solidFill>
                            </a:rPr>
                            <m:t>𝐼</m:t>
                          </m:r>
                        </m:e>
                        <m:sub>
                          <m:r>
                            <a:rPr lang="es-ES" sz="1800">
                              <a:solidFill>
                                <a:schemeClr val="tx2"/>
                              </a:solidFill>
                            </a:rPr>
                            <m:t>𝐸</m:t>
                          </m:r>
                        </m:sub>
                      </m:sSub>
                      <m:r>
                        <a:rPr lang="es-ES" sz="1800">
                          <a:solidFill>
                            <a:schemeClr val="tx2"/>
                          </a:solidFill>
                        </a:rPr>
                        <m:t>(</m:t>
                      </m:r>
                      <m:r>
                        <a:rPr lang="es-ES" sz="1800">
                          <a:solidFill>
                            <a:schemeClr val="tx2"/>
                          </a:solidFill>
                        </a:rPr>
                        <m:t>𝑝</m:t>
                      </m:r>
                      <m:r>
                        <a:rPr lang="es-ES" sz="1800">
                          <a:solidFill>
                            <a:schemeClr val="tx2"/>
                          </a:solidFill>
                        </a:rPr>
                        <m:t>)=−</m:t>
                      </m:r>
                      <m:nary>
                        <m:naryPr>
                          <m:chr m:val="∑"/>
                          <m:ctrlPr>
                            <a:rPr lang="es-ES" sz="1800">
                              <a:solidFill>
                                <a:schemeClr val="tx2"/>
                              </a:solidFill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1800">
                              <a:solidFill>
                                <a:schemeClr val="tx2"/>
                              </a:solidFill>
                            </a:rPr>
                            <m:t>𝑖</m:t>
                          </m:r>
                          <m:r>
                            <a:rPr lang="es-ES" sz="1800">
                              <a:solidFill>
                                <a:schemeClr val="tx2"/>
                              </a:solidFill>
                            </a:rPr>
                            <m:t>=0</m:t>
                          </m:r>
                        </m:sub>
                        <m:sup>
                          <m:r>
                            <a:rPr lang="es-ES" sz="1800">
                              <a:solidFill>
                                <a:schemeClr val="tx2"/>
                              </a:solidFill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s-ES" sz="1800">
                                  <a:solidFill>
                                    <a:schemeClr val="tx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s-ES" sz="1800">
                                  <a:solidFill>
                                    <a:schemeClr val="tx2"/>
                                  </a:solidFill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sz="1800">
                                  <a:solidFill>
                                    <a:schemeClr val="tx2"/>
                                  </a:solidFill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ES" sz="1800">
                          <a:solidFill>
                            <a:schemeClr val="tx2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1800">
                          <a:solidFill>
                            <a:schemeClr val="tx2"/>
                          </a:solidFill>
                        </a:rPr>
                        <m:t>log</m:t>
                      </m:r>
                      <m:r>
                        <a:rPr lang="es-ES" sz="1800">
                          <a:solidFill>
                            <a:schemeClr val="tx2"/>
                          </a:solidFill>
                        </a:rPr>
                        <m:t>(</m:t>
                      </m:r>
                      <m:sSub>
                        <m:sSubPr>
                          <m:ctrlPr>
                            <a:rPr lang="es-ES" sz="1800">
                              <a:solidFill>
                                <a:schemeClr val="tx2"/>
                              </a:solidFill>
                            </a:rPr>
                          </m:ctrlPr>
                        </m:sSubPr>
                        <m:e>
                          <m:r>
                            <a:rPr lang="es-ES" sz="1800">
                              <a:solidFill>
                                <a:schemeClr val="tx2"/>
                              </a:solidFill>
                            </a:rPr>
                            <m:t>𝑝</m:t>
                          </m:r>
                        </m:e>
                        <m:sub>
                          <m:r>
                            <a:rPr lang="es-ES" sz="1800">
                              <a:solidFill>
                                <a:schemeClr val="tx2"/>
                              </a:solidFill>
                            </a:rPr>
                            <m:t>𝑖</m:t>
                          </m:r>
                        </m:sub>
                      </m:sSub>
                      <m:r>
                        <a:rPr lang="es-ES" sz="1800">
                          <a:solidFill>
                            <a:schemeClr val="tx2"/>
                          </a:solidFill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  <a:latin typeface="Arial"/>
                  <a:cs typeface="Arial"/>
                </a:endParaRPr>
              </a:p>
              <a:p>
                <a:pPr marL="457200" lvl="1" defTabSz="9144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endParaRPr lang="en-US" sz="2000" i="1" dirty="0">
                  <a:solidFill>
                    <a:srgbClr val="00A3E0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3EEE741-EF65-4A72-B48C-80FE35B44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168" y="15141222"/>
                <a:ext cx="8056732" cy="3537507"/>
              </a:xfrm>
              <a:prstGeom prst="rect">
                <a:avLst/>
              </a:prstGeom>
              <a:blipFill>
                <a:blip r:embed="rId7"/>
                <a:stretch>
                  <a:fillRect l="-454" t="-1724" r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BE6A7B28-1BB3-481B-B51D-0A0CB8C589F8}"/>
              </a:ext>
            </a:extLst>
          </p:cNvPr>
          <p:cNvSpPr/>
          <p:nvPr/>
        </p:nvSpPr>
        <p:spPr>
          <a:xfrm>
            <a:off x="10701168" y="4171556"/>
            <a:ext cx="7777930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3657509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s-ES" altLang="en-US" sz="2000" dirty="0" err="1">
                <a:solidFill>
                  <a:schemeClr val="tx2"/>
                </a:solidFill>
                <a:latin typeface="Arial"/>
                <a:cs typeface="Arial"/>
              </a:rPr>
              <a:t>The</a:t>
            </a:r>
            <a:r>
              <a:rPr lang="es-ES" altLang="en-US" sz="200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s-ES" altLang="en-US" sz="2000" dirty="0" err="1">
                <a:solidFill>
                  <a:schemeClr val="tx2"/>
                </a:solidFill>
                <a:latin typeface="Arial"/>
                <a:cs typeface="Arial"/>
              </a:rPr>
              <a:t>algorithm</a:t>
            </a:r>
            <a:r>
              <a:rPr lang="es-ES" altLang="en-US" sz="200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s-ES" altLang="en-US" sz="2000" dirty="0" err="1">
                <a:solidFill>
                  <a:schemeClr val="tx2"/>
                </a:solidFill>
                <a:latin typeface="Arial"/>
                <a:cs typeface="Arial"/>
              </a:rPr>
              <a:t>is</a:t>
            </a:r>
            <a:r>
              <a:rPr lang="es-ES" altLang="en-US" sz="200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s-ES" altLang="en-US" sz="2000" dirty="0" err="1">
                <a:solidFill>
                  <a:schemeClr val="tx2"/>
                </a:solidFill>
                <a:latin typeface="Arial"/>
                <a:cs typeface="Arial"/>
              </a:rPr>
              <a:t>able</a:t>
            </a:r>
            <a:r>
              <a:rPr lang="es-ES" altLang="en-US" sz="200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s-ES" altLang="en-US" sz="2000" dirty="0" err="1">
                <a:solidFill>
                  <a:schemeClr val="tx2"/>
                </a:solidFill>
                <a:latin typeface="Arial"/>
                <a:cs typeface="Arial"/>
              </a:rPr>
              <a:t>to</a:t>
            </a:r>
            <a:r>
              <a:rPr lang="es-ES" altLang="en-US" sz="200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s-ES" altLang="en-US" sz="2000" dirty="0" err="1">
                <a:solidFill>
                  <a:schemeClr val="tx2"/>
                </a:solidFill>
                <a:latin typeface="Arial"/>
                <a:cs typeface="Arial"/>
              </a:rPr>
              <a:t>predict</a:t>
            </a:r>
            <a:r>
              <a:rPr lang="es-ES" altLang="en-US" sz="2000" dirty="0">
                <a:solidFill>
                  <a:schemeClr val="tx2"/>
                </a:solidFill>
                <a:latin typeface="Arial"/>
                <a:cs typeface="Arial"/>
              </a:rPr>
              <a:t> 6 </a:t>
            </a:r>
            <a:r>
              <a:rPr lang="es-ES" altLang="en-US" sz="2000" dirty="0" err="1">
                <a:solidFill>
                  <a:schemeClr val="tx2"/>
                </a:solidFill>
                <a:latin typeface="Arial"/>
                <a:cs typeface="Arial"/>
              </a:rPr>
              <a:t>of</a:t>
            </a:r>
            <a:r>
              <a:rPr lang="es-ES" altLang="en-US" sz="2000" dirty="0">
                <a:solidFill>
                  <a:schemeClr val="tx2"/>
                </a:solidFill>
                <a:latin typeface="Arial"/>
                <a:cs typeface="Arial"/>
              </a:rPr>
              <a:t> 10 </a:t>
            </a:r>
            <a:r>
              <a:rPr lang="es-ES" altLang="en-US" sz="2000" dirty="0" err="1">
                <a:solidFill>
                  <a:schemeClr val="tx2"/>
                </a:solidFill>
                <a:latin typeface="Arial"/>
                <a:cs typeface="Arial"/>
              </a:rPr>
              <a:t>introduced</a:t>
            </a:r>
            <a:r>
              <a:rPr lang="es-ES" altLang="en-US" sz="200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s-ES" altLang="en-US" sz="2000" dirty="0" err="1">
                <a:solidFill>
                  <a:schemeClr val="tx2"/>
                </a:solidFill>
                <a:latin typeface="Arial"/>
                <a:cs typeface="Arial"/>
              </a:rPr>
              <a:t>anomalies</a:t>
            </a:r>
            <a:r>
              <a:rPr lang="es-ES" altLang="en-US" sz="2000" dirty="0">
                <a:solidFill>
                  <a:schemeClr val="tx2"/>
                </a:solidFill>
                <a:latin typeface="Arial"/>
                <a:cs typeface="Arial"/>
              </a:rPr>
              <a:t> in a </a:t>
            </a:r>
            <a:r>
              <a:rPr lang="es-ES" altLang="en-US" sz="2000" dirty="0" err="1">
                <a:solidFill>
                  <a:schemeClr val="tx2"/>
                </a:solidFill>
                <a:latin typeface="Arial"/>
                <a:cs typeface="Arial"/>
              </a:rPr>
              <a:t>dataset</a:t>
            </a:r>
            <a:r>
              <a:rPr lang="es-ES" altLang="en-US" sz="200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s-ES" altLang="en-US" sz="2000" dirty="0" err="1">
                <a:solidFill>
                  <a:schemeClr val="tx2"/>
                </a:solidFill>
                <a:latin typeface="Arial"/>
                <a:cs typeface="Arial"/>
              </a:rPr>
              <a:t>of</a:t>
            </a:r>
            <a:r>
              <a:rPr lang="es-ES" altLang="en-US" sz="2000" dirty="0">
                <a:solidFill>
                  <a:schemeClr val="tx2"/>
                </a:solidFill>
                <a:latin typeface="Arial"/>
                <a:cs typeface="Arial"/>
              </a:rPr>
              <a:t> 100,009 </a:t>
            </a:r>
            <a:r>
              <a:rPr lang="es-ES" altLang="en-US" sz="2000" dirty="0" err="1">
                <a:solidFill>
                  <a:schemeClr val="tx2"/>
                </a:solidFill>
                <a:latin typeface="Arial"/>
                <a:cs typeface="Arial"/>
              </a:rPr>
              <a:t>records</a:t>
            </a:r>
            <a:r>
              <a:rPr lang="es-ES" altLang="en-US" sz="200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endParaRPr lang="en-US" altLang="en-US" sz="20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285750" indent="-285750" defTabSz="3657509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s-ES" altLang="en-US" sz="2000" dirty="0" err="1">
                <a:solidFill>
                  <a:schemeClr val="tx2"/>
                </a:solidFill>
                <a:latin typeface="Arial"/>
                <a:cs typeface="Arial"/>
              </a:rPr>
              <a:t>Anomalies</a:t>
            </a:r>
            <a:r>
              <a:rPr lang="es-ES" altLang="en-US" sz="200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s-ES" altLang="en-US" sz="2000" dirty="0" err="1">
                <a:solidFill>
                  <a:schemeClr val="tx2"/>
                </a:solidFill>
                <a:latin typeface="Arial"/>
                <a:cs typeface="Arial"/>
              </a:rPr>
              <a:t>detected</a:t>
            </a:r>
            <a:r>
              <a:rPr lang="es-ES" altLang="en-US" sz="2000" dirty="0">
                <a:solidFill>
                  <a:schemeClr val="tx2"/>
                </a:solidFill>
                <a:latin typeface="Arial"/>
                <a:cs typeface="Arial"/>
              </a:rPr>
              <a:t>:</a:t>
            </a:r>
            <a:endParaRPr lang="en-US" altLang="en-US" sz="2000" dirty="0">
              <a:solidFill>
                <a:schemeClr val="tx2"/>
              </a:solidFill>
              <a:latin typeface="Arial"/>
              <a:cs typeface="Arial"/>
            </a:endParaRPr>
          </a:p>
          <a:p>
            <a:endParaRPr lang="en-US" altLang="en-US" sz="1200" dirty="0">
              <a:solidFill>
                <a:srgbClr val="00A3E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200" dirty="0">
                <a:solidFill>
                  <a:srgbClr val="00A3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+------+--------+------+-------+-------------+---------+---------+-----+</a:t>
            </a:r>
            <a:br>
              <a:rPr lang="en-US" altLang="en-US" sz="1200" dirty="0">
                <a:solidFill>
                  <a:srgbClr val="00A3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A3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wk_id|trans_dt|fcc_cd|shop_cd|trans_typ_nbr|trans_qty|trans_amt|label|</a:t>
            </a:r>
            <a:br>
              <a:rPr lang="en-US" altLang="en-US" sz="1200" dirty="0">
                <a:solidFill>
                  <a:srgbClr val="00A3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A3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+------+--------+------+-------+-------------+---------+---------+-----+</a:t>
            </a:r>
            <a:br>
              <a:rPr lang="en-US" altLang="en-US" sz="1200" dirty="0">
                <a:solidFill>
                  <a:srgbClr val="00A3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A3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|201701|20170103|320722|   8336|           31|        2|  5000.98|    0|</a:t>
            </a:r>
            <a:br>
              <a:rPr lang="en-US" altLang="en-US" sz="1200" dirty="0">
                <a:solidFill>
                  <a:srgbClr val="00A3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A3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|201701|20170103|214268|   5204|           11|        2|  32000.9|    0|</a:t>
            </a:r>
            <a:br>
              <a:rPr lang="en-US" altLang="en-US" sz="1200" dirty="0">
                <a:solidFill>
                  <a:srgbClr val="00A3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A3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|201701|20170104|112008|   2710|           21|        2|  8000.26|    0|</a:t>
            </a:r>
            <a:br>
              <a:rPr lang="en-US" altLang="en-US" sz="1200" dirty="0">
                <a:solidFill>
                  <a:srgbClr val="00A3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A3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|201701|20161231|  8715|   7336|           31|        2|  20000.9|    0|</a:t>
            </a:r>
            <a:br>
              <a:rPr lang="en-US" altLang="en-US" sz="1200" dirty="0">
                <a:solidFill>
                  <a:srgbClr val="00A3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A3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|201701|20170104|230765|   4543|           21|        2| 24000.64|    0|</a:t>
            </a:r>
            <a:br>
              <a:rPr lang="en-US" altLang="en-US" sz="1200" dirty="0">
                <a:solidFill>
                  <a:srgbClr val="00A3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A3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|201701|20170104|829011|   2363|           91|        2| 27410.34|    1|</a:t>
            </a:r>
            <a:br>
              <a:rPr lang="en-US" altLang="en-US" sz="1200" dirty="0">
                <a:solidFill>
                  <a:srgbClr val="00A3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A3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|201701|20170103|532337|   2948|           31|        2|  40000.0|    0|</a:t>
            </a:r>
            <a:br>
              <a:rPr lang="en-US" altLang="en-US" sz="1200" dirty="0">
                <a:solidFill>
                  <a:srgbClr val="00A3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A3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|201701|20161231|793279|   4176|           11|        2|  2198.16|    1|</a:t>
            </a:r>
            <a:br>
              <a:rPr lang="en-US" altLang="en-US" sz="1200" dirty="0">
                <a:solidFill>
                  <a:srgbClr val="00A3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8425555"/>
      </p:ext>
    </p:extLst>
  </p:cSld>
  <p:clrMapOvr>
    <a:masterClrMapping/>
  </p:clrMapOvr>
</p:sld>
</file>

<file path=ppt/theme/theme1.xml><?xml version="1.0" encoding="utf-8"?>
<a:theme xmlns:a="http://schemas.openxmlformats.org/drawingml/2006/main" name="IQVIATemplate_WS_25OctSept2017">
  <a:themeElements>
    <a:clrScheme name="IQVIA">
      <a:dk1>
        <a:srgbClr val="2B3A42"/>
      </a:dk1>
      <a:lt1>
        <a:sysClr val="window" lastClr="FFFFFF"/>
      </a:lt1>
      <a:dk2>
        <a:srgbClr val="3F5765"/>
      </a:dk2>
      <a:lt2>
        <a:srgbClr val="FFD100"/>
      </a:lt2>
      <a:accent1>
        <a:srgbClr val="00A3E0"/>
      </a:accent1>
      <a:accent2>
        <a:srgbClr val="005587"/>
      </a:accent2>
      <a:accent3>
        <a:srgbClr val="FE8A12"/>
      </a:accent3>
      <a:accent4>
        <a:srgbClr val="43B02A"/>
      </a:accent4>
      <a:accent5>
        <a:srgbClr val="027223"/>
      </a:accent5>
      <a:accent6>
        <a:srgbClr val="00C7B1"/>
      </a:accent6>
      <a:hlink>
        <a:srgbClr val="00A3E0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t" anchorCtr="0"/>
      <a:lstStyle>
        <a:defPPr algn="l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QVIA Scientific Poster 42x60 vertical template d04" id="{8B84BE35-0B28-534D-8250-60936219D15B}" vid="{A111AA9F-F0A3-4944-9DC1-8AC26440DBC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1179F2CDC03045B7E27BFA7E2C1985" ma:contentTypeVersion="13" ma:contentTypeDescription="Create a new document." ma:contentTypeScope="" ma:versionID="f5baf7b29b6337c306c5fcbcb4639cfa">
  <xsd:schema xmlns:xsd="http://www.w3.org/2001/XMLSchema" xmlns:xs="http://www.w3.org/2001/XMLSchema" xmlns:p="http://schemas.microsoft.com/office/2006/metadata/properties" xmlns:ns2="58efb1c5-837f-45ae-93da-6370a20ee6c7" targetNamespace="http://schemas.microsoft.com/office/2006/metadata/properties" ma:root="true" ma:fieldsID="9830eb5ab1b65ed645d2513a5828aec3" ns2:_="">
    <xsd:import namespace="58efb1c5-837f-45ae-93da-6370a20ee6c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efb1c5-837f-45ae-93da-6370a20ee6c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D45CDE-A703-46B9-B507-ABA34933DC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efb1c5-837f-45ae-93da-6370a20ee6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D1AB5C-AF94-4FA1-912A-76878038D346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58efb1c5-837f-45ae-93da-6370a20ee6c7"/>
  </ds:schemaRefs>
</ds:datastoreItem>
</file>

<file path=customXml/itemProps3.xml><?xml version="1.0" encoding="utf-8"?>
<ds:datastoreItem xmlns:ds="http://schemas.openxmlformats.org/officeDocument/2006/customXml" ds:itemID="{120D0948-1887-4B8D-AE30-A9CC84B04D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IQVIA Scientific Poster - Vertical</Template>
  <TotalTime>64</TotalTime>
  <Words>582</Words>
  <Application>Microsoft Office PowerPoint</Application>
  <PresentationFormat>Custom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Arial Hebrew Scholar</vt:lpstr>
      <vt:lpstr>Courier New</vt:lpstr>
      <vt:lpstr>IQVIATemplate_WS_25OctSept2017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Pabst</dc:creator>
  <cp:lastModifiedBy>Rey, Angel</cp:lastModifiedBy>
  <cp:revision>12</cp:revision>
  <cp:lastPrinted>2010-05-17T19:37:37Z</cp:lastPrinted>
  <dcterms:created xsi:type="dcterms:W3CDTF">2017-11-07T14:49:56Z</dcterms:created>
  <dcterms:modified xsi:type="dcterms:W3CDTF">2019-02-08T08:14:35Z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0x010100901179F2CDC03045B7E27BFA7E2C1985</vt:lpwstr>
  </property>
</Properties>
</file>