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5"/>
  </p:sldMasterIdLst>
  <p:notesMasterIdLst>
    <p:notesMasterId r:id="rId148"/>
  </p:notesMasterIdLst>
  <p:handoutMasterIdLst>
    <p:handoutMasterId r:id="rId149"/>
  </p:handoutMasterIdLst>
  <p:sldIdLst>
    <p:sldId id="286" r:id="rId6"/>
    <p:sldId id="300" r:id="rId7"/>
    <p:sldId id="517" r:id="rId8"/>
    <p:sldId id="390" r:id="rId9"/>
    <p:sldId id="326" r:id="rId10"/>
    <p:sldId id="518" r:id="rId11"/>
    <p:sldId id="519" r:id="rId12"/>
    <p:sldId id="625" r:id="rId13"/>
    <p:sldId id="521" r:id="rId14"/>
    <p:sldId id="522" r:id="rId15"/>
    <p:sldId id="626" r:id="rId16"/>
    <p:sldId id="523" r:id="rId17"/>
    <p:sldId id="617" r:id="rId18"/>
    <p:sldId id="524" r:id="rId19"/>
    <p:sldId id="525" r:id="rId20"/>
    <p:sldId id="526" r:id="rId21"/>
    <p:sldId id="527" r:id="rId22"/>
    <p:sldId id="528" r:id="rId23"/>
    <p:sldId id="529" r:id="rId24"/>
    <p:sldId id="627" r:id="rId25"/>
    <p:sldId id="530" r:id="rId26"/>
    <p:sldId id="531" r:id="rId27"/>
    <p:sldId id="532" r:id="rId28"/>
    <p:sldId id="533" r:id="rId29"/>
    <p:sldId id="618" r:id="rId30"/>
    <p:sldId id="534" r:id="rId31"/>
    <p:sldId id="619" r:id="rId32"/>
    <p:sldId id="535" r:id="rId33"/>
    <p:sldId id="536" r:id="rId34"/>
    <p:sldId id="628" r:id="rId35"/>
    <p:sldId id="537" r:id="rId36"/>
    <p:sldId id="538" r:id="rId37"/>
    <p:sldId id="620" r:id="rId38"/>
    <p:sldId id="539" r:id="rId39"/>
    <p:sldId id="540" r:id="rId40"/>
    <p:sldId id="541" r:id="rId41"/>
    <p:sldId id="621" r:id="rId42"/>
    <p:sldId id="542" r:id="rId43"/>
    <p:sldId id="629" r:id="rId44"/>
    <p:sldId id="543" r:id="rId45"/>
    <p:sldId id="544" r:id="rId46"/>
    <p:sldId id="622" r:id="rId47"/>
    <p:sldId id="545" r:id="rId48"/>
    <p:sldId id="546" r:id="rId49"/>
    <p:sldId id="547" r:id="rId50"/>
    <p:sldId id="548" r:id="rId51"/>
    <p:sldId id="623" r:id="rId52"/>
    <p:sldId id="549" r:id="rId53"/>
    <p:sldId id="624" r:id="rId54"/>
    <p:sldId id="550" r:id="rId55"/>
    <p:sldId id="551" r:id="rId56"/>
    <p:sldId id="552" r:id="rId57"/>
    <p:sldId id="553" r:id="rId58"/>
    <p:sldId id="635" r:id="rId59"/>
    <p:sldId id="554" r:id="rId60"/>
    <p:sldId id="630" r:id="rId61"/>
    <p:sldId id="555" r:id="rId62"/>
    <p:sldId id="556" r:id="rId63"/>
    <p:sldId id="557" r:id="rId64"/>
    <p:sldId id="558" r:id="rId65"/>
    <p:sldId id="559" r:id="rId66"/>
    <p:sldId id="560" r:id="rId67"/>
    <p:sldId id="561" r:id="rId68"/>
    <p:sldId id="562" r:id="rId69"/>
    <p:sldId id="636" r:id="rId70"/>
    <p:sldId id="563" r:id="rId71"/>
    <p:sldId id="637" r:id="rId72"/>
    <p:sldId id="564" r:id="rId73"/>
    <p:sldId id="638" r:id="rId74"/>
    <p:sldId id="565" r:id="rId75"/>
    <p:sldId id="631" r:id="rId76"/>
    <p:sldId id="566" r:id="rId77"/>
    <p:sldId id="639" r:id="rId78"/>
    <p:sldId id="567" r:id="rId79"/>
    <p:sldId id="568" r:id="rId80"/>
    <p:sldId id="569" r:id="rId81"/>
    <p:sldId id="640" r:id="rId82"/>
    <p:sldId id="641" r:id="rId83"/>
    <p:sldId id="570" r:id="rId84"/>
    <p:sldId id="571" r:id="rId85"/>
    <p:sldId id="572" r:id="rId86"/>
    <p:sldId id="642" r:id="rId87"/>
    <p:sldId id="573" r:id="rId88"/>
    <p:sldId id="643" r:id="rId89"/>
    <p:sldId id="574" r:id="rId90"/>
    <p:sldId id="644" r:id="rId91"/>
    <p:sldId id="645" r:id="rId92"/>
    <p:sldId id="575" r:id="rId93"/>
    <p:sldId id="576" r:id="rId94"/>
    <p:sldId id="646" r:id="rId95"/>
    <p:sldId id="577" r:id="rId96"/>
    <p:sldId id="632" r:id="rId97"/>
    <p:sldId id="578" r:id="rId98"/>
    <p:sldId id="647" r:id="rId99"/>
    <p:sldId id="579" r:id="rId100"/>
    <p:sldId id="580" r:id="rId101"/>
    <p:sldId id="581" r:id="rId102"/>
    <p:sldId id="648" r:id="rId103"/>
    <p:sldId id="649" r:id="rId104"/>
    <p:sldId id="582" r:id="rId105"/>
    <p:sldId id="583" r:id="rId106"/>
    <p:sldId id="584" r:id="rId107"/>
    <p:sldId id="585" r:id="rId108"/>
    <p:sldId id="586" r:id="rId109"/>
    <p:sldId id="587" r:id="rId110"/>
    <p:sldId id="588" r:id="rId111"/>
    <p:sldId id="650" r:id="rId112"/>
    <p:sldId id="589" r:id="rId113"/>
    <p:sldId id="590" r:id="rId114"/>
    <p:sldId id="591" r:id="rId115"/>
    <p:sldId id="633" r:id="rId116"/>
    <p:sldId id="592" r:id="rId117"/>
    <p:sldId id="651" r:id="rId118"/>
    <p:sldId id="593" r:id="rId119"/>
    <p:sldId id="594" r:id="rId120"/>
    <p:sldId id="595" r:id="rId121"/>
    <p:sldId id="596" r:id="rId122"/>
    <p:sldId id="652" r:id="rId123"/>
    <p:sldId id="597" r:id="rId124"/>
    <p:sldId id="653" r:id="rId125"/>
    <p:sldId id="598" r:id="rId126"/>
    <p:sldId id="599" r:id="rId127"/>
    <p:sldId id="600" r:id="rId128"/>
    <p:sldId id="601" r:id="rId129"/>
    <p:sldId id="602" r:id="rId130"/>
    <p:sldId id="603" r:id="rId131"/>
    <p:sldId id="604" r:id="rId132"/>
    <p:sldId id="605" r:id="rId133"/>
    <p:sldId id="606" r:id="rId134"/>
    <p:sldId id="634" r:id="rId135"/>
    <p:sldId id="607" r:id="rId136"/>
    <p:sldId id="608" r:id="rId137"/>
    <p:sldId id="609" r:id="rId138"/>
    <p:sldId id="610" r:id="rId139"/>
    <p:sldId id="611" r:id="rId140"/>
    <p:sldId id="654" r:id="rId141"/>
    <p:sldId id="612" r:id="rId142"/>
    <p:sldId id="655" r:id="rId143"/>
    <p:sldId id="613" r:id="rId144"/>
    <p:sldId id="614" r:id="rId145"/>
    <p:sldId id="615" r:id="rId146"/>
    <p:sldId id="324" r:id="rId147"/>
  </p:sldIdLst>
  <p:sldSz cx="9144000" cy="5143500" type="screen16x9"/>
  <p:notesSz cx="6797675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sclaimer" id="{7D1A2F5C-4CB0-EA4D-856F-B1C66709E451}">
          <p14:sldIdLst/>
        </p14:section>
        <p14:section name="Presentation" id="{FB104004-E473-0D4B-8243-AF4D6966DA67}">
          <p14:sldIdLst>
            <p14:sldId id="286"/>
            <p14:sldId id="300"/>
            <p14:sldId id="517"/>
            <p14:sldId id="390"/>
            <p14:sldId id="326"/>
            <p14:sldId id="518"/>
            <p14:sldId id="519"/>
            <p14:sldId id="625"/>
            <p14:sldId id="521"/>
            <p14:sldId id="522"/>
            <p14:sldId id="626"/>
            <p14:sldId id="523"/>
            <p14:sldId id="617"/>
            <p14:sldId id="524"/>
            <p14:sldId id="525"/>
            <p14:sldId id="526"/>
            <p14:sldId id="527"/>
            <p14:sldId id="528"/>
            <p14:sldId id="529"/>
            <p14:sldId id="627"/>
            <p14:sldId id="530"/>
            <p14:sldId id="531"/>
            <p14:sldId id="532"/>
            <p14:sldId id="533"/>
            <p14:sldId id="618"/>
            <p14:sldId id="534"/>
            <p14:sldId id="619"/>
            <p14:sldId id="535"/>
            <p14:sldId id="536"/>
            <p14:sldId id="628"/>
            <p14:sldId id="537"/>
            <p14:sldId id="538"/>
            <p14:sldId id="620"/>
            <p14:sldId id="539"/>
            <p14:sldId id="540"/>
            <p14:sldId id="541"/>
            <p14:sldId id="621"/>
            <p14:sldId id="542"/>
            <p14:sldId id="629"/>
            <p14:sldId id="543"/>
            <p14:sldId id="544"/>
            <p14:sldId id="622"/>
            <p14:sldId id="545"/>
            <p14:sldId id="546"/>
            <p14:sldId id="547"/>
            <p14:sldId id="548"/>
            <p14:sldId id="623"/>
            <p14:sldId id="549"/>
            <p14:sldId id="624"/>
            <p14:sldId id="550"/>
            <p14:sldId id="551"/>
            <p14:sldId id="552"/>
            <p14:sldId id="553"/>
            <p14:sldId id="635"/>
            <p14:sldId id="554"/>
            <p14:sldId id="630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636"/>
            <p14:sldId id="563"/>
            <p14:sldId id="637"/>
            <p14:sldId id="564"/>
            <p14:sldId id="638"/>
            <p14:sldId id="565"/>
            <p14:sldId id="631"/>
            <p14:sldId id="566"/>
            <p14:sldId id="639"/>
            <p14:sldId id="567"/>
            <p14:sldId id="568"/>
            <p14:sldId id="569"/>
            <p14:sldId id="640"/>
            <p14:sldId id="641"/>
            <p14:sldId id="570"/>
            <p14:sldId id="571"/>
            <p14:sldId id="572"/>
            <p14:sldId id="642"/>
            <p14:sldId id="573"/>
            <p14:sldId id="643"/>
            <p14:sldId id="574"/>
            <p14:sldId id="644"/>
            <p14:sldId id="645"/>
            <p14:sldId id="575"/>
            <p14:sldId id="576"/>
            <p14:sldId id="646"/>
            <p14:sldId id="577"/>
            <p14:sldId id="632"/>
            <p14:sldId id="578"/>
            <p14:sldId id="647"/>
            <p14:sldId id="579"/>
            <p14:sldId id="580"/>
            <p14:sldId id="581"/>
            <p14:sldId id="648"/>
            <p14:sldId id="649"/>
            <p14:sldId id="582"/>
            <p14:sldId id="583"/>
            <p14:sldId id="584"/>
            <p14:sldId id="585"/>
            <p14:sldId id="586"/>
            <p14:sldId id="587"/>
            <p14:sldId id="588"/>
            <p14:sldId id="650"/>
            <p14:sldId id="589"/>
            <p14:sldId id="590"/>
            <p14:sldId id="591"/>
            <p14:sldId id="633"/>
            <p14:sldId id="592"/>
            <p14:sldId id="651"/>
            <p14:sldId id="593"/>
            <p14:sldId id="594"/>
            <p14:sldId id="595"/>
            <p14:sldId id="596"/>
            <p14:sldId id="652"/>
            <p14:sldId id="597"/>
            <p14:sldId id="653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34"/>
            <p14:sldId id="607"/>
            <p14:sldId id="608"/>
            <p14:sldId id="609"/>
            <p14:sldId id="610"/>
            <p14:sldId id="611"/>
            <p14:sldId id="654"/>
            <p14:sldId id="612"/>
            <p14:sldId id="655"/>
            <p14:sldId id="613"/>
            <p14:sldId id="614"/>
            <p14:sldId id="615"/>
            <p14:sldId id="324"/>
          </p14:sldIdLst>
        </p14:section>
        <p14:section name="Backup" id="{FBB7FFEC-A1B1-4B4C-8405-9442B649FA7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452">
          <p15:clr>
            <a:srgbClr val="A4A3A4"/>
          </p15:clr>
        </p15:guide>
        <p15:guide id="2" orient="horz" pos="776">
          <p15:clr>
            <a:srgbClr val="A4A3A4"/>
          </p15:clr>
        </p15:guide>
        <p15:guide id="3" orient="horz" pos="190">
          <p15:clr>
            <a:srgbClr val="A4A3A4"/>
          </p15:clr>
        </p15:guide>
        <p15:guide id="4" orient="horz" pos="1234" userDrawn="1">
          <p15:clr>
            <a:srgbClr val="A4A3A4"/>
          </p15:clr>
        </p15:guide>
        <p15:guide id="5" orient="horz" pos="1676">
          <p15:clr>
            <a:srgbClr val="A4A3A4"/>
          </p15:clr>
        </p15:guide>
        <p15:guide id="6" orient="horz" pos="1257" userDrawn="1">
          <p15:clr>
            <a:srgbClr val="A4A3A4"/>
          </p15:clr>
        </p15:guide>
        <p15:guide id="8" pos="3903">
          <p15:clr>
            <a:srgbClr val="A4A3A4"/>
          </p15:clr>
        </p15:guide>
        <p15:guide id="9" pos="2880">
          <p15:clr>
            <a:srgbClr val="A4A3A4"/>
          </p15:clr>
        </p15:guide>
        <p15:guide id="11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7" clrIdx="0"/>
  <p:cmAuthor id="1" name="Windows-Benutzer" initials="W" lastIdx="1" clrIdx="1"/>
  <p:cmAuthor id="2" name="GFT" initials="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C04"/>
    <a:srgbClr val="3594E8"/>
    <a:srgbClr val="131E59"/>
    <a:srgbClr val="008AC9"/>
    <a:srgbClr val="2649FF"/>
    <a:srgbClr val="1187A0"/>
    <a:srgbClr val="0E72A7"/>
    <a:srgbClr val="1083CF"/>
    <a:srgbClr val="192C6C"/>
    <a:srgbClr val="1189B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2" autoAdjust="0"/>
    <p:restoredTop sz="97344" autoAdjust="0"/>
  </p:normalViewPr>
  <p:slideViewPr>
    <p:cSldViewPr snapToGrid="0" snapToObjects="1">
      <p:cViewPr varScale="1">
        <p:scale>
          <a:sx n="85" d="100"/>
          <a:sy n="85" d="100"/>
        </p:scale>
        <p:origin x="182" y="62"/>
      </p:cViewPr>
      <p:guideLst>
        <p:guide orient="horz" pos="1452"/>
        <p:guide orient="horz" pos="776"/>
        <p:guide orient="horz" pos="190"/>
        <p:guide orient="horz" pos="1234"/>
        <p:guide orient="horz" pos="1676"/>
        <p:guide orient="horz" pos="1257"/>
        <p:guide pos="3903"/>
        <p:guide pos="2880"/>
        <p:guide pos="5480"/>
      </p:guideLst>
    </p:cSldViewPr>
  </p:slideViewPr>
  <p:outlineViewPr>
    <p:cViewPr>
      <p:scale>
        <a:sx n="33" d="100"/>
        <a:sy n="33" d="100"/>
      </p:scale>
      <p:origin x="0" y="1636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65"/>
    </p:cViewPr>
  </p:sorterViewPr>
  <p:notesViewPr>
    <p:cSldViewPr snapToGrid="0" snapToObjects="1">
      <p:cViewPr varScale="1">
        <p:scale>
          <a:sx n="60" d="100"/>
          <a:sy n="60" d="100"/>
        </p:scale>
        <p:origin x="2698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tableStyles" Target="tableStyle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commentAuthors" Target="commentAuthor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137" Type="http://schemas.openxmlformats.org/officeDocument/2006/relationships/slide" Target="slides/slide13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5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notesMaster" Target="notesMasters/notesMaster1.xml"/><Relationship Id="rId15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31.05.2016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31.05.2016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2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34A9A-9AA9-41E5-9E1F-F891770607E0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8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43707" y="458140"/>
            <a:ext cx="6692104" cy="221599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1" y="789385"/>
            <a:ext cx="8296274" cy="4033838"/>
          </a:xfrm>
        </p:spPr>
        <p:txBody>
          <a:bodyPr/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5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37090" y="4922468"/>
            <a:ext cx="52899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en-GB" sz="800" dirty="0" smtClean="0">
                <a:solidFill>
                  <a:srgbClr val="C8C8C8"/>
                </a:solidFill>
              </a:rPr>
              <a:t>2015-12-10</a:t>
            </a:r>
            <a:endParaRPr lang="de-DE" sz="800" dirty="0" smtClean="0">
              <a:solidFill>
                <a:srgbClr val="C8C8C8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66775" y="1522408"/>
            <a:ext cx="5265737" cy="1205458"/>
          </a:xfrm>
        </p:spPr>
        <p:txBody>
          <a:bodyPr/>
          <a:lstStyle/>
          <a:p>
            <a:r>
              <a:rPr lang="es-ES" dirty="0" err="1" smtClean="0"/>
              <a:t>Introduction</a:t>
            </a:r>
            <a:r>
              <a:rPr lang="es-ES" dirty="0" smtClean="0"/>
              <a:t> </a:t>
            </a:r>
            <a:r>
              <a:rPr lang="es-ES" dirty="0" smtClean="0"/>
              <a:t>to</a:t>
            </a:r>
            <a:br>
              <a:rPr lang="es-ES" dirty="0" smtClean="0"/>
            </a:br>
            <a:r>
              <a:rPr lang="es-ES" dirty="0" err="1" smtClean="0"/>
              <a:t>Scala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84" y="2599668"/>
            <a:ext cx="3765843" cy="106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55800" y="2870200"/>
            <a:ext cx="1910459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00" defTabSz="685800">
              <a:spcBef>
                <a:spcPts val="600"/>
              </a:spcBef>
            </a:pPr>
            <a:r>
              <a:rPr lang="es-ES" sz="2600" dirty="0">
                <a:solidFill>
                  <a:schemeClr val="bg1"/>
                </a:solidFill>
              </a:rPr>
              <a:t>Ángel J. Rey</a:t>
            </a:r>
            <a:endParaRPr lang="en-US" sz="2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Exercises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1119188"/>
            <a:ext cx="8243888" cy="931488"/>
          </a:xfrm>
        </p:spPr>
        <p:txBody>
          <a:bodyPr>
            <a:noAutofit/>
          </a:bodyPr>
          <a:lstStyle/>
          <a:p>
            <a:r>
              <a:rPr lang="en-US" sz="2800" b="1" noProof="0" dirty="0" smtClean="0"/>
              <a:t>Exercise 1 – Basic operations in RPEL / Worksheet</a:t>
            </a:r>
            <a:endParaRPr lang="en-US" sz="2800" b="1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Classes with Type Parameters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890587"/>
            <a:ext cx="8243888" cy="3856225"/>
          </a:xfrm>
        </p:spPr>
        <p:txBody>
          <a:bodyPr>
            <a:normAutofit/>
          </a:bodyPr>
          <a:lstStyle/>
          <a:p>
            <a:r>
              <a:rPr lang="en-US" sz="1800" noProof="0" dirty="0" smtClean="0"/>
              <a:t>Let’s create our own collection and use a type parameter to ensure type safety. The new collection will extend Traversable[A], the parent class of </a:t>
            </a:r>
            <a:r>
              <a:rPr lang="en-US" sz="1800" noProof="0" dirty="0" err="1" smtClean="0"/>
              <a:t>Iterable</a:t>
            </a:r>
            <a:endParaRPr lang="en-US" sz="1800" noProof="0" dirty="0" smtClean="0"/>
          </a:p>
          <a:p>
            <a:pPr marL="0" indent="0">
              <a:buNone/>
            </a:pP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Singular[A](element: A) extends Traversable[A] {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[B](f: A =&gt; B) = f(element)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Singular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new Singular("Planes")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p: Singular[String] = (Planes)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p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Planes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name: String =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p.head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name: String = Planes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135000" y="2042459"/>
            <a:ext cx="2849783" cy="484842"/>
          </a:xfrm>
          <a:prstGeom prst="wedgeRoundRectCallout">
            <a:avLst>
              <a:gd name="adj1" fmla="val -57541"/>
              <a:gd name="adj2" fmla="val -5173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400" dirty="0">
                <a:solidFill>
                  <a:srgbClr val="213E7F"/>
                </a:solidFill>
              </a:rPr>
              <a:t>passing a type parameter to the parent class in the class definition</a:t>
            </a:r>
            <a:endParaRPr lang="en-US" sz="1200" dirty="0">
              <a:solidFill>
                <a:srgbClr val="213E7F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575733" y="2609103"/>
            <a:ext cx="3774891" cy="484842"/>
          </a:xfrm>
          <a:prstGeom prst="wedgeRoundRectCallout">
            <a:avLst>
              <a:gd name="adj1" fmla="val -121591"/>
              <a:gd name="adj2" fmla="val -108588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400" dirty="0">
                <a:solidFill>
                  <a:srgbClr val="213E7F"/>
                </a:solidFill>
              </a:rPr>
              <a:t>By defining a </a:t>
            </a:r>
            <a:r>
              <a:rPr lang="en-GB" sz="1400" dirty="0" err="1">
                <a:solidFill>
                  <a:srgbClr val="213E7F"/>
                </a:solidFill>
              </a:rPr>
              <a:t>foreach</a:t>
            </a:r>
            <a:r>
              <a:rPr lang="en-GB" sz="1400" dirty="0">
                <a:solidFill>
                  <a:srgbClr val="213E7F"/>
                </a:solidFill>
              </a:rPr>
              <a:t>() operation, Traversable will ensure our class is a real collection 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575733" y="3166747"/>
            <a:ext cx="2671737" cy="484842"/>
          </a:xfrm>
          <a:prstGeom prst="wedgeRoundRectCallout">
            <a:avLst>
              <a:gd name="adj1" fmla="val -68709"/>
              <a:gd name="adj2" fmla="val -3925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Here is a validation of our type-parameterized class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3958912" y="3733050"/>
            <a:ext cx="2354482" cy="484842"/>
          </a:xfrm>
          <a:prstGeom prst="wedgeRoundRectCallout">
            <a:avLst>
              <a:gd name="adj1" fmla="val -84860"/>
              <a:gd name="adj2" fmla="val -58665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400" dirty="0">
                <a:solidFill>
                  <a:srgbClr val="213E7F"/>
                </a:solidFill>
              </a:rPr>
              <a:t>An example usage of the </a:t>
            </a:r>
            <a:r>
              <a:rPr lang="en-GB" sz="1400" dirty="0" err="1">
                <a:solidFill>
                  <a:srgbClr val="213E7F"/>
                </a:solidFill>
              </a:rPr>
              <a:t>foreach</a:t>
            </a:r>
            <a:r>
              <a:rPr lang="en-GB" sz="1400" dirty="0">
                <a:solidFill>
                  <a:srgbClr val="213E7F"/>
                </a:solidFill>
              </a:rPr>
              <a:t> method we defined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3958912" y="4269441"/>
            <a:ext cx="5125478" cy="616678"/>
          </a:xfrm>
          <a:prstGeom prst="wedgeRoundRectCallout">
            <a:avLst>
              <a:gd name="adj1" fmla="val -54723"/>
              <a:gd name="adj2" fmla="val -3822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Another example usage of </a:t>
            </a:r>
            <a:r>
              <a:rPr lang="en-GB" sz="1200" dirty="0" err="1">
                <a:solidFill>
                  <a:srgbClr val="213E7F"/>
                </a:solidFill>
              </a:rPr>
              <a:t>foreach</a:t>
            </a:r>
            <a:r>
              <a:rPr lang="en-GB" sz="1200" dirty="0">
                <a:solidFill>
                  <a:srgbClr val="213E7F"/>
                </a:solidFill>
              </a:rPr>
              <a:t>, indirectly this time, as we access </a:t>
            </a:r>
            <a:r>
              <a:rPr lang="en-GB" sz="1200" dirty="0" err="1">
                <a:solidFill>
                  <a:srgbClr val="213E7F"/>
                </a:solidFill>
              </a:rPr>
              <a:t>Traversable.head</a:t>
            </a:r>
            <a:r>
              <a:rPr lang="en-GB" sz="1200" dirty="0">
                <a:solidFill>
                  <a:srgbClr val="213E7F"/>
                </a:solidFill>
              </a:rPr>
              <a:t>, which invokes </a:t>
            </a:r>
            <a:r>
              <a:rPr lang="en-GB" sz="1200" dirty="0" err="1">
                <a:solidFill>
                  <a:srgbClr val="213E7F"/>
                </a:solidFill>
              </a:rPr>
              <a:t>foreach</a:t>
            </a:r>
            <a:r>
              <a:rPr lang="en-GB" sz="1200" dirty="0">
                <a:solidFill>
                  <a:srgbClr val="213E7F"/>
                </a:solidFill>
              </a:rPr>
              <a:t> for us. By extending Traversable we can access head and a range of other standard collection operations</a:t>
            </a:r>
            <a:endParaRPr lang="en-US" sz="1100" dirty="0">
              <a:solidFill>
                <a:srgbClr val="213E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Abstract classes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00959"/>
            <a:ext cx="8243888" cy="3832411"/>
          </a:xfrm>
        </p:spPr>
        <p:txBody>
          <a:bodyPr>
            <a:normAutofit fontScale="55000" lnSpcReduction="20000"/>
          </a:bodyPr>
          <a:lstStyle/>
          <a:p>
            <a:r>
              <a:rPr lang="en-US" sz="2900" noProof="0" dirty="0" smtClean="0"/>
              <a:t>An </a:t>
            </a:r>
            <a:r>
              <a:rPr lang="en-US" sz="2900" i="1" noProof="0" dirty="0" smtClean="0"/>
              <a:t>abstract </a:t>
            </a:r>
            <a:r>
              <a:rPr lang="en-US" sz="2900" noProof="0" dirty="0" smtClean="0"/>
              <a:t>class is a class designed to be extended by other classes but not instantiated itself</a:t>
            </a:r>
            <a:endParaRPr lang="en-US" noProof="0" dirty="0" smtClean="0"/>
          </a:p>
          <a:p>
            <a:pPr marL="400050" lvl="1" indent="0">
              <a:buNone/>
            </a:pP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abstract class Car {</a:t>
            </a:r>
          </a:p>
          <a:p>
            <a:pPr marL="400050" lvl="1" indent="0">
              <a:buNone/>
            </a:pP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year: </a:t>
            </a:r>
            <a:r>
              <a:rPr lang="en-US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automatic: Boolean = true</a:t>
            </a:r>
          </a:p>
          <a:p>
            <a:pPr marL="400050" lvl="1" indent="0">
              <a:buNone/>
            </a:pP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color: String</a:t>
            </a:r>
          </a:p>
          <a:p>
            <a:pPr marL="400050" lvl="1" indent="0">
              <a:buNone/>
            </a:pP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Car</a:t>
            </a:r>
          </a:p>
          <a:p>
            <a:r>
              <a:rPr lang="en-US" sz="2900" noProof="0" dirty="0" smtClean="0"/>
              <a:t>First Implementation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RedMini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extends Car {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 = "Red"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RedMini</a:t>
            </a:r>
            <a:endParaRPr lang="en-US" sz="2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m: Car = new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RedMini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(2005)</a:t>
            </a:r>
          </a:p>
          <a:p>
            <a:pPr marL="180975" lvl="1">
              <a:buFont typeface="Arial" panose="020B0604020202020204" pitchFamily="34" charset="0"/>
              <a:buChar char="•"/>
            </a:pPr>
            <a:r>
              <a:rPr lang="en-US" sz="2900" noProof="0" dirty="0" smtClean="0"/>
              <a:t>Best implementation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Mini(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color: String) extends Car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Mini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redMini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Car = new Mini(2005, "Red")</a:t>
            </a:r>
          </a:p>
          <a:p>
            <a:pPr marL="400050" lvl="1" indent="0">
              <a:buNone/>
            </a:pP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redMini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Car = Mini@1f4dd016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s"Got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${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redMini.color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Mini")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 a Red Mini</a:t>
            </a:r>
            <a:endParaRPr lang="en-US" sz="2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99415" y="1378325"/>
            <a:ext cx="2961345" cy="927846"/>
          </a:xfrm>
          <a:prstGeom prst="wedgeRoundRectCallout">
            <a:avLst>
              <a:gd name="adj1" fmla="val -79815"/>
              <a:gd name="adj2" fmla="val 18634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400" dirty="0">
                <a:solidFill>
                  <a:srgbClr val="213E7F"/>
                </a:solidFill>
              </a:rPr>
              <a:t>you can implement a required method using a</a:t>
            </a:r>
          </a:p>
          <a:p>
            <a:pPr lvl="0"/>
            <a:r>
              <a:rPr lang="en-GB" sz="1400" dirty="0">
                <a:solidFill>
                  <a:srgbClr val="213E7F"/>
                </a:solidFill>
              </a:rPr>
              <a:t>Value if the method is parentheses and parameter-free</a:t>
            </a:r>
          </a:p>
        </p:txBody>
      </p:sp>
    </p:spTree>
    <p:extLst>
      <p:ext uri="{BB962C8B-B14F-4D97-AF65-F5344CB8AC3E}">
        <p14:creationId xmlns:p14="http://schemas.microsoft.com/office/powerpoint/2010/main" val="417265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Anonymous Classes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00953"/>
            <a:ext cx="8243888" cy="3852582"/>
          </a:xfrm>
        </p:spPr>
        <p:txBody>
          <a:bodyPr>
            <a:normAutofit lnSpcReduction="10000"/>
          </a:bodyPr>
          <a:lstStyle/>
          <a:p>
            <a:r>
              <a:rPr lang="en-US" sz="2000" noProof="0" dirty="0" err="1" smtClean="0"/>
              <a:t>Javascript</a:t>
            </a:r>
            <a:r>
              <a:rPr lang="en-US" sz="2000" noProof="0" dirty="0" smtClean="0"/>
              <a:t> style: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abstract class Listener {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trigger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Listener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Listening {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listener: Listener = null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register(l: Listener) { listener = l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sendNotification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listener.trigger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Listening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notification = new Listening()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notification: Listening = Listening@66596c4c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notification.register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Listener {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trigger {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s"Trigger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${new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}")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})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notification.sendNotification</a:t>
            </a:r>
            <a:endParaRPr lang="en-US" sz="1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 at Fri Jan 24 13:15:32 PDT 2014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4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Field and Method Types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560" y="1119187"/>
            <a:ext cx="8733864" cy="3362325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Overloaded Methods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Printer(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print(s: String): Unit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(s"$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$s")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print(l: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[String]): Unit = print(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l.mkString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(", "))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Printer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new Printer("Today's Report").print("Foggy" :: "Rainy" :: Nil)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Today's Report: Foggy, Rainy, Hot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6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Field and Method Types - Apply Method 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74059"/>
            <a:ext cx="8243888" cy="3906370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Apply Method</a:t>
            </a:r>
            <a:r>
              <a:rPr lang="en-US" noProof="0" dirty="0" smtClean="0"/>
              <a:t> can be invoked without the method name. </a:t>
            </a:r>
          </a:p>
          <a:p>
            <a:r>
              <a:rPr lang="en-US" noProof="0" dirty="0" smtClean="0"/>
              <a:t>It’s the default method of a class  (invoked with () 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Multiplier(factor: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apply(input: </a:t>
            </a:r>
            <a:r>
              <a:rPr lang="en-US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input * factor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Multiplier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tripleMe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Multiplier(3)</a:t>
            </a:r>
          </a:p>
          <a:p>
            <a:pPr marL="400050" lvl="1" indent="0">
              <a:buNone/>
            </a:pP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tripleMe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Multiplier = Multiplier@339cde4b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tripled =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tripleMe.apply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tripled: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tripled2 =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tripleMe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tripled2: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</a:p>
          <a:p>
            <a:r>
              <a:rPr lang="en-US" b="1" noProof="0" dirty="0" smtClean="0"/>
              <a:t>In lists the syntax for retrieving an element by its index uses the </a:t>
            </a:r>
            <a:r>
              <a:rPr lang="en-US" b="1" noProof="0" dirty="0" err="1" smtClean="0"/>
              <a:t>List.apply</a:t>
            </a:r>
            <a:r>
              <a:rPr lang="en-US" b="1" noProof="0" dirty="0" smtClean="0"/>
              <a:t> method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= List('a', 'b', 'c')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l: List[Char] = List(a, b, c)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character = l(1)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character: Char = b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Field and Method Types – Lazy Values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07677"/>
            <a:ext cx="8243888" cy="3872752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L</a:t>
            </a:r>
            <a:r>
              <a:rPr lang="en-US" sz="1800" b="1" noProof="0" dirty="0" err="1" smtClean="0"/>
              <a:t>azy</a:t>
            </a:r>
            <a:r>
              <a:rPr lang="en-US" sz="1800" b="1" noProof="0" dirty="0" smtClean="0"/>
              <a:t> value</a:t>
            </a:r>
            <a:r>
              <a:rPr lang="en-US" sz="1800" noProof="0" dirty="0" smtClean="0"/>
              <a:t> expression is executed when the value is invoked, but </a:t>
            </a:r>
            <a:r>
              <a:rPr lang="en-US" sz="1800" b="1" noProof="0" dirty="0" smtClean="0"/>
              <a:t>only the very first time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{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("creating x");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util.Random.nextInt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{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("now y");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util.Random.nextInt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creating x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RandomPoint@6c225adb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s"Location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${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y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 is 2019268581, -806862774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s"Location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${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 is 2019268581, -806862774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Packaging (1/2)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33719"/>
            <a:ext cx="8243888" cy="3899646"/>
          </a:xfrm>
        </p:spPr>
        <p:txBody>
          <a:bodyPr>
            <a:normAutofit/>
          </a:bodyPr>
          <a:lstStyle/>
          <a:p>
            <a:r>
              <a:rPr lang="en-US" sz="2200" noProof="0" dirty="0" smtClean="0"/>
              <a:t>System for code organization like Java</a:t>
            </a:r>
          </a:p>
          <a:p>
            <a:pPr marL="0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com.netflix.utilities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stores classes under com/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netflis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/utilities directory</a:t>
            </a:r>
          </a:p>
          <a:p>
            <a:r>
              <a:rPr lang="en-US" sz="2200" noProof="0" dirty="0" smtClean="0"/>
              <a:t>Accessing Packaged classes:</a:t>
            </a:r>
          </a:p>
          <a:p>
            <a:pPr lvl="1"/>
            <a:r>
              <a:rPr lang="en-US" sz="1800" noProof="0" dirty="0" smtClean="0"/>
              <a:t>Full qualified name: </a:t>
            </a:r>
          </a:p>
          <a:p>
            <a:pPr marL="857250" lvl="3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= new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endParaRPr lang="en-US" sz="19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noProof="0" dirty="0" smtClean="0"/>
              <a:t>Import them (from anywhere of code)</a:t>
            </a:r>
          </a:p>
          <a:p>
            <a:pPr marL="857250" lvl="3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import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endParaRPr lang="en-US" sz="19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3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endParaRPr lang="en-US" sz="19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3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= new Date</a:t>
            </a:r>
          </a:p>
          <a:p>
            <a:pPr marL="857250" lvl="3" indent="0">
              <a:buNone/>
            </a:pPr>
            <a:endParaRPr lang="en-US" sz="13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1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Packaging (2/2)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33719"/>
            <a:ext cx="8243888" cy="3899646"/>
          </a:xfrm>
        </p:spPr>
        <p:txBody>
          <a:bodyPr>
            <a:normAutofit fontScale="92500" lnSpcReduction="10000"/>
          </a:bodyPr>
          <a:lstStyle/>
          <a:p>
            <a:r>
              <a:rPr lang="en-US" sz="2200" noProof="0" dirty="0" smtClean="0"/>
              <a:t>Accessing Packaged classes:</a:t>
            </a:r>
          </a:p>
          <a:p>
            <a:pPr lvl="1"/>
            <a:r>
              <a:rPr lang="en-US" sz="1500" noProof="0" dirty="0" smtClean="0"/>
              <a:t>Import the entire contents of a package with _</a:t>
            </a:r>
          </a:p>
          <a:p>
            <a:pPr marL="857250" lvl="3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import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collection.mutable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857250" lvl="3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collection.mutable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857250" lvl="3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new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[String]</a:t>
            </a:r>
          </a:p>
          <a:p>
            <a:pPr marL="857250" lvl="3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scala.collection.mutable.ArrayBuffer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500" noProof="0" dirty="0" smtClean="0"/>
              <a:t>To avoid importing full package you can use groups</a:t>
            </a:r>
          </a:p>
          <a:p>
            <a:pPr marL="857250" lvl="3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import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collection.mutable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.{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Queue,ArrayBuffer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3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collection.mutable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.{Queue,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3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 = new Queue[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sz="1500" noProof="0" dirty="0" smtClean="0"/>
              <a:t>Import Alias (to avoid name conflicts)</a:t>
            </a:r>
          </a:p>
          <a:p>
            <a:pPr marL="857250" lvl="3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import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collection.mutable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.{</a:t>
            </a:r>
            <a:r>
              <a:rPr lang="en-US" sz="15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Map=&gt;</a:t>
            </a:r>
            <a:r>
              <a:rPr lang="en-US" sz="15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MutMap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3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collection.mutable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.{Map=&gt;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MutMap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3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m1 = Map(1 -&gt; 2)</a:t>
            </a:r>
          </a:p>
          <a:p>
            <a:pPr marL="857250" lvl="3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m1: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scala.collection.immutable.Map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Map(1 -&gt; 2)</a:t>
            </a:r>
          </a:p>
          <a:p>
            <a:pPr marL="857250" lvl="3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m2 =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MutMap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(2 -&gt; 3)</a:t>
            </a:r>
          </a:p>
          <a:p>
            <a:pPr marL="857250" lvl="3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m2: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scala.collection.mutable.Map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Map(2 -&gt; 3)</a:t>
            </a:r>
          </a:p>
          <a:p>
            <a:pPr marL="857250" lvl="3" indent="0">
              <a:buNone/>
            </a:pPr>
            <a:endParaRPr lang="en-US" sz="13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Privacy Controls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67334"/>
            <a:ext cx="8243888" cy="3926541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By default, Scala </a:t>
            </a:r>
            <a:r>
              <a:rPr lang="en-US" b="1" noProof="0" dirty="0" smtClean="0"/>
              <a:t>does not add privacy controls</a:t>
            </a:r>
            <a:r>
              <a:rPr lang="en-US" noProof="0" dirty="0" smtClean="0"/>
              <a:t>. Any class you write will be instantiable and its fields and methods accessible by any other code</a:t>
            </a:r>
          </a:p>
          <a:p>
            <a:r>
              <a:rPr lang="en-US" noProof="0" dirty="0" smtClean="0"/>
              <a:t>To </a:t>
            </a:r>
            <a:r>
              <a:rPr lang="en-US" b="1" noProof="0" dirty="0" smtClean="0"/>
              <a:t>add privacy controls</a:t>
            </a:r>
            <a:r>
              <a:rPr lang="en-US" noProof="0" dirty="0" smtClean="0"/>
              <a:t>, such </a:t>
            </a:r>
            <a:r>
              <a:rPr lang="en-US" b="1" noProof="0" dirty="0" smtClean="0"/>
              <a:t>as mutable state </a:t>
            </a:r>
            <a:r>
              <a:rPr lang="en-US" noProof="0" dirty="0" smtClean="0"/>
              <a:t>that should only be handled inside the class:</a:t>
            </a:r>
          </a:p>
          <a:p>
            <a:pPr lvl="1"/>
            <a:r>
              <a:rPr lang="en-US" b="1" noProof="0" dirty="0" smtClean="0"/>
              <a:t>protected</a:t>
            </a:r>
            <a:r>
              <a:rPr lang="en-US" noProof="0" dirty="0" smtClean="0"/>
              <a:t>: limits the access of fields and methods to the same class or its subclasses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User { protected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util.Random.nextString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}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User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ValidUser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User {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!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passwd.isEmpty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ValidUser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ValidUser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Boolean = true</a:t>
            </a:r>
          </a:p>
          <a:p>
            <a:pPr marL="800100" lvl="2" indent="0">
              <a:buNone/>
            </a:pP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noProof="0" dirty="0" smtClean="0"/>
              <a:t>private</a:t>
            </a:r>
            <a:r>
              <a:rPr lang="en-US" noProof="0" dirty="0" smtClean="0"/>
              <a:t>: limits the access of fields and methods to the same class which they are defined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User(private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password: String) {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update(p: String) {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("Modifying the password!")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password = p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validate(p: String) = p == password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User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Final and Sealed Classes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77993"/>
            <a:ext cx="8243888" cy="3573837"/>
          </a:xfrm>
        </p:spPr>
        <p:txBody>
          <a:bodyPr>
            <a:noAutofit/>
          </a:bodyPr>
          <a:lstStyle/>
          <a:p>
            <a:r>
              <a:rPr lang="en-US" sz="1800" noProof="0" dirty="0" smtClean="0"/>
              <a:t>The protected and private access controls and their modifiers can limit access to a class or its members overall or based on location. However, they lack the ability to restrict creating subclasses.</a:t>
            </a:r>
          </a:p>
          <a:p>
            <a:r>
              <a:rPr lang="en-US" sz="1800" b="1" i="1" noProof="0" dirty="0" smtClean="0"/>
              <a:t>Final </a:t>
            </a:r>
            <a:r>
              <a:rPr lang="en-US" sz="1800" b="1" noProof="0" dirty="0" smtClean="0"/>
              <a:t>class </a:t>
            </a:r>
            <a:r>
              <a:rPr lang="en-US" sz="1800" noProof="0" dirty="0" smtClean="0"/>
              <a:t>members can never be overridden in subclasses. Marking a value, variable, or method with the </a:t>
            </a:r>
            <a:r>
              <a:rPr lang="en-US" sz="1800" b="1" noProof="0" dirty="0" smtClean="0"/>
              <a:t>final</a:t>
            </a:r>
            <a:r>
              <a:rPr lang="en-US" sz="1800" noProof="0" dirty="0" smtClean="0"/>
              <a:t> keyword ensures that the implementation is the one that all.</a:t>
            </a:r>
          </a:p>
          <a:p>
            <a:r>
              <a:rPr lang="en-US" sz="1800" noProof="0" dirty="0" smtClean="0"/>
              <a:t>Entire classes can be marked as </a:t>
            </a:r>
            <a:r>
              <a:rPr lang="en-US" sz="1800" b="1" noProof="0" dirty="0" smtClean="0"/>
              <a:t>final</a:t>
            </a:r>
            <a:r>
              <a:rPr lang="en-US" sz="1800" noProof="0" dirty="0" smtClean="0"/>
              <a:t> as well, preventing any possible subclasses of that class</a:t>
            </a:r>
          </a:p>
          <a:p>
            <a:r>
              <a:rPr lang="en-US" sz="1800" b="1" noProof="0" dirty="0" smtClean="0"/>
              <a:t>Sealed</a:t>
            </a:r>
            <a:r>
              <a:rPr lang="en-US" sz="1800" noProof="0" dirty="0" smtClean="0"/>
              <a:t> classes restrict the subclasses of a class </a:t>
            </a:r>
            <a:r>
              <a:rPr lang="en-US" sz="1800" b="1" noProof="0" dirty="0" smtClean="0"/>
              <a:t>to being located in the same file</a:t>
            </a:r>
            <a:r>
              <a:rPr lang="en-US" sz="1800" noProof="0" dirty="0" smtClean="0"/>
              <a:t> as the parent class. By sealing a class, you can write code that makes safe assumptions about its hierarchy. Classes are sealed by prefixing the class definition and class keyword with the </a:t>
            </a:r>
            <a:r>
              <a:rPr lang="en-US" sz="1800" b="1" noProof="0" dirty="0" smtClean="0"/>
              <a:t>sealed</a:t>
            </a:r>
            <a:r>
              <a:rPr lang="en-US" sz="1800" noProof="0" dirty="0" smtClean="0"/>
              <a:t> keyword.</a:t>
            </a:r>
            <a:endParaRPr lang="en-US" sz="18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1846659"/>
          </a:xfrm>
        </p:spPr>
        <p:txBody>
          <a:bodyPr/>
          <a:lstStyle/>
          <a:p>
            <a:r>
              <a:rPr lang="en-US" noProof="0" dirty="0"/>
              <a:t>3</a:t>
            </a:r>
            <a:r>
              <a:rPr lang="en-US" noProof="0" dirty="0" smtClean="0"/>
              <a:t>. </a:t>
            </a:r>
            <a:r>
              <a:rPr lang="en-US" dirty="0"/>
              <a:t>Data: Literals, Values, Variables &amp;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3" y="4113394"/>
            <a:ext cx="3379968" cy="9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7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Exercises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1119188"/>
            <a:ext cx="8243888" cy="474288"/>
          </a:xfrm>
        </p:spPr>
        <p:txBody>
          <a:bodyPr>
            <a:noAutofit/>
          </a:bodyPr>
          <a:lstStyle/>
          <a:p>
            <a:r>
              <a:rPr lang="en-US" sz="3200" b="1" noProof="0" dirty="0" smtClean="0"/>
              <a:t>Exercise 8 – Classes</a:t>
            </a:r>
          </a:p>
          <a:p>
            <a:pPr marL="0" indent="0">
              <a:buNone/>
            </a:pPr>
            <a:endParaRPr lang="en-US" sz="32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1231106"/>
          </a:xfrm>
        </p:spPr>
        <p:txBody>
          <a:bodyPr/>
          <a:lstStyle/>
          <a:p>
            <a:r>
              <a:rPr lang="en-US" dirty="0" smtClean="0"/>
              <a:t>10. </a:t>
            </a:r>
            <a:r>
              <a:rPr lang="en-US" dirty="0"/>
              <a:t>Objects, Case Classes &amp; Traits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3" y="4113394"/>
            <a:ext cx="3379968" cy="9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3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Objects (1/4)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8" y="860612"/>
            <a:ext cx="3691264" cy="3620901"/>
          </a:xfrm>
        </p:spPr>
        <p:txBody>
          <a:bodyPr>
            <a:normAutofit/>
          </a:bodyPr>
          <a:lstStyle/>
          <a:p>
            <a:r>
              <a:rPr lang="en-US" sz="1800" noProof="0" dirty="0" smtClean="0"/>
              <a:t>A type of class with just one instance (singleton)</a:t>
            </a:r>
          </a:p>
          <a:p>
            <a:r>
              <a:rPr lang="en-US" sz="1800" noProof="0" dirty="0" smtClean="0"/>
              <a:t>Until it is accessed the first time it won’t get instantiated</a:t>
            </a:r>
          </a:p>
          <a:p>
            <a:r>
              <a:rPr lang="en-US" sz="1800" noProof="0" dirty="0" smtClean="0"/>
              <a:t>An object can extend another class, making its fields and methods available in a global instance. The reverse is not true</a:t>
            </a:r>
          </a:p>
          <a:p>
            <a:r>
              <a:rPr lang="en-US" sz="1800" noProof="0" dirty="0" smtClean="0">
                <a:cs typeface="ＭＳ Ｐゴシック" charset="0"/>
              </a:rPr>
              <a:t>Objects can be used to provide pure functions (only depending on the input) as utilities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215232" y="860612"/>
            <a:ext cx="4827915" cy="383241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--object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scala&gt;object Hello {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 = "hi"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object Hello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smtClean="0">
                <a:cs typeface="ＭＳ Ｐゴシック" charset="0"/>
              </a:rPr>
              <a:t>pure functions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object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HtmlUtils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removeMarkup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(input: String) = {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input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("""&lt;/?\w[^&gt;]*&gt;""","")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("&lt;.*&gt;","")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html = "&lt;html&gt;Intro&lt;/html&gt;“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HtmlUtils.removeMarkup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(html)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text: String = Introduction</a:t>
            </a:r>
          </a:p>
          <a:p>
            <a:pPr marL="400050" lvl="1" indent="0"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Objects (2/4)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964546"/>
            <a:ext cx="8243888" cy="3762095"/>
          </a:xfrm>
        </p:spPr>
        <p:txBody>
          <a:bodyPr>
            <a:noAutofit/>
          </a:bodyPr>
          <a:lstStyle/>
          <a:p>
            <a:r>
              <a:rPr lang="en-US" sz="1800" noProof="0" dirty="0" smtClean="0"/>
              <a:t>An Object can not take class parameters but it can use:</a:t>
            </a:r>
          </a:p>
          <a:p>
            <a:pPr lvl="1"/>
            <a:r>
              <a:rPr lang="en-US" sz="1600" b="1" noProof="0" dirty="0" smtClean="0"/>
              <a:t>apply() </a:t>
            </a:r>
            <a:r>
              <a:rPr lang="en-US" sz="1600" noProof="0" dirty="0" smtClean="0"/>
              <a:t>method: Makes it </a:t>
            </a:r>
            <a:r>
              <a:rPr lang="en-US" sz="1600" noProof="0" dirty="0" err="1" smtClean="0"/>
              <a:t>posible</a:t>
            </a:r>
            <a:r>
              <a:rPr lang="en-US" sz="1600" noProof="0" dirty="0" smtClean="0"/>
              <a:t> to invoke an object by name like List (1,2,3) </a:t>
            </a:r>
            <a:r>
              <a:rPr lang="en-US" sz="1600" noProof="0" dirty="0" err="1" smtClean="0"/>
              <a:t>wich</a:t>
            </a:r>
            <a:r>
              <a:rPr lang="en-US" sz="1600" noProof="0" dirty="0" smtClean="0"/>
              <a:t> is really an object.</a:t>
            </a:r>
          </a:p>
          <a:p>
            <a:r>
              <a:rPr lang="en-US" sz="1800" noProof="0" dirty="0" smtClean="0"/>
              <a:t>List object has an apply() that takes arguments and returns a new collection from them.</a:t>
            </a:r>
          </a:p>
          <a:p>
            <a:r>
              <a:rPr lang="en-US" sz="1800" noProof="0" dirty="0" smtClean="0"/>
              <a:t>This is known a </a:t>
            </a:r>
            <a:r>
              <a:rPr lang="en-US" sz="1800" b="1" noProof="0" dirty="0" smtClean="0"/>
              <a:t>factory pattern</a:t>
            </a:r>
            <a:r>
              <a:rPr lang="en-US" sz="1800" noProof="0" dirty="0" smtClean="0"/>
              <a:t>. A popular way to generate new instances of class from its </a:t>
            </a:r>
            <a:r>
              <a:rPr lang="en-US" sz="1800" b="1" noProof="0" dirty="0" smtClean="0"/>
              <a:t>companion object</a:t>
            </a:r>
          </a:p>
          <a:p>
            <a:r>
              <a:rPr lang="en-US" sz="1800" noProof="0" dirty="0" smtClean="0"/>
              <a:t>A </a:t>
            </a:r>
            <a:r>
              <a:rPr lang="en-US" sz="1800" b="1" noProof="0" dirty="0" smtClean="0"/>
              <a:t>companion object </a:t>
            </a:r>
            <a:r>
              <a:rPr lang="en-US" sz="1800" noProof="0" dirty="0" smtClean="0"/>
              <a:t>is an object that shares the same name as a class and is defined together in the same file as the class</a:t>
            </a:r>
          </a:p>
          <a:p>
            <a:r>
              <a:rPr lang="en-US" sz="1800" b="1" noProof="0" dirty="0" smtClean="0"/>
              <a:t>Companion objects </a:t>
            </a:r>
            <a:r>
              <a:rPr lang="en-US" sz="1800" noProof="0" dirty="0" smtClean="0"/>
              <a:t>and classes are considered a </a:t>
            </a:r>
            <a:r>
              <a:rPr lang="en-US" sz="1800" b="1" noProof="0" dirty="0" smtClean="0"/>
              <a:t>single unit in terms of access controls</a:t>
            </a:r>
            <a:r>
              <a:rPr lang="en-US" sz="1800" noProof="0" dirty="0" smtClean="0"/>
              <a:t>, so they can access each other’s private and protected fields and methods.</a:t>
            </a:r>
            <a:endParaRPr lang="en-US" sz="3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9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Objects (3/4)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14" y="1237014"/>
            <a:ext cx="4128292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Multiplier(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product(y: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x * y 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|}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object Multiplier {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apply(x: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| = new Multiplier(x) }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Exiting paste mode, now interpreting.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Multiplier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object Multiplier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tripler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Multiplier(3)</a:t>
            </a:r>
          </a:p>
          <a:p>
            <a:pPr marL="0" indent="0">
              <a:buNone/>
            </a:pP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tripler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Multiplier = Multiplier@5af28b27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tripler.product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8748" y="914284"/>
            <a:ext cx="4072523" cy="296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tabLst>
                <a:tab pos="1527175" algn="l"/>
              </a:tabLst>
            </a:pPr>
            <a:r>
              <a:rPr lang="es-ES" sz="1400" dirty="0" err="1" smtClean="0">
                <a:ea typeface="ＭＳ Ｐゴシック" pitchFamily="34" charset="-128"/>
                <a:cs typeface="ＭＳ Ｐゴシック" charset="0"/>
              </a:rPr>
              <a:t>Same</a:t>
            </a:r>
            <a:r>
              <a:rPr lang="es-ES" sz="1400" dirty="0" smtClean="0">
                <a:ea typeface="ＭＳ Ｐゴシック" pitchFamily="34" charset="-128"/>
                <a:cs typeface="ＭＳ Ｐゴシック" charset="0"/>
              </a:rPr>
              <a:t> </a:t>
            </a:r>
            <a:r>
              <a:rPr lang="es-ES" sz="1400" dirty="0" err="1" smtClean="0">
                <a:ea typeface="ＭＳ Ｐゴシック" pitchFamily="34" charset="-128"/>
                <a:cs typeface="ＭＳ Ｐゴシック" charset="0"/>
              </a:rPr>
              <a:t>class</a:t>
            </a:r>
            <a:r>
              <a:rPr lang="es-ES" sz="1400" dirty="0" smtClean="0">
                <a:ea typeface="ＭＳ Ｐゴシック" pitchFamily="34" charset="-128"/>
                <a:cs typeface="ＭＳ Ｐゴシック" charset="0"/>
              </a:rPr>
              <a:t> </a:t>
            </a:r>
            <a:r>
              <a:rPr lang="es-ES" sz="1400" dirty="0" err="1" smtClean="0">
                <a:ea typeface="ＭＳ Ｐゴシック" pitchFamily="34" charset="-128"/>
                <a:cs typeface="ＭＳ Ｐゴシック" charset="0"/>
              </a:rPr>
              <a:t>without</a:t>
            </a:r>
            <a:r>
              <a:rPr lang="es-ES" sz="1400" dirty="0" smtClean="0">
                <a:ea typeface="ＭＳ Ｐゴシック" pitchFamily="34" charset="-128"/>
                <a:cs typeface="ＭＳ Ｐゴシック" charset="0"/>
              </a:rPr>
              <a:t> </a:t>
            </a:r>
            <a:r>
              <a:rPr lang="es-ES" sz="1400" dirty="0" err="1">
                <a:ea typeface="ＭＳ Ｐゴシック" pitchFamily="34" charset="-128"/>
                <a:cs typeface="ＭＳ Ｐゴシック" charset="0"/>
              </a:rPr>
              <a:t>companion</a:t>
            </a:r>
            <a:r>
              <a:rPr lang="es-ES" sz="1400" dirty="0">
                <a:ea typeface="ＭＳ Ｐゴシック" pitchFamily="34" charset="-128"/>
                <a:cs typeface="ＭＳ Ｐゴシック" charset="0"/>
              </a:rPr>
              <a:t> </a:t>
            </a:r>
            <a:r>
              <a:rPr lang="es-ES" sz="1400" dirty="0" err="1">
                <a:ea typeface="ＭＳ Ｐゴシック" pitchFamily="34" charset="-128"/>
                <a:cs typeface="ＭＳ Ｐゴシック" charset="0"/>
              </a:rPr>
              <a:t>object</a:t>
            </a:r>
            <a:endParaRPr lang="en-GB" sz="1400" dirty="0">
              <a:ea typeface="ＭＳ Ｐゴシック" pitchFamily="34" charset="-128"/>
              <a:cs typeface="ＭＳ Ｐゴシック" charset="0"/>
            </a:endParaRPr>
          </a:p>
          <a:p>
            <a:pPr indent="-57150">
              <a:spcBef>
                <a:spcPts val="600"/>
              </a:spcBef>
            </a:pP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 Multiplier(factor: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indent="-57150">
              <a:spcBef>
                <a:spcPts val="600"/>
              </a:spcBef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apply(input: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input * factor</a:t>
            </a:r>
          </a:p>
          <a:p>
            <a:pPr indent="-57150">
              <a:spcBef>
                <a:spcPts val="600"/>
              </a:spcBef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indent="-57150">
              <a:spcBef>
                <a:spcPts val="600"/>
              </a:spcBef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defined class Multiplier</a:t>
            </a:r>
          </a:p>
          <a:p>
            <a:pPr indent="-57150">
              <a:spcBef>
                <a:spcPts val="600"/>
              </a:spcBef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tripleMe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Multiplier(3)</a:t>
            </a:r>
          </a:p>
          <a:p>
            <a:pPr indent="-57150">
              <a:spcBef>
                <a:spcPts val="600"/>
              </a:spcBef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tripleMe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Multiplier = Multiplier@339cde4b</a:t>
            </a:r>
          </a:p>
          <a:p>
            <a:pPr indent="-57150">
              <a:spcBef>
                <a:spcPts val="600"/>
              </a:spcBef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tripled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tripleMe.apply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indent="-57150">
              <a:spcBef>
                <a:spcPts val="600"/>
              </a:spcBef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tripled: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</a:p>
          <a:p>
            <a:pPr indent="-57150">
              <a:spcBef>
                <a:spcPts val="600"/>
              </a:spcBef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tripled2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tripleMe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indent="-57150">
              <a:spcBef>
                <a:spcPts val="600"/>
              </a:spcBef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tripled2: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</a:p>
        </p:txBody>
      </p:sp>
    </p:spTree>
    <p:extLst>
      <p:ext uri="{BB962C8B-B14F-4D97-AF65-F5344CB8AC3E}">
        <p14:creationId xmlns:p14="http://schemas.microsoft.com/office/powerpoint/2010/main" val="15131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Objects (4/4)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67335"/>
            <a:ext cx="8243888" cy="3933265"/>
          </a:xfrm>
        </p:spPr>
        <p:txBody>
          <a:bodyPr>
            <a:normAutofit fontScale="92500" lnSpcReduction="10000"/>
          </a:bodyPr>
          <a:lstStyle/>
          <a:p>
            <a:r>
              <a:rPr lang="en-US" sz="1800" noProof="0" dirty="0" smtClean="0"/>
              <a:t>Special access controls that companion object shares with its companion class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db_url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://localhost"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db_user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franken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db_pass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"berry"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apply() = new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endParaRPr lang="en-US" sz="15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props = Map(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-&gt;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DBConnection.db_url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"user" -&gt;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DBConnection.db_user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"pass" -&gt;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DBConnection.db_pass</a:t>
            </a:r>
            <a:endParaRPr lang="en-US" sz="15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s"Created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new connection for " + props("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conn =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 new connection for jdbc://localhost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conn: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DBConnection@4d27d9d</a:t>
            </a:r>
            <a:endParaRPr lang="en-US" sz="15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Command-Line Applications with Objects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07677"/>
            <a:ext cx="8243888" cy="3573836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Special </a:t>
            </a:r>
            <a:r>
              <a:rPr lang="en-US" sz="2000" b="1" noProof="0" dirty="0" smtClean="0"/>
              <a:t>main</a:t>
            </a:r>
            <a:r>
              <a:rPr lang="en-US" sz="2000" noProof="0" dirty="0" smtClean="0"/>
              <a:t> method in Object as the entry point for the application: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Cat.scala</a:t>
            </a:r>
            <a:endParaRPr lang="en-US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Cat {</a:t>
            </a:r>
          </a:p>
          <a:p>
            <a:pPr marL="400050" lvl="1" indent="0">
              <a:buNone/>
            </a:pP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Array[String]) {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io.Source.fromFile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mkString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scalac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Cat.scala</a:t>
            </a:r>
            <a:endParaRPr lang="en-US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scala Cat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Cat.scala</a:t>
            </a:r>
            <a:endParaRPr lang="en-US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Case Classes (1/3)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836799"/>
            <a:ext cx="8566989" cy="3748648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A </a:t>
            </a:r>
            <a:r>
              <a:rPr lang="en-US" sz="2000" b="1" noProof="0" dirty="0" smtClean="0"/>
              <a:t>case class </a:t>
            </a:r>
            <a:r>
              <a:rPr lang="en-US" sz="2000" noProof="0" dirty="0" smtClean="0"/>
              <a:t>is an instantiable class that includes </a:t>
            </a:r>
            <a:r>
              <a:rPr lang="en-US" sz="2000" b="1" noProof="0" dirty="0" smtClean="0"/>
              <a:t>several automatically generated methods</a:t>
            </a:r>
            <a:r>
              <a:rPr lang="en-US" sz="2000" noProof="0" dirty="0" smtClean="0"/>
              <a:t>.</a:t>
            </a:r>
          </a:p>
          <a:p>
            <a:r>
              <a:rPr lang="en-US" sz="2000" noProof="0" dirty="0" smtClean="0"/>
              <a:t>It also includes an automatically generated companion object with its own automatically generated methods.</a:t>
            </a:r>
          </a:p>
          <a:p>
            <a:r>
              <a:rPr lang="en-US" sz="2000" noProof="0" dirty="0" smtClean="0"/>
              <a:t>Include </a:t>
            </a:r>
            <a:r>
              <a:rPr lang="en-US" sz="2000" b="1" noProof="0" dirty="0" smtClean="0"/>
              <a:t>equals</a:t>
            </a:r>
            <a:r>
              <a:rPr lang="en-US" sz="2000" noProof="0" dirty="0" smtClean="0"/>
              <a:t> implementation based on the fields</a:t>
            </a:r>
          </a:p>
          <a:p>
            <a:r>
              <a:rPr lang="en-US" sz="2000" noProof="0" dirty="0" smtClean="0"/>
              <a:t>A pretty print </a:t>
            </a:r>
            <a:r>
              <a:rPr lang="en-US" sz="2000" b="1" noProof="0" dirty="0" err="1" smtClean="0"/>
              <a:t>toString</a:t>
            </a:r>
            <a:endParaRPr lang="en-US" sz="2000" b="1" noProof="0" dirty="0" smtClean="0"/>
          </a:p>
          <a:p>
            <a:r>
              <a:rPr lang="en-US" sz="2000" noProof="0" dirty="0" smtClean="0"/>
              <a:t>Used for storing data (</a:t>
            </a:r>
            <a:r>
              <a:rPr lang="en-US" sz="2000" noProof="0" dirty="0" err="1" smtClean="0"/>
              <a:t>pojos</a:t>
            </a:r>
            <a:r>
              <a:rPr lang="en-US" sz="2000" noProof="0" dirty="0" smtClean="0"/>
              <a:t>)</a:t>
            </a:r>
          </a:p>
          <a:p>
            <a:r>
              <a:rPr lang="en-US" sz="2000" noProof="0" dirty="0" smtClean="0"/>
              <a:t>By default, case classes convert parameters to value fields so it isn’t necessary to prefix them with the </a:t>
            </a:r>
            <a:r>
              <a:rPr lang="en-US" sz="2000" noProof="0" dirty="0" err="1" smtClean="0"/>
              <a:t>val</a:t>
            </a:r>
            <a:r>
              <a:rPr lang="en-US" sz="2000" noProof="0" dirty="0" smtClean="0"/>
              <a:t> keyword. You can still use the </a:t>
            </a:r>
            <a:r>
              <a:rPr lang="en-US" sz="2000" noProof="0" dirty="0" err="1" smtClean="0"/>
              <a:t>var</a:t>
            </a:r>
            <a:r>
              <a:rPr lang="en-US" sz="2000" noProof="0" dirty="0" smtClean="0"/>
              <a:t> keyword if you need a variable field.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Case Classes (2/3)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836799"/>
            <a:ext cx="8566989" cy="675995"/>
          </a:xfrm>
        </p:spPr>
        <p:txBody>
          <a:bodyPr>
            <a:normAutofit/>
          </a:bodyPr>
          <a:lstStyle/>
          <a:p>
            <a:r>
              <a:rPr lang="en-US" sz="2400" noProof="0" dirty="0" smtClean="0"/>
              <a:t>Automatically generated case class methods</a:t>
            </a:r>
            <a:endParaRPr lang="en-US" sz="24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" y="1586943"/>
            <a:ext cx="8361482" cy="274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56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Case Classes (3/3)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1680882"/>
            <a:ext cx="8243888" cy="1613647"/>
          </a:xfrm>
        </p:spPr>
        <p:txBody>
          <a:bodyPr>
            <a:normAutofit/>
          </a:bodyPr>
          <a:lstStyle/>
          <a:p>
            <a:r>
              <a:rPr lang="en-US" sz="2800" noProof="0" dirty="0" smtClean="0"/>
              <a:t>Use </a:t>
            </a:r>
            <a:r>
              <a:rPr lang="en-US" sz="2800" b="1" noProof="0" dirty="0" smtClean="0"/>
              <a:t>case classes </a:t>
            </a:r>
            <a:r>
              <a:rPr lang="en-US" sz="2800" noProof="0" dirty="0" smtClean="0"/>
              <a:t>over classes for data storage</a:t>
            </a:r>
          </a:p>
          <a:p>
            <a:r>
              <a:rPr lang="en-US" sz="2800" noProof="0" dirty="0" smtClean="0"/>
              <a:t>Use </a:t>
            </a:r>
            <a:r>
              <a:rPr lang="en-US" sz="2800" b="1" noProof="0" dirty="0" smtClean="0"/>
              <a:t>object and traits </a:t>
            </a:r>
            <a:r>
              <a:rPr lang="en-US" sz="2800" noProof="0" dirty="0" smtClean="0"/>
              <a:t>(see next) for writing functions over classes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Literals, Values, Variables &amp; Types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04034"/>
            <a:ext cx="8243888" cy="3782266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A </a:t>
            </a:r>
            <a:r>
              <a:rPr lang="en-US" sz="2000" b="1" noProof="0" dirty="0" smtClean="0"/>
              <a:t>literal</a:t>
            </a:r>
            <a:r>
              <a:rPr lang="en-US" sz="2000" noProof="0" dirty="0" smtClean="0"/>
              <a:t> (or literal data) is data that appears directly in the source code, like the number </a:t>
            </a:r>
            <a:r>
              <a:rPr lang="en-US" sz="2000" b="1" noProof="0" dirty="0" smtClean="0"/>
              <a:t>5</a:t>
            </a:r>
            <a:r>
              <a:rPr lang="en-US" sz="2000" noProof="0" dirty="0" smtClean="0"/>
              <a:t>, the character  </a:t>
            </a:r>
            <a:r>
              <a:rPr lang="en-US" sz="2000" b="1" noProof="0" dirty="0" smtClean="0"/>
              <a:t>A</a:t>
            </a:r>
            <a:r>
              <a:rPr lang="en-US" sz="2000" noProof="0" dirty="0" smtClean="0"/>
              <a:t>, and the text </a:t>
            </a:r>
            <a:r>
              <a:rPr lang="en-US" sz="2000" b="1" noProof="0" dirty="0" smtClean="0"/>
              <a:t>“Hello, World.”</a:t>
            </a:r>
          </a:p>
          <a:p>
            <a:r>
              <a:rPr lang="en-US" sz="2000" noProof="0" dirty="0" smtClean="0"/>
              <a:t>A </a:t>
            </a:r>
            <a:r>
              <a:rPr lang="en-US" sz="2000" b="1" noProof="0" dirty="0" smtClean="0"/>
              <a:t>value</a:t>
            </a:r>
            <a:r>
              <a:rPr lang="en-US" sz="2000" noProof="0" dirty="0" smtClean="0"/>
              <a:t> is an immutable, typed storage unit. A value can be assigned data when it is defined, but it can never be reassigned.</a:t>
            </a:r>
          </a:p>
          <a:p>
            <a:endParaRPr lang="en-US" sz="2000" noProof="0" dirty="0" smtClean="0"/>
          </a:p>
          <a:p>
            <a:pPr marL="8001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pPr marL="8001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pPr marL="8001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greeting: String = "Hello, World"</a:t>
            </a:r>
          </a:p>
          <a:p>
            <a:pPr marL="8001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greeting: String = Hello, World</a:t>
            </a:r>
          </a:p>
          <a:p>
            <a:pPr marL="8001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atSymbol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Char = '@'</a:t>
            </a:r>
          </a:p>
          <a:p>
            <a:pPr marL="800100" lvl="2" indent="0">
              <a:buNone/>
            </a:pP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atSymbol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Char = @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Case Classes – Example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13547"/>
            <a:ext cx="8243888" cy="39130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 case class Character(name: String,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isThief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Boolean) 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defined class Character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h = Character("Hadrian", true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pPr marL="0" indent="0">
              <a:buNone/>
            </a:pP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Character = Character(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Hadrian,true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h.copy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"Royce")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	</a:t>
            </a:r>
          </a:p>
          <a:p>
            <a:pPr marL="0" indent="0">
              <a:buNone/>
            </a:pP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Character = Character(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Royce,true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h == r			</a:t>
            </a: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res0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Boolean = false</a:t>
            </a:r>
          </a:p>
          <a:p>
            <a:pPr marL="0" indent="0">
              <a:buNone/>
            </a:pP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 h match {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case Character(x, true) =&gt;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s"$x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is a thief"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case Character(x, false) =&gt;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s"$x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a thief"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res1: String = Hadrian is a thief</a:t>
            </a:r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14584" y="1069040"/>
            <a:ext cx="2248650" cy="531159"/>
          </a:xfrm>
          <a:prstGeom prst="wedgeRoundRectCallout">
            <a:avLst>
              <a:gd name="adj1" fmla="val -91177"/>
              <a:gd name="adj2" fmla="val 21783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400" dirty="0" smtClean="0">
                <a:solidFill>
                  <a:srgbClr val="213E7F"/>
                </a:solidFill>
              </a:rPr>
              <a:t>Here the </a:t>
            </a:r>
            <a:r>
              <a:rPr lang="en-GB" sz="1400" b="1" dirty="0" smtClean="0">
                <a:solidFill>
                  <a:srgbClr val="213E7F"/>
                </a:solidFill>
              </a:rPr>
              <a:t>object’s factory method </a:t>
            </a:r>
            <a:r>
              <a:rPr lang="en-GB" sz="1400" dirty="0" err="1" smtClean="0">
                <a:solidFill>
                  <a:srgbClr val="213E7F"/>
                </a:solidFill>
              </a:rPr>
              <a:t>Character.apply</a:t>
            </a:r>
            <a:r>
              <a:rPr lang="en-GB" sz="1400" dirty="0" smtClean="0">
                <a:solidFill>
                  <a:srgbClr val="213E7F"/>
                </a:solidFill>
              </a:rPr>
              <a:t>()</a:t>
            </a:r>
            <a:endParaRPr lang="en-GB" sz="1400" dirty="0">
              <a:solidFill>
                <a:srgbClr val="213E7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845709" y="1754840"/>
            <a:ext cx="3171338" cy="744071"/>
          </a:xfrm>
          <a:prstGeom prst="wedgeRoundRectCallout">
            <a:avLst>
              <a:gd name="adj1" fmla="val -72113"/>
              <a:gd name="adj2" fmla="val -19278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The second instance shares the same value for the second field, so we </a:t>
            </a:r>
            <a:r>
              <a:rPr lang="en-US" sz="1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only specify a new value for the first field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233067" y="2642347"/>
            <a:ext cx="2974557" cy="544606"/>
          </a:xfrm>
          <a:prstGeom prst="wedgeRoundRectCallout">
            <a:avLst>
              <a:gd name="adj1" fmla="val -116659"/>
              <a:gd name="adj2" fmla="val -65512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400" dirty="0" smtClean="0">
                <a:solidFill>
                  <a:srgbClr val="213E7F"/>
                </a:solidFill>
              </a:rPr>
              <a:t>If both are non-null, the == operator triggers an instance’s equals</a:t>
            </a:r>
            <a:endParaRPr lang="en-GB" sz="1400" dirty="0">
              <a:solidFill>
                <a:srgbClr val="213E7F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20345" y="3778624"/>
            <a:ext cx="3296702" cy="948017"/>
          </a:xfrm>
          <a:prstGeom prst="wedgeRoundRectCallout">
            <a:avLst>
              <a:gd name="adj1" fmla="val -65174"/>
              <a:gd name="adj2" fmla="val -51424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The companion object’s 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unapply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 method allows us to decompose the </a:t>
            </a:r>
            <a:r>
              <a:rPr lang="en-US" sz="1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instance into 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its parts, binding the first field  and using a literal value to match 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9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Traits (1/2)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78" y="927848"/>
            <a:ext cx="4094675" cy="3792070"/>
          </a:xfrm>
        </p:spPr>
        <p:txBody>
          <a:bodyPr>
            <a:noAutofit/>
          </a:bodyPr>
          <a:lstStyle/>
          <a:p>
            <a:r>
              <a:rPr lang="en-US" sz="1800" noProof="0" dirty="0" smtClean="0"/>
              <a:t>Trait is a kind of class for multiple inheritance</a:t>
            </a:r>
          </a:p>
          <a:p>
            <a:r>
              <a:rPr lang="en-US" sz="1800" noProof="0" dirty="0" smtClean="0"/>
              <a:t>Classes, case classes, and objects can extend just for one class but </a:t>
            </a:r>
            <a:r>
              <a:rPr lang="en-US" sz="1800" b="1" noProof="0" dirty="0" smtClean="0"/>
              <a:t>traits</a:t>
            </a:r>
            <a:r>
              <a:rPr lang="en-US" sz="1800" noProof="0" dirty="0" smtClean="0"/>
              <a:t> can extend multiple traits at the same time</a:t>
            </a:r>
          </a:p>
          <a:p>
            <a:r>
              <a:rPr lang="en-US" sz="1800" b="1" noProof="0" dirty="0" smtClean="0"/>
              <a:t>Traits</a:t>
            </a:r>
            <a:r>
              <a:rPr lang="en-US" sz="1800" noProof="0" dirty="0" smtClean="0"/>
              <a:t> cannot be instantiated and take class parameters</a:t>
            </a:r>
          </a:p>
          <a:p>
            <a:r>
              <a:rPr lang="en-US" sz="1800" b="1" dirty="0" smtClean="0"/>
              <a:t>Traits</a:t>
            </a:r>
            <a:r>
              <a:rPr lang="en-US" sz="1800" noProof="0" dirty="0" smtClean="0"/>
              <a:t> can take type parameters to make them very reusable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692183" y="927848"/>
            <a:ext cx="4324070" cy="3792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HtmlUtils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removeMarkup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(input: String) = {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input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("""&lt;/?\w[^&gt;]*&gt;""","")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("&lt;.*&gt;","")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HtmlUtils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Page(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s: String) extends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HtmlUtils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asPlainText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removeMarkup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Page</a:t>
            </a: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new Page("&lt;html&gt;Intro&lt;/html&gt;").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asPlainText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res2: String =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130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Traits (2/2)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6" y="840441"/>
            <a:ext cx="8505311" cy="3980330"/>
          </a:xfrm>
        </p:spPr>
        <p:txBody>
          <a:bodyPr>
            <a:normAutofit fontScale="85000" lnSpcReduction="10000"/>
          </a:bodyPr>
          <a:lstStyle/>
          <a:p>
            <a:r>
              <a:rPr lang="en-US" sz="1700" dirty="0"/>
              <a:t>If you are extending a class and one or more traits, you will need to extend the class before you can add the traits using the </a:t>
            </a:r>
            <a:r>
              <a:rPr lang="en-US" sz="1700" b="1" dirty="0"/>
              <a:t>with </a:t>
            </a:r>
            <a:r>
              <a:rPr lang="en-US" sz="1700" dirty="0" smtClean="0"/>
              <a:t>keyword</a:t>
            </a:r>
            <a:r>
              <a:rPr lang="en-US" sz="1700" dirty="0"/>
              <a:t>. A parent class, if specified, must always come before any parent </a:t>
            </a:r>
            <a:r>
              <a:rPr lang="en-US" sz="1700" dirty="0" smtClean="0"/>
              <a:t>traits</a:t>
            </a:r>
            <a:endParaRPr lang="en-US" sz="1700" noProof="0" dirty="0" smtClean="0"/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SafeStringUtils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// Returns a trimmed version of the string wrapped in an Option,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// or None if the trimmed string is empty.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trimToNone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(s: String): Option[String] = {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Option(s) map(_.trim)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filterNot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SafeStringUtils</a:t>
            </a:r>
            <a:endParaRPr lang="en-US" sz="13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Page(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s: String) extends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SafeStringUtils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HtmlUtils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asPlainText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= {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trimToNone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 map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removeMarkup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"n/a"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Page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new Page("&lt;html&gt;&lt;body&gt;&lt;h1&gt;Introduction&lt;/h1&gt;&lt;/body&gt;&lt;/html&gt;").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asPlainText</a:t>
            </a:r>
            <a:endParaRPr lang="en-US" sz="13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res3: String = Introduction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new Page(" ").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asPlainText</a:t>
            </a:r>
            <a:endParaRPr lang="en-US" sz="13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res4: String = n/a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new Page(null).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asPlainText</a:t>
            </a:r>
            <a:endParaRPr lang="en-US" sz="13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res5: String = n/a</a:t>
            </a:r>
            <a:endParaRPr lang="en-US" sz="13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Linearization - Traits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87507"/>
            <a:ext cx="8653228" cy="3859306"/>
          </a:xfrm>
        </p:spPr>
        <p:txBody>
          <a:bodyPr>
            <a:noAutofit/>
          </a:bodyPr>
          <a:lstStyle/>
          <a:p>
            <a:r>
              <a:rPr lang="en-US" sz="1800" noProof="0" dirty="0" smtClean="0"/>
              <a:t>Linearization: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Base { override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"Base" }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Base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A extends Base { override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"A-&gt;" +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A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B extends Base { override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"B-&gt;" +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B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C extends Base { override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"C-&gt;" +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C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D extends A with B with C { override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"D-&gt;" +</a:t>
            </a:r>
          </a:p>
          <a:p>
            <a:pPr marL="180975" lvl="1" indent="0">
              <a:buNone/>
            </a:pP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D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new D()</a:t>
            </a:r>
          </a:p>
          <a:p>
            <a:pPr marL="1809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res50: D = D-&gt;C-&gt;B-&gt;A-&gt;Base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Self Types in Traits (1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87506"/>
            <a:ext cx="8243888" cy="3919817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self type </a:t>
            </a:r>
            <a:r>
              <a:rPr lang="en-US" noProof="0" dirty="0" smtClean="0"/>
              <a:t>is a trait annotation that asserts that the trait must be mixed in with a specific type, or its subtype, when it is added to a class</a:t>
            </a:r>
          </a:p>
          <a:p>
            <a:r>
              <a:rPr lang="en-US" noProof="0" dirty="0" smtClean="0"/>
              <a:t>A popular use of self types is to add functionality with traits to classes that require input parameters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A {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 = "hi" }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A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B { </a:t>
            </a:r>
            <a:r>
              <a:rPr lang="en-US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self: A =&gt;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override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"B: " + hi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B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 extends B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&lt;console&gt;:9: error: illegal inheritance;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self-type C does not conform to B's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selftype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with A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 extends B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 extends A with B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C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new C()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res1: C = B: hi</a:t>
            </a:r>
          </a:p>
          <a:p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384902" y="1613646"/>
            <a:ext cx="3003522" cy="736282"/>
          </a:xfrm>
          <a:prstGeom prst="wedgeRoundRectCallout">
            <a:avLst>
              <a:gd name="adj1" fmla="val -100558"/>
              <a:gd name="adj2" fmla="val -29355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Our trait B has a self type, adding the requirement that the trait can only ever be mixed into a subtype of the specified type, the A class</a:t>
            </a:r>
            <a:endParaRPr lang="en-GB" sz="1400" dirty="0">
              <a:solidFill>
                <a:srgbClr val="213E7F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390681" y="2422848"/>
            <a:ext cx="2991963" cy="612934"/>
          </a:xfrm>
          <a:prstGeom prst="wedgeRoundRectCallout">
            <a:avLst>
              <a:gd name="adj1" fmla="val -123255"/>
              <a:gd name="adj2" fmla="val 35365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… but just to prove it, let’s try defining a class with trait B but without the requested class. No </a:t>
            </a:r>
            <a:r>
              <a:rPr lang="en-GB" sz="1200" dirty="0" smtClean="0">
                <a:solidFill>
                  <a:srgbClr val="213E7F"/>
                </a:solidFill>
              </a:rPr>
              <a:t>luck</a:t>
            </a:r>
            <a:endParaRPr lang="en-GB" sz="1200" dirty="0">
              <a:solidFill>
                <a:srgbClr val="213E7F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221985" y="3159906"/>
            <a:ext cx="2767373" cy="612934"/>
          </a:xfrm>
          <a:prstGeom prst="wedgeRoundRectCallout">
            <a:avLst>
              <a:gd name="adj1" fmla="val -136685"/>
              <a:gd name="adj2" fmla="val 51936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This time, trait B is directly extending its requested type, A, so its self </a:t>
            </a:r>
            <a:r>
              <a:rPr lang="en-GB" sz="1200" dirty="0" smtClean="0">
                <a:solidFill>
                  <a:srgbClr val="213E7F"/>
                </a:solidFill>
              </a:rPr>
              <a:t>type requirement </a:t>
            </a:r>
            <a:r>
              <a:rPr lang="en-GB" sz="1200" dirty="0">
                <a:solidFill>
                  <a:srgbClr val="213E7F"/>
                </a:solidFill>
              </a:rPr>
              <a:t>has been met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4232857" y="3992426"/>
            <a:ext cx="3978257" cy="612934"/>
          </a:xfrm>
          <a:prstGeom prst="wedgeRoundRectCallout">
            <a:avLst>
              <a:gd name="adj1" fmla="val -96581"/>
              <a:gd name="adj2" fmla="val 25837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When our C class is instantiated, </a:t>
            </a:r>
            <a:r>
              <a:rPr lang="en-GB" sz="1200" dirty="0" err="1">
                <a:solidFill>
                  <a:srgbClr val="213E7F"/>
                </a:solidFill>
              </a:rPr>
              <a:t>B.toString</a:t>
            </a:r>
            <a:r>
              <a:rPr lang="en-GB" sz="1200" dirty="0">
                <a:solidFill>
                  <a:srgbClr val="213E7F"/>
                </a:solidFill>
              </a:rPr>
              <a:t> is invoked, which then </a:t>
            </a:r>
            <a:r>
              <a:rPr lang="en-GB" sz="1200" dirty="0" smtClean="0">
                <a:solidFill>
                  <a:srgbClr val="213E7F"/>
                </a:solidFill>
              </a:rPr>
              <a:t>invokes </a:t>
            </a:r>
            <a:r>
              <a:rPr lang="en-GB" sz="1200" dirty="0" err="1" smtClean="0">
                <a:solidFill>
                  <a:srgbClr val="213E7F"/>
                </a:solidFill>
              </a:rPr>
              <a:t>A.hi</a:t>
            </a:r>
            <a:r>
              <a:rPr lang="en-GB" sz="1200" dirty="0">
                <a:solidFill>
                  <a:srgbClr val="213E7F"/>
                </a:solidFill>
              </a:rPr>
              <a:t>. The B trait is indeed used as a subtype of A here and can invoke one of </a:t>
            </a:r>
            <a:r>
              <a:rPr lang="en-GB" sz="1200" dirty="0" smtClean="0">
                <a:solidFill>
                  <a:srgbClr val="213E7F"/>
                </a:solidFill>
              </a:rPr>
              <a:t>its methods</a:t>
            </a:r>
            <a:endParaRPr lang="en-GB" sz="1200" dirty="0">
              <a:solidFill>
                <a:srgbClr val="213E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Self Types in Traits (2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18" y="894229"/>
            <a:ext cx="8767482" cy="3832412"/>
          </a:xfrm>
        </p:spPr>
        <p:txBody>
          <a:bodyPr>
            <a:normAutofit/>
          </a:bodyPr>
          <a:lstStyle/>
          <a:p>
            <a:r>
              <a:rPr lang="en-US" sz="1800" noProof="0" dirty="0" smtClean="0"/>
              <a:t>Benefits of </a:t>
            </a:r>
            <a:r>
              <a:rPr lang="en-US" sz="1800" b="1" noProof="0" dirty="0" smtClean="0"/>
              <a:t>self types </a:t>
            </a:r>
            <a:r>
              <a:rPr lang="en-US" sz="1800" noProof="0" dirty="0" smtClean="0"/>
              <a:t>(extend a class without specifying its input parameters):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suiteName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start() {} }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endParaRPr lang="en-US" sz="1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RandomSeeded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self: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randomStart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util.Random.setSeed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self.start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RandomSeeded</a:t>
            </a:r>
            <a:endParaRPr lang="en-US" sz="1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IdSpec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("ID Tests") with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RandomSeeded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testId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util.Random.nextInt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1) }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override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start() {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testId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}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("Starting...")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randomStart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IdSpec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679794" y="1196788"/>
            <a:ext cx="2410418" cy="403411"/>
          </a:xfrm>
          <a:prstGeom prst="wedgeRoundRectCallout">
            <a:avLst>
              <a:gd name="adj1" fmla="val -67741"/>
              <a:gd name="adj2" fmla="val -25937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Here is the base class, </a:t>
            </a:r>
            <a:r>
              <a:rPr lang="en-GB" sz="1200" dirty="0" err="1">
                <a:solidFill>
                  <a:srgbClr val="213E7F"/>
                </a:solidFill>
              </a:rPr>
              <a:t>TestSuite</a:t>
            </a:r>
            <a:r>
              <a:rPr lang="en-GB" sz="1200" dirty="0">
                <a:solidFill>
                  <a:srgbClr val="213E7F"/>
                </a:solidFill>
              </a:rPr>
              <a:t>, which takes an input parameter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007161" y="1687605"/>
            <a:ext cx="3009506" cy="1207437"/>
          </a:xfrm>
          <a:prstGeom prst="wedgeRoundRectCallout">
            <a:avLst>
              <a:gd name="adj1" fmla="val -81990"/>
              <a:gd name="adj2" fmla="val -50598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Our trait needs to invoke </a:t>
            </a:r>
            <a:r>
              <a:rPr lang="en-GB" sz="1200" dirty="0" err="1">
                <a:solidFill>
                  <a:srgbClr val="213E7F"/>
                </a:solidFill>
              </a:rPr>
              <a:t>TestSuite.start</a:t>
            </a:r>
            <a:r>
              <a:rPr lang="en-GB" sz="1200" dirty="0">
                <a:solidFill>
                  <a:srgbClr val="213E7F"/>
                </a:solidFill>
              </a:rPr>
              <a:t>() but cannot extend </a:t>
            </a:r>
            <a:r>
              <a:rPr lang="en-GB" sz="1200" dirty="0" err="1">
                <a:solidFill>
                  <a:srgbClr val="213E7F"/>
                </a:solidFill>
              </a:rPr>
              <a:t>TestSuite</a:t>
            </a:r>
            <a:r>
              <a:rPr lang="en-GB" sz="1200" dirty="0">
                <a:solidFill>
                  <a:srgbClr val="213E7F"/>
                </a:solidFill>
              </a:rPr>
              <a:t> because it would require hardcoding the input parameter. By using a self type, the trait can expect to be </a:t>
            </a:r>
            <a:r>
              <a:rPr lang="en-GB" sz="1200" b="1" dirty="0">
                <a:solidFill>
                  <a:srgbClr val="213E7F"/>
                </a:solidFill>
              </a:rPr>
              <a:t>a subtype of </a:t>
            </a:r>
            <a:r>
              <a:rPr lang="en-GB" sz="1200" b="1" dirty="0" err="1">
                <a:solidFill>
                  <a:srgbClr val="213E7F"/>
                </a:solidFill>
              </a:rPr>
              <a:t>TestSuite</a:t>
            </a:r>
            <a:r>
              <a:rPr lang="en-GB" sz="1200" b="1" dirty="0">
                <a:solidFill>
                  <a:srgbClr val="213E7F"/>
                </a:solidFill>
              </a:rPr>
              <a:t> </a:t>
            </a:r>
            <a:r>
              <a:rPr lang="en-GB" sz="1200" dirty="0">
                <a:solidFill>
                  <a:srgbClr val="213E7F"/>
                </a:solidFill>
              </a:rPr>
              <a:t>without explicitly </a:t>
            </a:r>
            <a:r>
              <a:rPr lang="en-GB" sz="1200" dirty="0" smtClean="0">
                <a:solidFill>
                  <a:srgbClr val="213E7F"/>
                </a:solidFill>
              </a:rPr>
              <a:t>being declared </a:t>
            </a:r>
            <a:r>
              <a:rPr lang="en-GB" sz="1200" dirty="0">
                <a:solidFill>
                  <a:srgbClr val="213E7F"/>
                </a:solidFill>
              </a:rPr>
              <a:t>as one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007161" y="3988490"/>
            <a:ext cx="2809628" cy="603719"/>
          </a:xfrm>
          <a:prstGeom prst="wedgeRoundRectCallout">
            <a:avLst>
              <a:gd name="adj1" fmla="val -44659"/>
              <a:gd name="adj2" fmla="val -163080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The test class </a:t>
            </a:r>
            <a:r>
              <a:rPr lang="en-GB" sz="1200" dirty="0" err="1">
                <a:solidFill>
                  <a:srgbClr val="213E7F"/>
                </a:solidFill>
              </a:rPr>
              <a:t>IdSpec</a:t>
            </a:r>
            <a:r>
              <a:rPr lang="en-GB" sz="1200" dirty="0">
                <a:solidFill>
                  <a:srgbClr val="213E7F"/>
                </a:solidFill>
              </a:rPr>
              <a:t> defines our self-typed trait as a subclass, allowing its </a:t>
            </a:r>
            <a:r>
              <a:rPr lang="en-GB" sz="1200" dirty="0" err="1">
                <a:solidFill>
                  <a:srgbClr val="213E7F"/>
                </a:solidFill>
              </a:rPr>
              <a:t>randomStart</a:t>
            </a:r>
            <a:r>
              <a:rPr lang="en-GB" sz="1200" dirty="0">
                <a:solidFill>
                  <a:srgbClr val="213E7F"/>
                </a:solidFill>
              </a:rPr>
              <a:t>() to be </a:t>
            </a:r>
            <a:r>
              <a:rPr lang="en-GB" sz="1200" dirty="0" err="1">
                <a:solidFill>
                  <a:srgbClr val="213E7F"/>
                </a:solidFill>
              </a:rPr>
              <a:t>invocable</a:t>
            </a:r>
            <a:endParaRPr lang="en-GB" sz="1200" dirty="0">
              <a:solidFill>
                <a:srgbClr val="213E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Instantiation with Traits (1 / 2) 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0" dirty="0" smtClean="0"/>
              <a:t>Instantiation with Traits</a:t>
            </a:r>
            <a:r>
              <a:rPr lang="en-US" noProof="0" dirty="0" smtClean="0"/>
              <a:t>: add the traits when the class is instantiated</a:t>
            </a:r>
          </a:p>
          <a:p>
            <a:r>
              <a:rPr lang="en-US" noProof="0" dirty="0" smtClean="0"/>
              <a:t>The traits must use </a:t>
            </a:r>
            <a:r>
              <a:rPr lang="en-US" b="1" noProof="0" dirty="0" smtClean="0"/>
              <a:t>with</a:t>
            </a:r>
            <a:r>
              <a:rPr lang="en-US" noProof="0" dirty="0" smtClean="0"/>
              <a:t> and no </a:t>
            </a:r>
            <a:r>
              <a:rPr lang="en-US" b="1" noProof="0" dirty="0" smtClean="0"/>
              <a:t>extends. </a:t>
            </a:r>
            <a:r>
              <a:rPr lang="en-US" noProof="0" dirty="0" smtClean="0"/>
              <a:t>Are the traits which are been extended with the </a:t>
            </a:r>
            <a:r>
              <a:rPr lang="en-US" noProof="0" dirty="0" err="1" smtClean="0"/>
              <a:t>classs</a:t>
            </a:r>
            <a:endParaRPr lang="en-US" noProof="0" dirty="0" smtClean="0"/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A</a:t>
            </a: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A</a:t>
            </a: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B { self: A =&gt; }</a:t>
            </a: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B</a:t>
            </a: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new A with B</a:t>
            </a: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A with B = $anon$1@26a7b76d</a:t>
            </a:r>
            <a:endParaRPr lang="en-US" sz="19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728447" y="1876886"/>
            <a:ext cx="3321423" cy="1323514"/>
          </a:xfrm>
          <a:prstGeom prst="wedgeRoundRectCallout">
            <a:avLst>
              <a:gd name="adj1" fmla="val -76158"/>
              <a:gd name="adj2" fmla="val 35841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400" dirty="0">
                <a:solidFill>
                  <a:srgbClr val="213E7F"/>
                </a:solidFill>
              </a:rPr>
              <a:t>The instance’s class is indeed anonymous, because it contains a combination of a class and trait that are not formally included in any named</a:t>
            </a:r>
          </a:p>
          <a:p>
            <a:pPr lvl="0"/>
            <a:r>
              <a:rPr lang="en-GB" sz="1400" dirty="0">
                <a:solidFill>
                  <a:srgbClr val="213E7F"/>
                </a:solidFill>
              </a:rPr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419376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Instantiation with Traits (2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6" y="874059"/>
            <a:ext cx="8370841" cy="3866029"/>
          </a:xfrm>
        </p:spPr>
        <p:txBody>
          <a:bodyPr>
            <a:normAutofit/>
          </a:bodyPr>
          <a:lstStyle/>
          <a:p>
            <a:r>
              <a:rPr lang="en-US" sz="1500" noProof="0" dirty="0" smtClean="0"/>
              <a:t>The real value in instantiating with traits is in adding new functionality or configurations to existing classes.</a:t>
            </a:r>
          </a:p>
          <a:p>
            <a:r>
              <a:rPr lang="en-US" sz="1500" noProof="0" dirty="0" smtClean="0"/>
              <a:t>This feature is commonly known as </a:t>
            </a:r>
            <a:r>
              <a:rPr lang="en-US" sz="1500" b="1" noProof="0" dirty="0" smtClean="0"/>
              <a:t>dependency injection: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User(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name: String) {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suffix = ""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override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s"$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name$suffix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User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Attorney { self: User =&gt; override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suffix = “with attorney" }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Attorney</a:t>
            </a:r>
          </a:p>
          <a:p>
            <a:pPr marL="0" lvl="1" indent="0">
              <a:buNone/>
            </a:pPr>
            <a:endParaRPr lang="en-US" sz="1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 = new User(“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h: User =  John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new User(“Mary") with Attorney</a:t>
            </a:r>
          </a:p>
          <a:p>
            <a:pPr marL="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User with Attorney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Mary with Attorney</a:t>
            </a:r>
            <a:endParaRPr lang="en-US" sz="1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5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Import Instance Members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6" y="867335"/>
            <a:ext cx="8384287" cy="3939989"/>
          </a:xfrm>
        </p:spPr>
        <p:txBody>
          <a:bodyPr>
            <a:normAutofit fontScale="47500" lnSpcReduction="20000"/>
          </a:bodyPr>
          <a:lstStyle/>
          <a:p>
            <a:r>
              <a:rPr lang="en-US" sz="3800" noProof="0" dirty="0" smtClean="0"/>
              <a:t>The import keyword can also be used to import </a:t>
            </a:r>
            <a:r>
              <a:rPr lang="en-US" sz="3800" i="1" noProof="0" dirty="0" smtClean="0"/>
              <a:t>members </a:t>
            </a:r>
            <a:r>
              <a:rPr lang="en-US" sz="3800" noProof="0" dirty="0" smtClean="0"/>
              <a:t>of classes and objects into the current namespace</a:t>
            </a:r>
          </a:p>
          <a:p>
            <a:pPr marL="3175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case class Receipt(id: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amount: Double, who: String, title: String)</a:t>
            </a:r>
          </a:p>
          <a:p>
            <a:pPr marL="3175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Receipt</a:t>
            </a:r>
          </a:p>
          <a:p>
            <a:pPr marL="3175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</a:p>
          <a:p>
            <a:pPr marL="3175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latteReceipt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Receipt(123, 4.12, "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"Medium Latte")</a:t>
            </a:r>
          </a:p>
          <a:p>
            <a:pPr marL="3175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latteReceipt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3175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s"Sold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$title for $amount to $who")</a:t>
            </a:r>
          </a:p>
          <a:p>
            <a:pPr marL="3175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Sold a Medium Latte for 4.12 to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endParaRPr lang="en-US" sz="29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4150" lvl="1" indent="0">
              <a:buNone/>
            </a:pPr>
            <a:endParaRPr lang="en-US" sz="29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/>
            <a:r>
              <a:rPr lang="en-US" sz="3800" noProof="0" dirty="0" smtClean="0">
                <a:cs typeface="ＭＳ Ｐゴシック" charset="0"/>
              </a:rPr>
              <a:t>Use of members of </a:t>
            </a:r>
            <a:r>
              <a:rPr lang="en-US" sz="3800" noProof="0" dirty="0" err="1" smtClean="0">
                <a:cs typeface="ＭＳ Ｐゴシック" charset="0"/>
              </a:rPr>
              <a:t>util.Random</a:t>
            </a:r>
            <a:r>
              <a:rPr lang="en-US" sz="3800" noProof="0" dirty="0" smtClean="0">
                <a:cs typeface="ＭＳ Ｐゴシック" charset="0"/>
              </a:rPr>
              <a:t> object</a:t>
            </a:r>
          </a:p>
          <a:p>
            <a:pPr marL="0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import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letters =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alphanumeric.take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(20).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toList.mkString</a:t>
            </a:r>
            <a:endParaRPr lang="en-US" sz="29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letters: String = MwDR3EyHa1cr0JqsP9Tf</a:t>
            </a:r>
          </a:p>
          <a:p>
            <a:pPr marL="0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= shuffle(1 to 20)</a:t>
            </a:r>
          </a:p>
          <a:p>
            <a:pPr marL="0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numbers: 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scala.collection.immutable.IndexedSeq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Vector(5, 10, 18, 1,</a:t>
            </a:r>
          </a:p>
          <a:p>
            <a:pPr marL="0" lvl="1" indent="0">
              <a:buNone/>
            </a:pPr>
            <a:r>
              <a:rPr lang="en-US" sz="2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16, 8, 20, 14, 19, 11, 17, 3, 15, 7, 4, 9, 6, 12, 13, 2)</a:t>
            </a:r>
            <a:endParaRPr lang="en-US" sz="9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Exercises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1119187"/>
            <a:ext cx="8243888" cy="259137"/>
          </a:xfrm>
        </p:spPr>
        <p:txBody>
          <a:bodyPr>
            <a:noAutofit/>
          </a:bodyPr>
          <a:lstStyle/>
          <a:p>
            <a:r>
              <a:rPr lang="en-US" sz="2800" b="1" noProof="0" dirty="0" smtClean="0"/>
              <a:t>Exercise 9 - Object, Case Classes and Traits</a:t>
            </a:r>
            <a:endParaRPr lang="en-US" sz="2800" b="1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6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Literals, Values, Variables &amp; Types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29" y="904034"/>
            <a:ext cx="8754036" cy="2968719"/>
          </a:xfrm>
        </p:spPr>
        <p:txBody>
          <a:bodyPr>
            <a:noAutofit/>
          </a:bodyPr>
          <a:lstStyle/>
          <a:p>
            <a:r>
              <a:rPr lang="en-US" sz="1800" noProof="0" dirty="0" smtClean="0"/>
              <a:t>A </a:t>
            </a:r>
            <a:r>
              <a:rPr lang="en-US" sz="1800" b="1" noProof="0" dirty="0" smtClean="0"/>
              <a:t>variable</a:t>
            </a:r>
            <a:r>
              <a:rPr lang="en-US" sz="1800" noProof="0" dirty="0" smtClean="0"/>
              <a:t> is a mutable, typed storage unit. A </a:t>
            </a:r>
            <a:r>
              <a:rPr lang="en-US" sz="1800" b="1" noProof="0" dirty="0" smtClean="0"/>
              <a:t>variable</a:t>
            </a:r>
            <a:r>
              <a:rPr lang="en-US" sz="1800" noProof="0" dirty="0" smtClean="0"/>
              <a:t> can be assigned when it is defined and can also be </a:t>
            </a:r>
            <a:r>
              <a:rPr lang="en-US" sz="1800" b="1" noProof="0" dirty="0" smtClean="0"/>
              <a:t>reassigned</a:t>
            </a:r>
            <a:r>
              <a:rPr lang="en-US" sz="1800" noProof="0" dirty="0" smtClean="0"/>
              <a:t> at any time.</a:t>
            </a:r>
          </a:p>
          <a:p>
            <a:pPr marL="8001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Double = 2.72</a:t>
            </a:r>
          </a:p>
          <a:p>
            <a:pPr marL="8001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Double = 2.72</a:t>
            </a:r>
          </a:p>
          <a:p>
            <a:pPr marL="8001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a = 355.0 / 113.0</a:t>
            </a:r>
          </a:p>
          <a:p>
            <a:pPr marL="8001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Double = 3.1415929203539825</a:t>
            </a:r>
          </a:p>
          <a:p>
            <a:r>
              <a:rPr lang="en-US" sz="1800" noProof="0" dirty="0" smtClean="0"/>
              <a:t>A </a:t>
            </a:r>
            <a:r>
              <a:rPr lang="en-US" sz="1800" b="1" noProof="0" dirty="0" smtClean="0"/>
              <a:t>type</a:t>
            </a:r>
            <a:r>
              <a:rPr lang="en-US" sz="1800" noProof="0" dirty="0" smtClean="0"/>
              <a:t> is the kind of data you are working with, a definition or classification of data. All data in Scala corresponds to a specific type, and all Scala types are defined as classes with methods that operate on the data. It’s optional to type it (</a:t>
            </a:r>
            <a:r>
              <a:rPr lang="en-US" sz="1800" b="1" noProof="0" dirty="0" smtClean="0"/>
              <a:t>type inference</a:t>
            </a:r>
            <a:r>
              <a:rPr lang="en-US" sz="1800" noProof="0" dirty="0" smtClean="0"/>
              <a:t>). Some basic types:</a:t>
            </a:r>
          </a:p>
          <a:p>
            <a:endParaRPr lang="en-US" sz="1800" noProof="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69899"/>
              </p:ext>
            </p:extLst>
          </p:nvPr>
        </p:nvGraphicFramePr>
        <p:xfrm>
          <a:off x="449266" y="3888500"/>
          <a:ext cx="851319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28"/>
                <a:gridCol w="874059"/>
                <a:gridCol w="820271"/>
                <a:gridCol w="900952"/>
                <a:gridCol w="1048871"/>
                <a:gridCol w="1310685"/>
                <a:gridCol w="945911"/>
                <a:gridCol w="945911"/>
                <a:gridCol w="945911"/>
              </a:tblGrid>
              <a:tr h="27813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Byte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Short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Int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Long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Float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Double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Boolean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Char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String</a:t>
                      </a:r>
                      <a:endParaRPr lang="en-GB" sz="1400" dirty="0"/>
                    </a:p>
                  </a:txBody>
                  <a:tcPr marT="34290" marB="34290"/>
                </a:tc>
              </a:tr>
              <a:tr h="44577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 byte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 bytes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 bytes</a:t>
                      </a:r>
                    </a:p>
                    <a:p>
                      <a:r>
                        <a:rPr lang="es-ES" sz="1400" dirty="0" smtClean="0"/>
                        <a:t>5, 0x0f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8 bytes</a:t>
                      </a:r>
                    </a:p>
                    <a:p>
                      <a:r>
                        <a:rPr lang="es-ES" sz="1400" dirty="0" smtClean="0"/>
                        <a:t>5l, 5L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 bytes</a:t>
                      </a:r>
                    </a:p>
                    <a:p>
                      <a:r>
                        <a:rPr lang="es-ES" sz="1400" dirty="0" smtClean="0"/>
                        <a:t>5f, 5F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8 bytes</a:t>
                      </a:r>
                    </a:p>
                    <a:p>
                      <a:r>
                        <a:rPr lang="es-ES" sz="1400" dirty="0" smtClean="0"/>
                        <a:t>5.0, 5d, 5D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true / false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‘h’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“</a:t>
                      </a:r>
                      <a:r>
                        <a:rPr lang="es-ES" sz="1400" dirty="0" err="1" smtClean="0"/>
                        <a:t>hello</a:t>
                      </a:r>
                      <a:r>
                        <a:rPr lang="es-ES" sz="1400" dirty="0" smtClean="0"/>
                        <a:t>”</a:t>
                      </a:r>
                      <a:endParaRPr lang="en-GB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15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615553"/>
          </a:xfrm>
        </p:spPr>
        <p:txBody>
          <a:bodyPr/>
          <a:lstStyle/>
          <a:p>
            <a:r>
              <a:rPr lang="en-US" dirty="0" smtClean="0"/>
              <a:t>11. Advanced Typing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3" y="4113394"/>
            <a:ext cx="3379968" cy="9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3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Implicit parameters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67335"/>
            <a:ext cx="8243888" cy="3960159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I</a:t>
            </a:r>
            <a:r>
              <a:rPr lang="en-US" sz="1700" noProof="0" dirty="0" err="1" smtClean="0"/>
              <a:t>nvoke</a:t>
            </a:r>
            <a:r>
              <a:rPr lang="en-US" sz="1700" noProof="0" dirty="0" smtClean="0"/>
              <a:t> a function without specifying all of the parameters (not partially applied functions, not default parameters)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object Doubly {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Double)(</a:t>
            </a:r>
            <a:r>
              <a:rPr lang="en-US" sz="13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 = {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format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object Doubly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Doubly.print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(3.724)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&lt;console&gt;:9: error: could not find implicit value for parameter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184150" lvl="1" indent="0">
              <a:buNone/>
            </a:pP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Doubly.print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(3.724)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Doubly.print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(3.724)("%.1f") //using all parameters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3.7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case class USD(amount: Double) {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implicit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printFmt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"%.2f“  // define an implicit value in the caller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=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Doubly.print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(amount)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USD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new USD(81.924).print</a:t>
            </a:r>
          </a:p>
          <a:p>
            <a:pPr marL="1841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81.92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61212" y="3848785"/>
            <a:ext cx="3247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Excessive use can make your code hard to read and understand</a:t>
            </a: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Implicit Classes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67335"/>
            <a:ext cx="5189468" cy="3614177"/>
          </a:xfrm>
        </p:spPr>
        <p:txBody>
          <a:bodyPr>
            <a:normAutofit/>
          </a:bodyPr>
          <a:lstStyle/>
          <a:p>
            <a:r>
              <a:rPr lang="en-US" sz="1800" noProof="0" dirty="0" smtClean="0"/>
              <a:t>Add new methods to a Class without modification</a:t>
            </a:r>
          </a:p>
          <a:p>
            <a:r>
              <a:rPr lang="en-US" sz="1800" noProof="0" dirty="0" smtClean="0"/>
              <a:t>Example add a method “fishes” to Class </a:t>
            </a:r>
            <a:r>
              <a:rPr lang="en-US" sz="1800" noProof="0" dirty="0" err="1" smtClean="0"/>
              <a:t>Int</a:t>
            </a:r>
            <a:endParaRPr lang="en-US" sz="1800" noProof="0" dirty="0" smtClean="0"/>
          </a:p>
          <a:p>
            <a:pPr marL="0" indent="0">
              <a:buNone/>
            </a:pPr>
            <a:endParaRPr lang="en-US" sz="1800" noProof="0" dirty="0" smtClean="0"/>
          </a:p>
          <a:p>
            <a:pPr marL="0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IntUtils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class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Fishies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fishes = "Fish" * x</a:t>
            </a:r>
            <a:b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IntUtils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b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(3.fishes)</a:t>
            </a:r>
          </a:p>
          <a:p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639184" y="1439714"/>
            <a:ext cx="2655793" cy="489060"/>
          </a:xfrm>
          <a:prstGeom prst="wedgeRoundRectCallout">
            <a:avLst>
              <a:gd name="adj1" fmla="val -89576"/>
              <a:gd name="adj2" fmla="val 85333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lvl="0"/>
            <a:r>
              <a:rPr lang="en-GB" sz="1200" dirty="0" err="1">
                <a:solidFill>
                  <a:srgbClr val="213E7F"/>
                </a:solidFill>
              </a:rPr>
              <a:t>Fishies</a:t>
            </a:r>
            <a:r>
              <a:rPr lang="en-GB" sz="1200" dirty="0">
                <a:solidFill>
                  <a:srgbClr val="213E7F"/>
                </a:solidFill>
              </a:rPr>
              <a:t>, defined inside an object, implicitly converts integers to itself …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627784" y="4236982"/>
            <a:ext cx="2582572" cy="489060"/>
          </a:xfrm>
          <a:prstGeom prst="wedgeRoundRectCallout">
            <a:avLst>
              <a:gd name="adj1" fmla="val -54430"/>
              <a:gd name="adj2" fmla="val -115386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… and then the fishes() method can be invoked on any integer</a:t>
            </a:r>
            <a:r>
              <a:rPr lang="en-GB" sz="1200" dirty="0" smtClean="0">
                <a:solidFill>
                  <a:srgbClr val="213E7F"/>
                </a:solidFill>
              </a:rPr>
              <a:t>.</a:t>
            </a:r>
            <a:endParaRPr lang="en-GB" sz="1200" dirty="0">
              <a:solidFill>
                <a:srgbClr val="213E7F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785482" y="3515323"/>
            <a:ext cx="2465544" cy="489060"/>
          </a:xfrm>
          <a:prstGeom prst="wedgeRoundRectCallout">
            <a:avLst>
              <a:gd name="adj1" fmla="val -98062"/>
              <a:gd name="adj2" fmla="val -30149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lvl="0"/>
            <a:r>
              <a:rPr lang="en-GB" sz="1200" dirty="0" smtClean="0">
                <a:solidFill>
                  <a:srgbClr val="213E7F"/>
                </a:solidFill>
              </a:rPr>
              <a:t>Before using it, the implicit class must be added to the namespace</a:t>
            </a:r>
            <a:endParaRPr lang="en-GB" sz="1200" dirty="0">
              <a:solidFill>
                <a:srgbClr val="213E7F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5420596" y="2838004"/>
            <a:ext cx="2465544" cy="489060"/>
          </a:xfrm>
          <a:prstGeom prst="wedgeRoundRectCallout">
            <a:avLst>
              <a:gd name="adj1" fmla="val -97789"/>
              <a:gd name="adj2" fmla="val -97514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… so that the fishes() method will be defined for all integers.</a:t>
            </a:r>
          </a:p>
        </p:txBody>
      </p:sp>
    </p:spTree>
    <p:extLst>
      <p:ext uri="{BB962C8B-B14F-4D97-AF65-F5344CB8AC3E}">
        <p14:creationId xmlns:p14="http://schemas.microsoft.com/office/powerpoint/2010/main" val="310315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Types - Type alias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8" y="874059"/>
            <a:ext cx="3341640" cy="3845859"/>
          </a:xfrm>
        </p:spPr>
        <p:txBody>
          <a:bodyPr>
            <a:noAutofit/>
          </a:bodyPr>
          <a:lstStyle/>
          <a:p>
            <a:r>
              <a:rPr lang="en-US" noProof="0" dirty="0" smtClean="0"/>
              <a:t>Type alias: creates a new named type for a specific, existing type (or class).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650878" y="887506"/>
            <a:ext cx="5318312" cy="36934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object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TypeFun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Whole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 Whole = 5</a:t>
            </a: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Tuple2[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Int,String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(123, "George")</a:t>
            </a: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T3[A,B,C] = Tuple3[A,B,C]</a:t>
            </a: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things = new T3(1, 'a', true)</a:t>
            </a: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object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TypeFun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TypeFun.x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TypeFun.Whole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TypeFun.u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TypeFun.UserInfo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(123,George)</a:t>
            </a: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things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TypeFun.things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things: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Char, Boolean) = (1,a,true)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Types - Abstract Types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80783"/>
            <a:ext cx="8572546" cy="3939988"/>
          </a:xfrm>
        </p:spPr>
        <p:txBody>
          <a:bodyPr>
            <a:normAutofit/>
          </a:bodyPr>
          <a:lstStyle/>
          <a:p>
            <a:r>
              <a:rPr lang="en-US" sz="1600" noProof="0" dirty="0" smtClean="0"/>
              <a:t>Used to create </a:t>
            </a:r>
            <a:r>
              <a:rPr lang="en-US" sz="1600" b="1" noProof="0" dirty="0" smtClean="0"/>
              <a:t>type declarations </a:t>
            </a:r>
            <a:r>
              <a:rPr lang="en-US" sz="1600" noProof="0" dirty="0" smtClean="0"/>
              <a:t>in abstract classes, which declare types that concrete (non abstract) subclasses must implement.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User(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name: String)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User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Factory { type A;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create: A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Factory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UserFactory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Factory {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type A = User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 = new User("")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UserFactory</a:t>
            </a:r>
            <a:endParaRPr lang="en-US" sz="1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noProof="0" dirty="0" smtClean="0"/>
              <a:t>The same using type </a:t>
            </a:r>
            <a:r>
              <a:rPr lang="en-US" sz="1600" noProof="0" dirty="0" err="1" smtClean="0"/>
              <a:t>paramenters</a:t>
            </a:r>
            <a:endParaRPr lang="en-US" sz="1600" noProof="0" dirty="0" smtClean="0"/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Factory[A] {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create: A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Factory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trait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UserFactory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Factory[User] {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 = new User("")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trait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UserFactory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Types- Bounded Types (1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noProof="0" dirty="0" smtClean="0"/>
              <a:t>A </a:t>
            </a:r>
            <a:r>
              <a:rPr lang="en-US" sz="2400" b="1" noProof="0" dirty="0" smtClean="0"/>
              <a:t>bounded type </a:t>
            </a:r>
            <a:r>
              <a:rPr lang="en-US" sz="2400" noProof="0" dirty="0" smtClean="0"/>
              <a:t>is restricted to being either a specific class or else its subtype or base type</a:t>
            </a:r>
          </a:p>
          <a:p>
            <a:r>
              <a:rPr lang="en-US" sz="2400" noProof="0" dirty="0" smtClean="0"/>
              <a:t>An </a:t>
            </a:r>
            <a:r>
              <a:rPr lang="en-US" sz="2400" b="1" noProof="0" dirty="0" smtClean="0"/>
              <a:t>upper bound </a:t>
            </a:r>
            <a:r>
              <a:rPr lang="en-US" sz="2400" noProof="0" dirty="0" smtClean="0"/>
              <a:t>restricts a type to only that type or one of its subtypes</a:t>
            </a:r>
          </a:p>
          <a:p>
            <a:r>
              <a:rPr lang="en-US" sz="2400" noProof="0" dirty="0" smtClean="0"/>
              <a:t>A </a:t>
            </a:r>
            <a:r>
              <a:rPr lang="en-US" sz="2400" b="1" noProof="0" dirty="0" smtClean="0"/>
              <a:t>lower bound </a:t>
            </a:r>
            <a:r>
              <a:rPr lang="en-US" sz="2400" noProof="0" dirty="0" smtClean="0"/>
              <a:t>restricts a type to only that type or else one of the base types it extends.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Types- Bounded Types (2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53889"/>
            <a:ext cx="8243888" cy="3926540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BaseUser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name: String)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BaseUser</a:t>
            </a:r>
            <a:endParaRPr lang="en-US" sz="10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Admin(name: String,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level: String) extends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BaseUser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Admin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Customer(name: String) extends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BaseUser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Customer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PreferredCustomer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(name: String) extends Customer(name)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PreferredCustomer</a:t>
            </a:r>
            <a:endParaRPr lang="en-US" sz="10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check[A &lt;: </a:t>
            </a:r>
            <a:r>
              <a:rPr lang="en-US" sz="10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BaseUser</a:t>
            </a:r>
            <a:r>
              <a:rPr lang="en-US" sz="10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(u: A) { if (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u.name.isEmpty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("Fail!") }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check: [A &lt;: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BaseUser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](u: A)Unit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check(new Customer("Fred"))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check(new Admin("", "strict"))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Fail!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recruit[A &gt;: Customer]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(u: Customer): A = u match {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case p: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PreferredCustomer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new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PreferredCustomer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(u.name)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case c: Customer =&gt; new Customer(u.name)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recruit: [A &gt;: Customer](u: Customer)A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customer = recruit(new Customer("Fred"))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customer: Customer = Customer@4746fb8c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preferred = recruit(new </a:t>
            </a:r>
            <a:r>
              <a:rPr lang="en-US" sz="1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PreferredCustomer</a:t>
            </a: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("George"))</a:t>
            </a:r>
          </a:p>
          <a:p>
            <a:pPr marL="0" lvl="1" indent="0">
              <a:buNone/>
            </a:pPr>
            <a:r>
              <a:rPr lang="en-US" sz="1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preferred: Customer = PreferredCustomer@4cd8db31</a:t>
            </a:r>
            <a:endParaRPr lang="en-US" sz="1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232435" y="1604440"/>
            <a:ext cx="2655793" cy="489060"/>
          </a:xfrm>
          <a:prstGeom prst="wedgeRoundRectCallout">
            <a:avLst>
              <a:gd name="adj1" fmla="val -89576"/>
              <a:gd name="adj2" fmla="val 85333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Now we’ll define a function that takes a parameter with an upper bound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69423" y="2975565"/>
            <a:ext cx="2220689" cy="489060"/>
          </a:xfrm>
          <a:prstGeom prst="wedgeRoundRectCallout">
            <a:avLst>
              <a:gd name="adj1" fmla="val -90182"/>
              <a:gd name="adj2" fmla="val 11095"/>
              <a:gd name="adj3" fmla="val 16667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And a function that takes a parameter with an lower bound</a:t>
            </a:r>
          </a:p>
        </p:txBody>
      </p:sp>
    </p:spTree>
    <p:extLst>
      <p:ext uri="{BB962C8B-B14F-4D97-AF65-F5344CB8AC3E}">
        <p14:creationId xmlns:p14="http://schemas.microsoft.com/office/powerpoint/2010/main" val="21493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Types - Type Variance (1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67334"/>
            <a:ext cx="8243888" cy="39399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</a:t>
            </a:r>
            <a:r>
              <a:rPr lang="en-US" sz="2400" noProof="0" dirty="0" smtClean="0"/>
              <a:t>ding </a:t>
            </a:r>
            <a:r>
              <a:rPr lang="en-US" sz="2400" b="1" noProof="0" dirty="0" smtClean="0"/>
              <a:t>upper</a:t>
            </a:r>
            <a:r>
              <a:rPr lang="en-US" sz="2400" noProof="0" dirty="0" smtClean="0"/>
              <a:t> or </a:t>
            </a:r>
            <a:r>
              <a:rPr lang="en-US" sz="2400" b="1" noProof="0" dirty="0" smtClean="0"/>
              <a:t>lower</a:t>
            </a:r>
            <a:r>
              <a:rPr lang="en-US" sz="2400" noProof="0" dirty="0" smtClean="0"/>
              <a:t> bounds will make </a:t>
            </a:r>
            <a:r>
              <a:rPr lang="en-US" sz="2400" b="1" noProof="0" dirty="0" smtClean="0"/>
              <a:t>type parameters </a:t>
            </a:r>
            <a:r>
              <a:rPr lang="en-US" sz="2400" noProof="0" dirty="0" smtClean="0"/>
              <a:t>more restrictive,</a:t>
            </a:r>
          </a:p>
          <a:p>
            <a:r>
              <a:rPr lang="en-US" sz="2400" dirty="0" smtClean="0"/>
              <a:t>A</a:t>
            </a:r>
            <a:r>
              <a:rPr lang="en-US" sz="2400" noProof="0" dirty="0" smtClean="0"/>
              <a:t>ding </a:t>
            </a:r>
            <a:r>
              <a:rPr lang="en-US" sz="2400" b="1" noProof="0" dirty="0" smtClean="0"/>
              <a:t>type variance </a:t>
            </a:r>
            <a:r>
              <a:rPr lang="en-US" sz="2400" noProof="0" dirty="0" smtClean="0"/>
              <a:t>makes type parameters </a:t>
            </a:r>
            <a:r>
              <a:rPr lang="en-US" sz="2400" i="1" noProof="0" dirty="0" smtClean="0"/>
              <a:t>less </a:t>
            </a:r>
            <a:r>
              <a:rPr lang="en-US" sz="2400" noProof="0" dirty="0" smtClean="0"/>
              <a:t>restrictive</a:t>
            </a:r>
          </a:p>
          <a:p>
            <a:r>
              <a:rPr lang="en-US" sz="2400" b="1" noProof="0" dirty="0" smtClean="0"/>
              <a:t>Type variance </a:t>
            </a:r>
            <a:r>
              <a:rPr lang="en-US" sz="2400" noProof="0" dirty="0" smtClean="0"/>
              <a:t>specifies how a type parameter may adapt to meet a base type or subtype</a:t>
            </a:r>
          </a:p>
          <a:p>
            <a:r>
              <a:rPr lang="en-US" sz="2400" noProof="0" dirty="0" smtClean="0"/>
              <a:t>Type parameters are </a:t>
            </a:r>
            <a:r>
              <a:rPr lang="en-US" sz="2400" b="1" noProof="0" dirty="0" smtClean="0"/>
              <a:t>invariant</a:t>
            </a:r>
            <a:r>
              <a:rPr lang="en-US" sz="2400" noProof="0" dirty="0" smtClean="0"/>
              <a:t> by default, cannot adapt to alternate types even if they are compatible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0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Types - Type Variance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67334"/>
            <a:ext cx="8243888" cy="4013948"/>
          </a:xfrm>
        </p:spPr>
        <p:txBody>
          <a:bodyPr>
            <a:normAutofit lnSpcReduction="10000"/>
          </a:bodyPr>
          <a:lstStyle/>
          <a:p>
            <a:r>
              <a:rPr lang="en-US" sz="1600" noProof="0" dirty="0" smtClean="0"/>
              <a:t>Scala’s polymorphism, allows lower types to be stored in values with higher types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Car { override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"Car()"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Car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Volvo extends Car { override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"Volvo()"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Volvo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c: Car = new Volvo()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 Car = Volvo()</a:t>
            </a:r>
          </a:p>
          <a:p>
            <a:pPr marL="161925" indent="-161925">
              <a:buFont typeface="Arial" panose="020B0604020202020204" pitchFamily="34" charset="0"/>
              <a:buChar char="•"/>
            </a:pPr>
            <a:r>
              <a:rPr lang="en-US" sz="1600" noProof="0" dirty="0" smtClean="0">
                <a:cs typeface="ＭＳ Ｐゴシック" charset="0"/>
              </a:rPr>
              <a:t>The same polymorphic adaptation doesn’t hold for type parameters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case class Item[A](a: A) {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get: A = a }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Item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c: Item[Car] = new Item[Volvo](new Volvo)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&lt;console&gt;:12: error: type mismatch;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 : Item[Volvo]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required: Item[Car]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Volvo &lt;: Car, but class Item is invariant in type A.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 may wish to define A as +A instead. (SLS 4.5)</a:t>
            </a:r>
          </a:p>
          <a:p>
            <a:pPr marL="400050" lvl="1" indent="0">
              <a:buNone/>
            </a:pP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c: Item[Car] = new Item[Volvo](new Volvo)</a:t>
            </a:r>
          </a:p>
          <a:p>
            <a:pPr marL="400050" lvl="1" indent="0">
              <a:buNone/>
            </a:pPr>
            <a:endParaRPr lang="en-US" sz="9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0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Types – Covariant type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41295"/>
            <a:ext cx="8243888" cy="3540218"/>
          </a:xfrm>
        </p:spPr>
        <p:txBody>
          <a:bodyPr>
            <a:normAutofit/>
          </a:bodyPr>
          <a:lstStyle/>
          <a:p>
            <a:r>
              <a:rPr lang="en-US" sz="2000" b="1" noProof="0" dirty="0" smtClean="0"/>
              <a:t>Covariant</a:t>
            </a:r>
            <a:r>
              <a:rPr lang="en-US" sz="2000" noProof="0" dirty="0" smtClean="0"/>
              <a:t> type parameters can automatically morph into one of their base types when necessary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case class Item</a:t>
            </a:r>
            <a:r>
              <a:rPr lang="en-US" sz="18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[+A]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(a: A) {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get: A = a }</a:t>
            </a:r>
          </a:p>
          <a:p>
            <a:pPr marL="45720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Item</a:t>
            </a:r>
          </a:p>
          <a:p>
            <a:pPr marL="45720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c: Item[Car] = new Item[Volvo](new Volvo)</a:t>
            </a:r>
          </a:p>
          <a:p>
            <a:pPr marL="45720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 Item[Car] = Item(Volvo())</a:t>
            </a:r>
          </a:p>
          <a:p>
            <a:pPr marL="45720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=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c.get</a:t>
            </a:r>
            <a:endParaRPr lang="en-US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auto: Car = Volvo()</a:t>
            </a:r>
            <a:endParaRPr lang="en-US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9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Immutability to avoid side effects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77140"/>
            <a:ext cx="8243888" cy="3829331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In </a:t>
            </a:r>
            <a:r>
              <a:rPr lang="en-US" sz="2000" b="1" noProof="0" dirty="0" smtClean="0"/>
              <a:t>Scala</a:t>
            </a:r>
            <a:r>
              <a:rPr lang="en-US" sz="2000" noProof="0" dirty="0" smtClean="0"/>
              <a:t>, </a:t>
            </a:r>
            <a:r>
              <a:rPr lang="en-US" sz="2000" b="1" noProof="0" dirty="0" smtClean="0"/>
              <a:t>values are preferred over variables </a:t>
            </a:r>
            <a:r>
              <a:rPr lang="en-US" sz="2000" noProof="0" dirty="0" smtClean="0"/>
              <a:t>by convention, due to the stability and predictability they bring to source code. </a:t>
            </a:r>
          </a:p>
          <a:p>
            <a:r>
              <a:rPr lang="en-US" sz="2000" noProof="0" dirty="0" smtClean="0"/>
              <a:t>When you define a </a:t>
            </a:r>
            <a:r>
              <a:rPr lang="en-US" sz="2000" b="1" noProof="0" dirty="0" smtClean="0"/>
              <a:t>value</a:t>
            </a:r>
            <a:r>
              <a:rPr lang="en-US" sz="2000" noProof="0" dirty="0" smtClean="0"/>
              <a:t> you can be assured that it will </a:t>
            </a:r>
            <a:r>
              <a:rPr lang="en-US" sz="2000" b="1" noProof="0" dirty="0" smtClean="0"/>
              <a:t>retain</a:t>
            </a:r>
            <a:r>
              <a:rPr lang="en-US" sz="2000" noProof="0" dirty="0" smtClean="0"/>
              <a:t> the same value regardless of any other code that may access it. </a:t>
            </a:r>
          </a:p>
          <a:p>
            <a:r>
              <a:rPr lang="en-US" sz="2000" noProof="0" dirty="0" smtClean="0"/>
              <a:t>When working with data that may be available from </a:t>
            </a:r>
            <a:r>
              <a:rPr lang="en-US" sz="2000" b="1" noProof="0" dirty="0" smtClean="0"/>
              <a:t>concurrent</a:t>
            </a:r>
            <a:r>
              <a:rPr lang="en-US" sz="2000" noProof="0" dirty="0" smtClean="0"/>
              <a:t> or </a:t>
            </a:r>
            <a:r>
              <a:rPr lang="en-US" sz="2000" b="1" noProof="0" dirty="0" smtClean="0"/>
              <a:t>multithreaded</a:t>
            </a:r>
            <a:r>
              <a:rPr lang="en-US" sz="2000" noProof="0" dirty="0" smtClean="0"/>
              <a:t> code, an </a:t>
            </a:r>
            <a:r>
              <a:rPr lang="en-US" sz="2000" b="1" noProof="0" dirty="0" smtClean="0"/>
              <a:t>immutable value </a:t>
            </a:r>
            <a:r>
              <a:rPr lang="en-US" sz="2000" noProof="0" dirty="0" smtClean="0"/>
              <a:t>will be more stable and less prone to errors than mutable data that may be modified at unexpected times.</a:t>
            </a:r>
          </a:p>
          <a:p>
            <a:r>
              <a:rPr lang="en-US" sz="2000" noProof="0" dirty="0" smtClean="0"/>
              <a:t>However, in those places where </a:t>
            </a:r>
            <a:r>
              <a:rPr lang="en-US" sz="2000" b="1" noProof="0" dirty="0" smtClean="0"/>
              <a:t>variables are more suitable</a:t>
            </a:r>
            <a:r>
              <a:rPr lang="en-US" sz="2000" noProof="0" dirty="0" smtClean="0"/>
              <a:t>, such as </a:t>
            </a:r>
            <a:r>
              <a:rPr lang="en-US" sz="2000" b="1" noProof="0" dirty="0" smtClean="0"/>
              <a:t>local variables that store temporary data </a:t>
            </a:r>
            <a:r>
              <a:rPr lang="en-US" sz="2000" noProof="0" dirty="0" smtClean="0"/>
              <a:t>or </a:t>
            </a:r>
            <a:r>
              <a:rPr lang="en-US" sz="2000" b="1" noProof="0" dirty="0" smtClean="0"/>
              <a:t>accumulate values </a:t>
            </a:r>
            <a:r>
              <a:rPr lang="en-US" sz="2000" noProof="0" dirty="0" smtClean="0"/>
              <a:t>in loops, variables will certainly be used.</a:t>
            </a:r>
            <a:endParaRPr lang="en-US" sz="20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Types – Contravariant type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77140"/>
            <a:ext cx="8243888" cy="3829331"/>
          </a:xfrm>
        </p:spPr>
        <p:txBody>
          <a:bodyPr>
            <a:noAutofit/>
          </a:bodyPr>
          <a:lstStyle/>
          <a:p>
            <a:r>
              <a:rPr lang="en-US" sz="1800" b="1" noProof="0" dirty="0" smtClean="0"/>
              <a:t>Covariant</a:t>
            </a:r>
            <a:r>
              <a:rPr lang="en-US" sz="1800" noProof="0" dirty="0" smtClean="0"/>
              <a:t> is not always applicable. An input parameter to a method cannot be covariant. it would be bound to a subtype but be </a:t>
            </a:r>
            <a:r>
              <a:rPr lang="en-US" sz="1800" noProof="0" dirty="0" err="1" smtClean="0"/>
              <a:t>invokable</a:t>
            </a:r>
            <a:r>
              <a:rPr lang="en-US" sz="1800" noProof="0" dirty="0" smtClean="0"/>
              <a:t> with a base type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Check[+A] {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check(a: A) = {} }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&lt;console&gt;:7: error: covariant type A occurs in contravariant position in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A of value a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Check[+A] {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check(a: A) = {} }</a:t>
            </a:r>
          </a:p>
          <a:p>
            <a:r>
              <a:rPr lang="en-US" sz="1800" b="1" i="1" noProof="0" dirty="0" err="1" smtClean="0"/>
              <a:t>Contravariance</a:t>
            </a:r>
            <a:r>
              <a:rPr lang="en-US" sz="1800" i="1" noProof="0" dirty="0" smtClean="0"/>
              <a:t> </a:t>
            </a:r>
            <a:r>
              <a:rPr lang="en-US" sz="1800" noProof="0" dirty="0" smtClean="0"/>
              <a:t>is where a type parameter may morph into a subtype</a:t>
            </a:r>
          </a:p>
          <a:p>
            <a:r>
              <a:rPr lang="en-US" sz="1800" noProof="0" dirty="0" smtClean="0"/>
              <a:t>They can be used for input parameters to methods but not as their return types. Return types are covariant, because their result may be a subtype that is </a:t>
            </a:r>
            <a:r>
              <a:rPr lang="en-US" sz="1800" noProof="0" dirty="0" err="1" smtClean="0"/>
              <a:t>polymorphically</a:t>
            </a:r>
            <a:r>
              <a:rPr lang="en-US" sz="1800" noProof="0" dirty="0" smtClean="0"/>
              <a:t> converted to a base type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Check[-A] {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check(a: A) = {} }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Check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1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Types – covariant / contravariant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14401"/>
            <a:ext cx="8538928" cy="3751728"/>
          </a:xfrm>
        </p:spPr>
        <p:txBody>
          <a:bodyPr>
            <a:normAutofit/>
          </a:bodyPr>
          <a:lstStyle/>
          <a:p>
            <a:r>
              <a:rPr lang="en-US" sz="1800" noProof="0" dirty="0" smtClean="0"/>
              <a:t>Example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Car; class Volvo extends Car; class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VolvoWagon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Volvo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Car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Volvo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VolvoWagon</a:t>
            </a:r>
            <a:endParaRPr lang="en-US" sz="15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Item[+A](a: A) {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get: A = a }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Item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Check[-A] {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check(a: A) = {} }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Check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item(v: Item[Volvo]) {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c: Car =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v.get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item: (v: Item[Volvo])Unit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check(v: Check[Volvo]) {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v.check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VolvoWagon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}</a:t>
            </a:r>
          </a:p>
          <a:p>
            <a:pPr marL="1841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check: (v: Check[Volvo])Unit</a:t>
            </a:r>
            <a:endParaRPr lang="en-US" sz="15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338554"/>
          </a:xfrm>
        </p:spPr>
        <p:txBody>
          <a:bodyPr/>
          <a:lstStyle/>
          <a:p>
            <a:r>
              <a:rPr lang="en-US" noProof="0" dirty="0" smtClean="0"/>
              <a:t>LinkedIn</a:t>
            </a:r>
          </a:p>
          <a:p>
            <a:r>
              <a:rPr lang="en-US" dirty="0"/>
              <a:t>https://es.linkedin.com/in/chicochica10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String Interpolation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48018"/>
            <a:ext cx="8243888" cy="3738281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s prefix: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= "apple"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item: String = apple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s"How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you like them ${item}s?"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res0: String = How do you like them apples?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s"Fish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chips n vinegar, ${"pepper "*3}salt"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res1: String = Fish n chips n vinegar, pepper pepper pepper salt</a:t>
            </a:r>
          </a:p>
          <a:p>
            <a:r>
              <a:rPr lang="en-US" sz="2000" noProof="0" dirty="0" smtClean="0"/>
              <a:t>f prefix (</a:t>
            </a:r>
            <a:r>
              <a:rPr lang="en-US" sz="2000" noProof="0" dirty="0" err="1" smtClean="0"/>
              <a:t>printf</a:t>
            </a:r>
            <a:r>
              <a:rPr lang="en-US" sz="2000" noProof="0" dirty="0" smtClean="0"/>
              <a:t> notation):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= "apple"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item: String = apple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f"I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wrote a new $item%.3s today"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res2: String = I wrote a new app today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f"Enjoying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$item ${355/113.0}%.5f times today"</a:t>
            </a:r>
          </a:p>
          <a:p>
            <a:pPr marL="40005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res3: String = Enjoying this apple 3.14159 times today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Scala class hierarchy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765" y="20753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non numeric types</a:t>
            </a:r>
            <a:endParaRPr lang="en-US" dirty="0"/>
          </a:p>
        </p:txBody>
      </p:sp>
      <p:pic>
        <p:nvPicPr>
          <p:cNvPr id="5" name="Picture 2" descr="C:\Users\aimr\Pictures\scala_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5" y="2606660"/>
            <a:ext cx="3249434" cy="181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imr\Pictures\scala_hierarch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67" y="794135"/>
            <a:ext cx="6052934" cy="364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8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Type operations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04034"/>
            <a:ext cx="8243888" cy="3362325"/>
          </a:xfrm>
        </p:spPr>
        <p:txBody>
          <a:bodyPr/>
          <a:lstStyle/>
          <a:p>
            <a:r>
              <a:rPr lang="en-US" sz="2000" noProof="0" dirty="0" smtClean="0"/>
              <a:t>Common type operations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0" y="1357813"/>
            <a:ext cx="7905605" cy="33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Tuples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84716"/>
            <a:ext cx="8243888" cy="3755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noProof="0" dirty="0" smtClean="0"/>
              <a:t>Creating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info = (5, "</a:t>
            </a:r>
            <a:r>
              <a:rPr lang="en-US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Korben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true)</a:t>
            </a:r>
          </a:p>
          <a:p>
            <a:pPr marL="400050" lvl="1" indent="0">
              <a:buNone/>
            </a:pP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info: (</a:t>
            </a:r>
            <a:r>
              <a:rPr lang="en-US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String, Boolean) = (5,Korben,true)</a:t>
            </a:r>
          </a:p>
          <a:p>
            <a:pPr marL="0" indent="0">
              <a:buNone/>
            </a:pPr>
            <a:r>
              <a:rPr lang="en-US" sz="2200" noProof="0" dirty="0" smtClean="0"/>
              <a:t>Accessing:</a:t>
            </a:r>
          </a:p>
          <a:p>
            <a:pPr marL="400050" lvl="1" indent="0">
              <a:buNone/>
            </a:pPr>
            <a:r>
              <a:rPr lang="en-US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= info._2</a:t>
            </a:r>
          </a:p>
          <a:p>
            <a:pPr marL="400050" lvl="1" indent="0">
              <a:buNone/>
            </a:pPr>
            <a:r>
              <a:rPr lang="en-US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name: String = </a:t>
            </a:r>
            <a:r>
              <a:rPr lang="en-US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Korben</a:t>
            </a:r>
            <a:endParaRPr lang="en-US" sz="2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noProof="0" dirty="0" smtClean="0"/>
              <a:t>Using -&gt;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red = "red" -&gt; "0xff0000"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red: (String, String) = (red,0xff0000)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reversed = red._2 -&gt; red._1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reversed: (String, String) = (0xff0000,red)</a:t>
            </a:r>
            <a:endParaRPr lang="en-US" sz="2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Exercises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noProof="0" dirty="0" smtClean="0"/>
              <a:t>Exercise 2 – Literals, Values, Variables &amp; Types </a:t>
            </a:r>
            <a:endParaRPr lang="en-US" sz="3600" b="1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588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000"/>
            <a:r>
              <a:rPr lang="en-US" noProof="0" dirty="0" smtClean="0"/>
              <a:t>Introduction &amp; Installation</a:t>
            </a:r>
          </a:p>
          <a:p>
            <a:pPr marL="360000"/>
            <a:r>
              <a:rPr lang="en-US" dirty="0" smtClean="0"/>
              <a:t>Basic Operations – Type Inference</a:t>
            </a:r>
            <a:endParaRPr lang="en-US" noProof="0" dirty="0" smtClean="0"/>
          </a:p>
          <a:p>
            <a:pPr marL="360000"/>
            <a:r>
              <a:rPr lang="en-US" dirty="0" smtClean="0"/>
              <a:t>Data: Literals, Values, Variables &amp; Types</a:t>
            </a:r>
            <a:endParaRPr lang="en-US" noProof="0" dirty="0" smtClean="0"/>
          </a:p>
          <a:p>
            <a:pPr marL="360000"/>
            <a:r>
              <a:rPr lang="en-US" dirty="0" smtClean="0"/>
              <a:t>Expressions &amp; Conditionals</a:t>
            </a:r>
            <a:endParaRPr lang="en-US" noProof="0" dirty="0" smtClean="0"/>
          </a:p>
          <a:p>
            <a:pPr marL="360000"/>
            <a:r>
              <a:rPr lang="en-US" noProof="0" dirty="0" smtClean="0"/>
              <a:t>Functions</a:t>
            </a:r>
          </a:p>
          <a:p>
            <a:pPr marL="360000"/>
            <a:r>
              <a:rPr lang="en-US" dirty="0" smtClean="0"/>
              <a:t>First-class functions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1231106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en-US" noProof="0" dirty="0" smtClean="0"/>
              <a:t>. </a:t>
            </a:r>
            <a:r>
              <a:rPr lang="en-US" dirty="0"/>
              <a:t>Expressions &amp; </a:t>
            </a:r>
            <a:r>
              <a:rPr lang="en-US" dirty="0" smtClean="0"/>
              <a:t>Conditionals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3" y="4113394"/>
            <a:ext cx="3379968" cy="9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7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Expressions and Conditionals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21124"/>
            <a:ext cx="8633058" cy="3825687"/>
          </a:xfrm>
        </p:spPr>
        <p:txBody>
          <a:bodyPr>
            <a:normAutofit lnSpcReduction="10000"/>
          </a:bodyPr>
          <a:lstStyle/>
          <a:p>
            <a:r>
              <a:rPr lang="en-US" sz="2200" noProof="0" dirty="0" smtClean="0"/>
              <a:t>Expression: a single unit of code that returns a value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"hello“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"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+ 'l' + "o“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5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5 * 20; </a:t>
            </a:r>
            <a:r>
              <a:rPr lang="en-US" sz="15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amount = x + 10 //2 expr. 1 line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5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amount = { </a:t>
            </a:r>
            <a:r>
              <a:rPr lang="en-US" sz="15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5 * 20; x + 10 } // better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5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amount = {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5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5 * 20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x + 10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}//the same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//nested expr.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{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1; {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a * 2; { </a:t>
            </a:r>
            <a:r>
              <a:rPr lang="en-US" sz="15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b + 4; c } } }</a:t>
            </a:r>
          </a:p>
          <a:p>
            <a:r>
              <a:rPr lang="en-US" sz="2200" noProof="0" dirty="0" smtClean="0"/>
              <a:t>Statements: Expressions that doesn’t return a value (return </a:t>
            </a:r>
            <a:r>
              <a:rPr lang="en-US" sz="2200" b="1" noProof="0" dirty="0" smtClean="0"/>
              <a:t>Unit</a:t>
            </a:r>
            <a:r>
              <a:rPr lang="en-US" sz="2200" noProof="0" dirty="0" smtClean="0"/>
              <a:t>)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5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 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REPL repeats the definition of x but not data returned that can</a:t>
            </a:r>
          </a:p>
          <a:p>
            <a:pPr marL="400050" lvl="1" indent="0">
              <a:buNone/>
            </a:pPr>
            <a:r>
              <a:rPr lang="en-US" sz="15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be used to create a new value</a:t>
            </a:r>
            <a:endParaRPr lang="en-US" sz="15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IF-Else Expressions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60613"/>
            <a:ext cx="8243888" cy="36209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Simple IF-block</a:t>
            </a:r>
            <a:endParaRPr lang="en-US" sz="2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0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( 47 % 3 &gt; 0 ) </a:t>
            </a:r>
            <a:r>
              <a:rPr lang="en-US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("Not a multiple of 3")</a:t>
            </a:r>
          </a:p>
          <a:p>
            <a:r>
              <a:rPr lang="en-US" sz="2200" dirty="0" smtClean="0"/>
              <a:t>Returns Any type</a:t>
            </a:r>
            <a:endParaRPr lang="en-US" sz="2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0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false ) "what does this return?“</a:t>
            </a:r>
          </a:p>
          <a:p>
            <a:r>
              <a:rPr lang="en-US" sz="2200" dirty="0" smtClean="0"/>
              <a:t>if-else</a:t>
            </a:r>
            <a:endParaRPr lang="en-US" sz="2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10; </a:t>
            </a:r>
            <a:r>
              <a:rPr lang="en-US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20; </a:t>
            </a:r>
            <a:r>
              <a:rPr lang="en-US" sz="20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 = </a:t>
            </a:r>
            <a:r>
              <a:rPr lang="en-US" sz="20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&gt; y) x </a:t>
            </a:r>
            <a:r>
              <a:rPr lang="en-US" sz="20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//if-else</a:t>
            </a:r>
          </a:p>
          <a:p>
            <a:r>
              <a:rPr lang="en-US" sz="2200" b="1" dirty="0" smtClean="0"/>
              <a:t>If </a:t>
            </a:r>
            <a:r>
              <a:rPr lang="en-US" sz="2200" b="1" dirty="0"/>
              <a:t>everything fits on one </a:t>
            </a:r>
            <a:r>
              <a:rPr lang="en-US" sz="2200" b="1" dirty="0" smtClean="0"/>
              <a:t>line</a:t>
            </a:r>
            <a:r>
              <a:rPr lang="en-US" sz="2200" dirty="0" smtClean="0"/>
              <a:t>, using </a:t>
            </a:r>
            <a:r>
              <a:rPr lang="en-US" sz="2200" noProof="0" dirty="0" smtClean="0"/>
              <a:t>a </a:t>
            </a:r>
            <a:r>
              <a:rPr lang="en-US" sz="2200" b="1" noProof="0" dirty="0" smtClean="0"/>
              <a:t>single expression </a:t>
            </a:r>
            <a:r>
              <a:rPr lang="en-US" sz="2200" noProof="0" dirty="0" smtClean="0"/>
              <a:t>without an expression block in </a:t>
            </a:r>
            <a:r>
              <a:rPr lang="en-US" sz="2200" b="1" noProof="0" dirty="0" err="1" smtClean="0"/>
              <a:t>if..else</a:t>
            </a:r>
            <a:r>
              <a:rPr lang="en-US" sz="2200" b="1" noProof="0" dirty="0" smtClean="0"/>
              <a:t> expressions </a:t>
            </a:r>
            <a:r>
              <a:rPr lang="en-US" sz="2200" noProof="0" dirty="0" smtClean="0"/>
              <a:t>works well </a:t>
            </a:r>
          </a:p>
          <a:p>
            <a:r>
              <a:rPr lang="en-US" sz="2200" dirty="0" smtClean="0"/>
              <a:t>But in case</a:t>
            </a:r>
            <a:r>
              <a:rPr lang="en-US" sz="2200" noProof="0" dirty="0" smtClean="0"/>
              <a:t> </a:t>
            </a:r>
            <a:r>
              <a:rPr lang="en-US" sz="2200" noProof="0" dirty="0" err="1" smtClean="0"/>
              <a:t>if..else</a:t>
            </a:r>
            <a:r>
              <a:rPr lang="en-US" sz="2200" noProof="0" dirty="0" smtClean="0"/>
              <a:t> expression </a:t>
            </a:r>
            <a:r>
              <a:rPr lang="en-US" sz="2200" b="1" noProof="0" dirty="0" smtClean="0"/>
              <a:t>doesn’t easily fit on a single line</a:t>
            </a:r>
            <a:r>
              <a:rPr lang="en-US" sz="2200" noProof="0" dirty="0" smtClean="0"/>
              <a:t>, consider using </a:t>
            </a:r>
            <a:r>
              <a:rPr lang="en-US" sz="2200" b="1" noProof="0" dirty="0" smtClean="0"/>
              <a:t>expression blocks</a:t>
            </a:r>
            <a:r>
              <a:rPr lang="en-US" sz="2200" noProof="0" dirty="0" smtClean="0"/>
              <a:t> to make your code </a:t>
            </a:r>
            <a:r>
              <a:rPr lang="en-US" sz="2200" b="1" noProof="0" dirty="0" smtClean="0"/>
              <a:t>more readable</a:t>
            </a:r>
            <a:r>
              <a:rPr lang="en-US" sz="2200" noProof="0" dirty="0" smtClean="0"/>
              <a:t>.</a:t>
            </a:r>
          </a:p>
          <a:p>
            <a:endParaRPr lang="en-US" sz="20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Match Expressions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59" y="880223"/>
            <a:ext cx="4754748" cy="962024"/>
          </a:xfrm>
        </p:spPr>
        <p:txBody>
          <a:bodyPr>
            <a:noAutofit/>
          </a:bodyPr>
          <a:lstStyle/>
          <a:p>
            <a:r>
              <a:rPr lang="en-US" sz="1800" noProof="0" dirty="0" smtClean="0"/>
              <a:t>Similar to C and Java but more flexible (types, reg. exp. Numeric range, data structures )</a:t>
            </a:r>
          </a:p>
          <a:p>
            <a:r>
              <a:rPr lang="en-US" sz="1800" noProof="0" dirty="0" smtClean="0"/>
              <a:t>Preferred over if-else nested blocks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558553" y="924471"/>
            <a:ext cx="4226857" cy="3755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 = 500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500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message = status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=&gt; "ok"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400 =&gt; { 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("ERR- not found")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"error"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500 =&gt; { 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("ERR - internal")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"error"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305828" y="2191306"/>
            <a:ext cx="3748460" cy="2474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20</a:t>
            </a:r>
          </a:p>
          <a:p>
            <a:pPr marL="2190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2190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pPr marL="2190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 = x &gt; y match {</a:t>
            </a:r>
          </a:p>
          <a:p>
            <a:pPr marL="2190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=&gt; x</a:t>
            </a:r>
          </a:p>
          <a:p>
            <a:pPr marL="2190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 =&gt; y</a:t>
            </a:r>
          </a:p>
          <a:p>
            <a:pPr marL="2190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219075" indent="0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pPr marL="400050" lvl="1" indent="0">
              <a:buFont typeface="Wingdings" panose="05000000000000000000" pitchFamily="2" charset="2"/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Match Expressions with patterns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77240" y="989150"/>
            <a:ext cx="4287183" cy="33623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Value Binding Pattern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= "Ok"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message: String = Ok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status = message match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"Ok" =&gt; 200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other =&gt;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s"Couldn't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parse $other")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-1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|}</a:t>
            </a: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gray">
          <a:xfrm>
            <a:off x="4551831" y="989150"/>
            <a:ext cx="4592169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cs typeface="Courier New" panose="02070309020205020404" pitchFamily="49" charset="0"/>
              </a:rPr>
              <a:t>Pattern Guard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response: String = null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String = null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response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 if s != null =&gt;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s"Rec.'$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 =&gt;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("Error!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Rec. null res")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Match Expressions (cont.)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71" y="957823"/>
            <a:ext cx="4659453" cy="3362325"/>
          </a:xfrm>
        </p:spPr>
        <p:txBody>
          <a:bodyPr/>
          <a:lstStyle/>
          <a:p>
            <a:r>
              <a:rPr lang="en-GB" sz="2000" dirty="0" smtClean="0">
                <a:cs typeface="Courier New" panose="02070309020205020404" pitchFamily="49" charset="0"/>
              </a:rPr>
              <a:t>Wildcard </a:t>
            </a:r>
            <a:r>
              <a:rPr lang="en-GB" sz="2000" dirty="0">
                <a:cs typeface="Courier New" panose="02070309020205020404" pitchFamily="49" charset="0"/>
              </a:rPr>
              <a:t>_ Operator </a:t>
            </a:r>
            <a:r>
              <a:rPr lang="en-GB" sz="2000" dirty="0" smtClean="0">
                <a:cs typeface="Courier New" panose="02070309020205020404" pitchFamily="49" charset="0"/>
              </a:rPr>
              <a:t>Pattern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= "Unauthorized"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message: String = Unauthorized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status = message match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"Ok" =&gt; 200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 =&gt;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s"Couldn't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parse $message")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-1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|}</a:t>
            </a: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4921624" y="936812"/>
            <a:ext cx="3778624" cy="379095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cs typeface="Courier New" panose="02070309020205020404" pitchFamily="49" charset="0"/>
              </a:rPr>
              <a:t>Matching Types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12180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12180</a:t>
            </a:r>
          </a:p>
          <a:p>
            <a:pPr mar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y: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y: Any = 12180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y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x: String =&gt;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s"'x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x: Double =&gt; f"$x%.2f"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x: Float =&gt; f"$x%.2f"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x: Long =&gt; s"${x}l"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s"${x}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Loops - For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51099"/>
            <a:ext cx="8243888" cy="3849501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For (Simple)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for (x &lt;- 1 to 7) {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s"Day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$x:") }</a:t>
            </a:r>
          </a:p>
          <a:p>
            <a:r>
              <a:rPr lang="en-US" sz="2000" noProof="0" dirty="0" smtClean="0"/>
              <a:t>For (with yield) 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for (x &lt;- 1 to 7) yield {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s"Day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$x:" }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res10: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scala.collection.immutable.IndexedSeq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[String] = Vector(Day 1:,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 2:, Day 3:, Day 4:, Day 5:, Day 6:, Day 7:)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for (day &lt;- res0) print(day + ", ")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 1:, Day 2:, Day 3:, Day 4:, Day 5:, Day 6:, Day 7:,</a:t>
            </a:r>
          </a:p>
          <a:p>
            <a:r>
              <a:rPr lang="en-US" sz="2000" noProof="0" dirty="0" smtClean="0"/>
              <a:t>For (filter)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threes = for 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&lt;- 1 to 20 if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3 == 0) yield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threes: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scala.collection.immutable.IndexedSeq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Vector(3, 6, 9, 12, 15, 18)</a:t>
            </a:r>
          </a:p>
          <a:p>
            <a:pPr marL="400050" lvl="1" indent="0">
              <a:buNone/>
            </a:pPr>
            <a:endParaRPr lang="en-US" sz="105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105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5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Loops - For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80975" indent="-180975"/>
            <a:r>
              <a:rPr lang="en-US" sz="2000" noProof="0" dirty="0" smtClean="0">
                <a:cs typeface="ＭＳ Ｐゴシック" charset="0"/>
              </a:rPr>
              <a:t>For (Nested)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for { x &lt;- 1 to 2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y &lt;- 1 to 3 }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{ print(s"($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x,$y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") }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 (1,2) (1,3) (2,1) (2,2) (2,3)</a:t>
            </a:r>
          </a:p>
          <a:p>
            <a:pPr marL="400050" lvl="1" indent="0">
              <a:buNone/>
            </a:pP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1"/>
            <a:r>
              <a:rPr lang="en-US" sz="2000" noProof="0" dirty="0" smtClean="0">
                <a:cs typeface="ＭＳ Ｐゴシック" charset="0"/>
              </a:rPr>
              <a:t>For (functional)</a:t>
            </a:r>
          </a:p>
          <a:p>
            <a:pPr marL="0" lvl="1" indent="0">
              <a:buNone/>
            </a:pPr>
            <a:endParaRPr lang="en-US" sz="2000" noProof="0" dirty="0" smtClean="0">
              <a:cs typeface="ＭＳ Ｐゴシック" charset="0"/>
            </a:endParaRP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powersOf2 = for 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&lt;- 0 to 8; pow = 1 &lt;&lt;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yield pow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powersOf2: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scala.collection.immutable.IndexedSeq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Vector(1, 2, 4, 8, 16, 32, 64, 128, 256)</a:t>
            </a:r>
          </a:p>
          <a:p>
            <a:pPr marL="400050" lvl="1" indent="0">
              <a:buNone/>
            </a:pPr>
            <a:endParaRPr lang="en-US" sz="105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105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Loops – While Do/While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917481"/>
            <a:ext cx="8243888" cy="3362325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Do not use them! (preferably with functional programming, but also not a dogma)</a:t>
            </a:r>
          </a:p>
          <a:p>
            <a:r>
              <a:rPr lang="en-US" sz="2000" noProof="0" dirty="0" smtClean="0"/>
              <a:t>While</a:t>
            </a:r>
            <a:endParaRPr lang="en-US" sz="20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10; while (x &gt; 0) x -= 1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180975" indent="-180975"/>
            <a:r>
              <a:rPr lang="en-US" sz="2000" noProof="0" dirty="0" smtClean="0">
                <a:cs typeface="ＭＳ Ｐゴシック" charset="0"/>
              </a:rPr>
              <a:t>Do / While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0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do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s"Here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am, x = $x") while (x &gt; 0)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 I am, x = 0</a:t>
            </a:r>
            <a:endParaRPr lang="en-US" sz="7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Exercises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noProof="0" dirty="0" smtClean="0"/>
              <a:t>Exercise 3 – Expressions and conditionals</a:t>
            </a:r>
          </a:p>
          <a:p>
            <a:endParaRPr lang="en-US" sz="32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588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000">
              <a:buAutoNum type="arabicPeriod" startAt="7"/>
            </a:pPr>
            <a:r>
              <a:rPr lang="en-US" dirty="0" smtClean="0"/>
              <a:t>Common Collections</a:t>
            </a:r>
            <a:endParaRPr lang="en-US" noProof="0" dirty="0" smtClean="0"/>
          </a:p>
          <a:p>
            <a:pPr marL="360000">
              <a:buAutoNum type="arabicPeriod" startAt="7"/>
            </a:pPr>
            <a:r>
              <a:rPr lang="en-US" noProof="0" dirty="0" smtClean="0"/>
              <a:t>More Collections</a:t>
            </a:r>
          </a:p>
          <a:p>
            <a:pPr marL="360000">
              <a:buAutoNum type="arabicPeriod" startAt="7"/>
            </a:pPr>
            <a:r>
              <a:rPr lang="en-US" dirty="0" smtClean="0"/>
              <a:t>Classes</a:t>
            </a:r>
            <a:endParaRPr lang="en-US" noProof="0" dirty="0" smtClean="0"/>
          </a:p>
          <a:p>
            <a:pPr marL="360000">
              <a:buAutoNum type="arabicPeriod" startAt="7"/>
            </a:pPr>
            <a:r>
              <a:rPr lang="en-US" dirty="0" smtClean="0"/>
              <a:t>Objects, Case Classes &amp; Traits</a:t>
            </a:r>
            <a:endParaRPr lang="en-US" noProof="0" dirty="0" smtClean="0"/>
          </a:p>
          <a:p>
            <a:pPr marL="360000">
              <a:buAutoNum type="arabicPeriod" startAt="7"/>
            </a:pPr>
            <a:r>
              <a:rPr lang="en-US" dirty="0" smtClean="0"/>
              <a:t>Advanced Typing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4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61555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Functions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3" y="4113394"/>
            <a:ext cx="3379968" cy="9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2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Functions (1 /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984717"/>
            <a:ext cx="8243888" cy="3362325"/>
          </a:xfrm>
        </p:spPr>
        <p:txBody>
          <a:bodyPr>
            <a:noAutofit/>
          </a:bodyPr>
          <a:lstStyle/>
          <a:p>
            <a:r>
              <a:rPr lang="en-US" sz="2000" i="1" noProof="0" dirty="0" smtClean="0"/>
              <a:t>Functions </a:t>
            </a:r>
            <a:r>
              <a:rPr lang="en-US" sz="2000" noProof="0" dirty="0" smtClean="0"/>
              <a:t>are </a:t>
            </a:r>
            <a:r>
              <a:rPr lang="en-US" sz="2000" b="1" noProof="0" dirty="0" smtClean="0"/>
              <a:t>named</a:t>
            </a:r>
            <a:r>
              <a:rPr lang="en-US" sz="2000" noProof="0" dirty="0" smtClean="0"/>
              <a:t> and </a:t>
            </a:r>
            <a:r>
              <a:rPr lang="en-US" sz="2000" b="1" noProof="0" dirty="0" smtClean="0"/>
              <a:t>reusable</a:t>
            </a:r>
            <a:r>
              <a:rPr lang="en-US" sz="2000" noProof="0" dirty="0" smtClean="0"/>
              <a:t> expressions.</a:t>
            </a:r>
          </a:p>
          <a:p>
            <a:r>
              <a:rPr lang="en-US" sz="2000" noProof="0" dirty="0" smtClean="0"/>
              <a:t>They may be parametrized and may return a value</a:t>
            </a:r>
          </a:p>
          <a:p>
            <a:r>
              <a:rPr lang="en-US" sz="2000" noProof="0" dirty="0" smtClean="0"/>
              <a:t>Scala aims to build </a:t>
            </a:r>
            <a:r>
              <a:rPr lang="en-US" sz="2000" b="1" noProof="0" dirty="0" smtClean="0"/>
              <a:t>pure functions </a:t>
            </a:r>
            <a:r>
              <a:rPr lang="en-US" sz="2000" noProof="0" dirty="0" smtClean="0"/>
              <a:t>(functional programming) </a:t>
            </a:r>
          </a:p>
          <a:p>
            <a:r>
              <a:rPr lang="en-US" sz="2000" noProof="0" dirty="0" smtClean="0"/>
              <a:t>A </a:t>
            </a:r>
            <a:r>
              <a:rPr lang="en-US" sz="2000" b="1" noProof="0" dirty="0" smtClean="0"/>
              <a:t>pure function </a:t>
            </a:r>
            <a:r>
              <a:rPr lang="en-US" sz="2000" noProof="0" dirty="0" smtClean="0"/>
              <a:t>is one that:</a:t>
            </a:r>
          </a:p>
          <a:p>
            <a:pPr lvl="1"/>
            <a:r>
              <a:rPr lang="en-US" sz="2000" noProof="0" dirty="0" smtClean="0"/>
              <a:t>Has one or more input parameters</a:t>
            </a:r>
          </a:p>
          <a:p>
            <a:pPr lvl="1"/>
            <a:r>
              <a:rPr lang="en-US" sz="2000" noProof="0" dirty="0" smtClean="0"/>
              <a:t>Performs calculations using only the input parameters</a:t>
            </a:r>
          </a:p>
          <a:p>
            <a:pPr lvl="1"/>
            <a:r>
              <a:rPr lang="en-US" sz="2000" noProof="0" dirty="0" smtClean="0"/>
              <a:t>Returns a value</a:t>
            </a:r>
          </a:p>
          <a:p>
            <a:pPr lvl="1"/>
            <a:r>
              <a:rPr lang="en-US" sz="2000" noProof="0" dirty="0" smtClean="0"/>
              <a:t>Always returns the same value for the same input</a:t>
            </a:r>
          </a:p>
          <a:p>
            <a:pPr lvl="1"/>
            <a:r>
              <a:rPr lang="en-US" sz="2000" noProof="0" dirty="0" smtClean="0"/>
              <a:t>Does not </a:t>
            </a:r>
            <a:r>
              <a:rPr lang="en-US" sz="2000" b="1" noProof="0" dirty="0" smtClean="0"/>
              <a:t>use or affect any data outside </a:t>
            </a:r>
            <a:r>
              <a:rPr lang="en-US" sz="2000" noProof="0" dirty="0" smtClean="0"/>
              <a:t>the function</a:t>
            </a:r>
          </a:p>
          <a:p>
            <a:pPr lvl="1"/>
            <a:r>
              <a:rPr lang="en-US" sz="2000" b="1" noProof="0" dirty="0" smtClean="0"/>
              <a:t>Is not affected by any data outside </a:t>
            </a:r>
            <a:r>
              <a:rPr lang="en-US" sz="2000" noProof="0" dirty="0" smtClean="0"/>
              <a:t>the function</a:t>
            </a:r>
            <a:endParaRPr lang="en-US" sz="20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Functions (2 /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24205"/>
            <a:ext cx="8243888" cy="3694860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Defining an Input-less Function – empty () can be used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 = "hi"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hi: String</a:t>
            </a:r>
          </a:p>
          <a:p>
            <a:pPr marL="180975" lvl="1"/>
            <a:r>
              <a:rPr lang="en-US" sz="2000" noProof="0" dirty="0" smtClean="0">
                <a:cs typeface="ＭＳ Ｐゴシック" charset="0"/>
              </a:rPr>
              <a:t>Defining a Function with a Return Type (not mandatory except for recursive functions)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hi: String = "hi"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hi: String</a:t>
            </a:r>
          </a:p>
          <a:p>
            <a:r>
              <a:rPr lang="en-US" sz="2000" noProof="0" dirty="0" smtClean="0"/>
              <a:t>General Definition of a function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multiplier(x: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 x * y }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multiplier: (x: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multiplier(6, 7)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res0: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42</a:t>
            </a:r>
          </a:p>
          <a:p>
            <a:pPr marL="0" indent="0">
              <a:buNone/>
            </a:pPr>
            <a:endParaRPr lang="en-US" sz="16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Functions (3 /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94" y="924205"/>
            <a:ext cx="8922124" cy="3876395"/>
          </a:xfrm>
        </p:spPr>
        <p:txBody>
          <a:bodyPr>
            <a:noAutofit/>
          </a:bodyPr>
          <a:lstStyle/>
          <a:p>
            <a:r>
              <a:rPr lang="en-US" sz="2000" b="1" noProof="0" dirty="0" smtClean="0"/>
              <a:t>Procedures</a:t>
            </a:r>
            <a:r>
              <a:rPr lang="en-US" sz="2000" noProof="0" dirty="0" smtClean="0"/>
              <a:t> -  Functions that don’t return a value (returns Unit) and end with a statement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log(d: Double): Unit =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f"Got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$d%.2f")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log: (d: Double)Unit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log(2.23535)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 value 2.24</a:t>
            </a:r>
          </a:p>
          <a:p>
            <a:pPr marL="285750"/>
            <a:r>
              <a:rPr lang="en-US" sz="2000" noProof="0" dirty="0" smtClean="0"/>
              <a:t>Function Invocation with Expression Blocks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formatEuro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Double) = f"€$amt%.2f"</a:t>
            </a:r>
          </a:p>
          <a:p>
            <a:pPr marL="400050" lvl="1" indent="0">
              <a:buNone/>
            </a:pP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formatEuro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Double)String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formatEuro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rate = 1.32; 0.235 + 0.7123 + rate * 5.32 }</a:t>
            </a:r>
          </a:p>
          <a:p>
            <a:pPr marL="40005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res5: String = €7.97</a:t>
            </a:r>
          </a:p>
          <a:p>
            <a:endParaRPr lang="en-US" sz="16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Recursive Functions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67335"/>
            <a:ext cx="8243888" cy="3953436"/>
          </a:xfrm>
        </p:spPr>
        <p:txBody>
          <a:bodyPr>
            <a:normAutofit fontScale="92500" lnSpcReduction="20000"/>
          </a:bodyPr>
          <a:lstStyle/>
          <a:p>
            <a:r>
              <a:rPr lang="en-US" sz="2100" noProof="0" dirty="0" smtClean="0"/>
              <a:t>A </a:t>
            </a:r>
            <a:r>
              <a:rPr lang="en-US" sz="2100" b="1" i="1" noProof="0" dirty="0" smtClean="0"/>
              <a:t>recursive </a:t>
            </a:r>
            <a:r>
              <a:rPr lang="en-US" sz="2100" b="1" noProof="0" dirty="0" smtClean="0"/>
              <a:t>function </a:t>
            </a:r>
            <a:r>
              <a:rPr lang="en-US" sz="2100" noProof="0" dirty="0" smtClean="0"/>
              <a:t>is one that may </a:t>
            </a:r>
            <a:r>
              <a:rPr lang="en-US" sz="2100" b="1" noProof="0" dirty="0" smtClean="0"/>
              <a:t>invoke itself</a:t>
            </a:r>
            <a:r>
              <a:rPr lang="en-US" sz="2100" noProof="0" dirty="0" smtClean="0"/>
              <a:t>, preferably with some type of parameter or external condition that will be checked to avoid an infinite loop of function invocation</a:t>
            </a:r>
          </a:p>
          <a:p>
            <a:r>
              <a:rPr lang="en-US" sz="2100" b="1" dirty="0"/>
              <a:t>F</a:t>
            </a:r>
            <a:r>
              <a:rPr lang="en-US" sz="2100" b="1" noProof="0" dirty="0" err="1" smtClean="0"/>
              <a:t>unctional</a:t>
            </a:r>
            <a:r>
              <a:rPr lang="en-US" sz="2100" b="1" noProof="0" dirty="0" smtClean="0"/>
              <a:t> programming </a:t>
            </a:r>
            <a:r>
              <a:rPr lang="en-US" sz="2100" noProof="0" dirty="0" smtClean="0"/>
              <a:t>because they offer a way to iterate over data structures </a:t>
            </a:r>
            <a:r>
              <a:rPr lang="en-US" sz="2100" b="1" noProof="0" dirty="0" smtClean="0"/>
              <a:t>without mutable data</a:t>
            </a:r>
            <a:r>
              <a:rPr lang="en-US" sz="2100" noProof="0" dirty="0" smtClean="0"/>
              <a:t>. Each call has </a:t>
            </a:r>
            <a:r>
              <a:rPr lang="en-US" sz="2100" b="1" noProof="0" dirty="0" smtClean="0"/>
              <a:t>its own stack</a:t>
            </a:r>
          </a:p>
          <a:p>
            <a:r>
              <a:rPr lang="en-US" sz="2100" noProof="0" dirty="0" smtClean="0"/>
              <a:t>Always try to use </a:t>
            </a:r>
            <a:r>
              <a:rPr lang="en-US" sz="2100" b="1" noProof="0" dirty="0" smtClean="0"/>
              <a:t>tail recursion </a:t>
            </a:r>
            <a:r>
              <a:rPr lang="en-US" sz="2100" noProof="0" dirty="0" smtClean="0"/>
              <a:t>(last statement is the recursive invocation) and mark the function with the annotation </a:t>
            </a:r>
            <a:r>
              <a:rPr lang="en-US" sz="2100" b="1" noProof="0" dirty="0" smtClean="0"/>
              <a:t>@</a:t>
            </a:r>
            <a:r>
              <a:rPr lang="en-US" sz="2100" b="1" noProof="0" dirty="0" err="1" smtClean="0"/>
              <a:t>annotation.tailrec</a:t>
            </a:r>
            <a:endParaRPr lang="en-US" sz="2100" b="1" noProof="0" dirty="0" smtClean="0"/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@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annotation.tailrec</a:t>
            </a:r>
            <a:endParaRPr lang="en-US" sz="19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power(x: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n: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t: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1):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if (n &lt; 1) t</a:t>
            </a: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else power(x, n-1, x*t)</a:t>
            </a: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power: (x: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n: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t: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9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power(2,8)</a:t>
            </a:r>
          </a:p>
          <a:p>
            <a:pPr marL="400050" lvl="1" indent="0">
              <a:buNone/>
            </a:pP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res9: </a:t>
            </a:r>
            <a:r>
              <a:rPr lang="en-US" sz="19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256</a:t>
            </a:r>
            <a:endParaRPr lang="en-US" sz="19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Other things about Functions (1/3)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6" y="860612"/>
            <a:ext cx="8585993" cy="3872753"/>
          </a:xfrm>
        </p:spPr>
        <p:txBody>
          <a:bodyPr>
            <a:normAutofit fontScale="70000" lnSpcReduction="20000"/>
          </a:bodyPr>
          <a:lstStyle/>
          <a:p>
            <a:r>
              <a:rPr lang="en-US" sz="2100" noProof="0" dirty="0" smtClean="0"/>
              <a:t>Nested Functions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max(a: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c: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max(x: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if (x &gt; y) x else y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max(a, max(b, c))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max: (a: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c: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1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max(42, 181, 19)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res10: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181</a:t>
            </a:r>
          </a:p>
          <a:p>
            <a:pPr marL="180975" lvl="1"/>
            <a:r>
              <a:rPr lang="en-US" sz="2100" noProof="0" dirty="0" smtClean="0">
                <a:cs typeface="ＭＳ Ｐゴシック" charset="0"/>
              </a:rPr>
              <a:t>Named Parameters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greet(prefix: String, name: String) =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s"$prefix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$name"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greet: (prefix: String, name: String)String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 = greet(name = "Brown", prefix = "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greeting: String =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Brown</a:t>
            </a:r>
          </a:p>
          <a:p>
            <a:pPr marL="180975" lvl="1"/>
            <a:r>
              <a:rPr lang="en-US" sz="2100" noProof="0" dirty="0" smtClean="0">
                <a:cs typeface="ＭＳ Ｐゴシック" charset="0"/>
              </a:rPr>
              <a:t>Default Values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greet(prefix: String = "", name: String) = s"$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prefix$name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greet: (prefix: String, name: String)String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greeting1 = greet(name = "Paul")</a:t>
            </a:r>
          </a:p>
          <a:p>
            <a:pPr marL="400050" lvl="1" indent="0">
              <a:buNone/>
            </a:pPr>
            <a:r>
              <a:rPr lang="en-US" sz="2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greeting1: String = Paul</a:t>
            </a:r>
            <a:endParaRPr lang="en-US" sz="21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Other things about Functions (2/3)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36" y="848528"/>
            <a:ext cx="4377859" cy="3945348"/>
          </a:xfrm>
        </p:spPr>
        <p:txBody>
          <a:bodyPr>
            <a:noAutofit/>
          </a:bodyPr>
          <a:lstStyle/>
          <a:p>
            <a:r>
              <a:rPr lang="en-US" sz="1600" noProof="0" dirty="0" err="1" smtClean="0"/>
              <a:t>Var</a:t>
            </a:r>
            <a:r>
              <a:rPr lang="en-US" sz="1600" noProof="0" dirty="0" smtClean="0"/>
              <a:t> </a:t>
            </a:r>
            <a:r>
              <a:rPr lang="en-US" sz="1600" noProof="0" dirty="0" err="1" smtClean="0"/>
              <a:t>arg</a:t>
            </a:r>
            <a:r>
              <a:rPr lang="en-US" sz="1600" noProof="0" dirty="0" smtClean="0"/>
              <a:t> Parameters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scala&gt; </a:t>
            </a:r>
            <a:r>
              <a:rPr lang="en-US" sz="1400" kern="1200" noProof="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</a:t>
            </a: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sum(items: </a:t>
            </a:r>
            <a:r>
              <a:rPr lang="en-US" sz="1400" kern="1200" noProof="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*): </a:t>
            </a:r>
            <a:r>
              <a:rPr lang="en-US" sz="1400" kern="1200" noProof="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 </a:t>
            </a:r>
            <a:r>
              <a:rPr lang="en-US" sz="1400" kern="1200" noProof="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</a:t>
            </a: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total = 0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 for (</a:t>
            </a:r>
            <a:r>
              <a:rPr lang="en-US" sz="1400" kern="1200" noProof="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items) total += </a:t>
            </a:r>
            <a:r>
              <a:rPr lang="en-US" sz="1400" kern="1200" noProof="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endParaRPr lang="en-US" sz="1400" kern="1200" noProof="0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 total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 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sum: (items: </a:t>
            </a:r>
            <a:r>
              <a:rPr lang="en-US" sz="1400" kern="1200" noProof="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*)</a:t>
            </a:r>
            <a:r>
              <a:rPr lang="en-US" sz="1400" kern="1200" noProof="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endParaRPr lang="en-US" sz="1400" kern="1200" noProof="0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scala&gt; sum(10, 20, 30)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res11: </a:t>
            </a:r>
            <a:r>
              <a:rPr lang="en-US" sz="1400" kern="1200" noProof="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60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scala&gt; sum()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res12: </a:t>
            </a:r>
            <a:r>
              <a:rPr lang="en-US" sz="1400" kern="1200" noProof="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1400" kern="1200" noProof="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</a:t>
            </a:r>
          </a:p>
          <a:p>
            <a:pPr marL="180975" lvl="1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tabLst>
                <a:tab pos="1527175" algn="l"/>
              </a:tabLst>
            </a:pPr>
            <a:r>
              <a:rPr lang="en-US" sz="1600" dirty="0" smtClean="0">
                <a:ea typeface="ＭＳ Ｐゴシック" pitchFamily="34" charset="-128"/>
                <a:cs typeface="ＭＳ Ｐゴシック" charset="0"/>
              </a:rPr>
              <a:t>Parameter Groups (more about this later)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max(x: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)(y: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= if (x &gt; y) x else y</a:t>
            </a:r>
          </a:p>
          <a:p>
            <a:pPr marL="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max: (x: Int)(y: Int)Int</a:t>
            </a:r>
          </a:p>
          <a:p>
            <a:pPr marL="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larger = max(20)(39)</a:t>
            </a:r>
          </a:p>
          <a:p>
            <a:pPr marL="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larger: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4704914" y="848528"/>
            <a:ext cx="4023507" cy="39453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/>
            <a:r>
              <a:rPr lang="en-US" sz="1600" dirty="0" smtClean="0">
                <a:cs typeface="ＭＳ Ｐゴシック" charset="0"/>
              </a:rPr>
              <a:t>Type Parameters (like Generics)</a:t>
            </a:r>
          </a:p>
          <a:p>
            <a:pPr marL="0" lvl="1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identity[A](a: A): A = a</a:t>
            </a:r>
          </a:p>
          <a:p>
            <a:pPr marL="0" lvl="1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identity: [A](a: A)A</a:t>
            </a:r>
          </a:p>
          <a:p>
            <a:pPr marL="0" lvl="1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s: String = identity[String]("Hello")</a:t>
            </a:r>
          </a:p>
          <a:p>
            <a:pPr marL="0" lvl="1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s: String = Hello</a:t>
            </a:r>
          </a:p>
          <a:p>
            <a:pPr marL="0" lvl="1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d: Double = identity[Double](2.717)</a:t>
            </a:r>
          </a:p>
          <a:p>
            <a:pPr marL="0" lvl="1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 Double = 2.717</a:t>
            </a:r>
          </a:p>
          <a:p>
            <a:pPr marL="800100" lvl="2" indent="0">
              <a:buFont typeface="Wingdings" panose="05000000000000000000" pitchFamily="2" charset="2"/>
              <a:buNone/>
            </a:pP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Other things about Functions (3/3)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951099"/>
            <a:ext cx="8243888" cy="3362325"/>
          </a:xfrm>
        </p:spPr>
        <p:txBody>
          <a:bodyPr>
            <a:noAutofit/>
          </a:bodyPr>
          <a:lstStyle/>
          <a:p>
            <a:r>
              <a:rPr lang="en-US" sz="1800" noProof="0" dirty="0" smtClean="0">
                <a:cs typeface="ＭＳ Ｐゴシック" charset="0"/>
              </a:rPr>
              <a:t>Methods &amp; Operators</a:t>
            </a:r>
          </a:p>
          <a:p>
            <a:pPr marL="400050" lvl="2" indent="0">
              <a:buNone/>
            </a:pPr>
            <a:r>
              <a:rPr lang="en-US" sz="1800" noProof="0" dirty="0" smtClean="0"/>
              <a:t>A </a:t>
            </a:r>
            <a:r>
              <a:rPr lang="en-US" sz="1800" i="1" noProof="0" dirty="0" smtClean="0"/>
              <a:t>method </a:t>
            </a:r>
            <a:r>
              <a:rPr lang="en-US" sz="1800" noProof="0" dirty="0" smtClean="0"/>
              <a:t>is a function defined in a class and available from any instance of the class. (more about classes later)</a:t>
            </a:r>
          </a:p>
          <a:p>
            <a:pPr marL="800100" lvl="2" indent="0">
              <a:buNone/>
            </a:pPr>
            <a:endParaRPr lang="en-US" sz="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7253" y="2004304"/>
            <a:ext cx="322057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14300">
              <a:lnSpc>
                <a:spcPct val="80000"/>
              </a:lnSpc>
              <a:spcBef>
                <a:spcPct val="20000"/>
              </a:spcBef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 = 65.642</a:t>
            </a:r>
          </a:p>
          <a:p>
            <a:pPr indent="-114300">
              <a:lnSpc>
                <a:spcPct val="80000"/>
              </a:lnSpc>
              <a:spcBef>
                <a:spcPct val="20000"/>
              </a:spcBef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d: Double = 65.642</a:t>
            </a:r>
          </a:p>
          <a:p>
            <a:pPr indent="-114300">
              <a:lnSpc>
                <a:spcPct val="80000"/>
              </a:lnSpc>
              <a:spcBef>
                <a:spcPct val="20000"/>
              </a:spcBef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d.+(2.721)</a:t>
            </a:r>
          </a:p>
          <a:p>
            <a:pPr indent="-114300">
              <a:lnSpc>
                <a:spcPct val="80000"/>
              </a:lnSpc>
              <a:spcBef>
                <a:spcPct val="20000"/>
              </a:spcBef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res16: Double = 68.363</a:t>
            </a:r>
          </a:p>
          <a:p>
            <a:pPr indent="-114300">
              <a:lnSpc>
                <a:spcPct val="80000"/>
              </a:lnSpc>
              <a:spcBef>
                <a:spcPct val="20000"/>
              </a:spcBef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587253" y="3236536"/>
            <a:ext cx="2900153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14300">
              <a:lnSpc>
                <a:spcPct val="80000"/>
              </a:lnSpc>
              <a:spcBef>
                <a:spcPct val="20000"/>
              </a:spcBef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compare 18.0</a:t>
            </a:r>
          </a:p>
          <a:p>
            <a:pPr indent="-114300">
              <a:lnSpc>
                <a:spcPct val="80000"/>
              </a:lnSpc>
              <a:spcBef>
                <a:spcPct val="20000"/>
              </a:spcBef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res17: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indent="-114300">
              <a:lnSpc>
                <a:spcPct val="80000"/>
              </a:lnSpc>
              <a:spcBef>
                <a:spcPct val="20000"/>
              </a:spcBef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+ 2.721</a:t>
            </a:r>
          </a:p>
          <a:p>
            <a:pPr indent="-114300">
              <a:lnSpc>
                <a:spcPct val="80000"/>
              </a:lnSpc>
              <a:spcBef>
                <a:spcPct val="20000"/>
              </a:spcBef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res18: Double = 68.363</a:t>
            </a:r>
          </a:p>
          <a:p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1974" y="2053548"/>
            <a:ext cx="531770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14300"/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"vacation.jpg"</a:t>
            </a:r>
          </a:p>
          <a:p>
            <a:pPr marL="0" lvl="1" fontAlgn="base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tabLst>
                <a:tab pos="1527175" algn="l"/>
              </a:tabLst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s: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vacation.jpg</a:t>
            </a:r>
          </a:p>
          <a:p>
            <a:pPr indent="-114300"/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isJPEG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s.endsWith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(".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indent="-114300"/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isJPEG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1522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Exercises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noProof="0" dirty="0" smtClean="0"/>
              <a:t>Exercise 4 – Functions</a:t>
            </a:r>
          </a:p>
          <a:p>
            <a:endParaRPr lang="en-US" sz="44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615553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First-class functions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3" y="4113394"/>
            <a:ext cx="3379968" cy="9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3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475097"/>
            <a:ext cx="6692104" cy="245260"/>
          </a:xfrm>
        </p:spPr>
        <p:txBody>
          <a:bodyPr/>
          <a:lstStyle/>
          <a:p>
            <a:r>
              <a:rPr lang="en-US" sz="2800" noProof="0" dirty="0" smtClean="0"/>
              <a:t>Scope of the course</a:t>
            </a:r>
            <a:endParaRPr lang="en-US" sz="2800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55" name="Inhaltsplatzhalter 5"/>
          <p:cNvSpPr>
            <a:spLocks noGrp="1"/>
          </p:cNvSpPr>
          <p:nvPr>
            <p:ph idx="1"/>
          </p:nvPr>
        </p:nvSpPr>
        <p:spPr>
          <a:xfrm>
            <a:off x="438150" y="910756"/>
            <a:ext cx="4523815" cy="33116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s-ES" sz="1800" dirty="0" err="1" smtClean="0"/>
              <a:t>Introduction</a:t>
            </a:r>
            <a:r>
              <a:rPr lang="es-ES" sz="1800" dirty="0" smtClean="0"/>
              <a:t> to </a:t>
            </a:r>
            <a:r>
              <a:rPr lang="es-ES" sz="1800" dirty="0" err="1" smtClean="0"/>
              <a:t>Scala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 smtClean="0"/>
              <a:t>:</a:t>
            </a:r>
            <a:endParaRPr lang="en-US" sz="1800" b="0" noProof="0" dirty="0" smtClean="0"/>
          </a:p>
          <a:p>
            <a:pPr lvl="1"/>
            <a:r>
              <a:rPr lang="en-US" sz="1600" noProof="0" dirty="0" smtClean="0"/>
              <a:t>Lectures</a:t>
            </a:r>
          </a:p>
          <a:p>
            <a:pPr lvl="1"/>
            <a:r>
              <a:rPr lang="en-US" altLang="de-DE" sz="1600" noProof="0" dirty="0" smtClean="0"/>
              <a:t>Hands-on exercises</a:t>
            </a:r>
          </a:p>
          <a:p>
            <a:pPr lvl="1"/>
            <a:r>
              <a:rPr lang="en-US" altLang="de-DE" sz="1600" noProof="0" dirty="0" smtClean="0"/>
              <a:t>Virtual Machine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nd </a:t>
            </a:r>
            <a:r>
              <a:rPr lang="en-US" sz="1600" dirty="0"/>
              <a:t>much more </a:t>
            </a:r>
            <a:r>
              <a:rPr lang="en-US" sz="1600" dirty="0" smtClean="0"/>
              <a:t>…</a:t>
            </a:r>
            <a:endParaRPr lang="en-US" sz="1600" dirty="0"/>
          </a:p>
          <a:p>
            <a:pPr lvl="1"/>
            <a:endParaRPr lang="en-US" altLang="de-DE" sz="1600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sz="1800" noProof="0" dirty="0" smtClean="0"/>
              <a:t>Course Materials available in GitHub</a:t>
            </a:r>
            <a:endParaRPr lang="en-US" altLang="de-DE" sz="1800" b="1" noProof="0" dirty="0" smtClean="0"/>
          </a:p>
          <a:p>
            <a:pPr marL="179388" lvl="1" indent="0">
              <a:buNone/>
            </a:pPr>
            <a:endParaRPr lang="en-US" sz="1600" noProof="0" dirty="0" smtClean="0"/>
          </a:p>
          <a:p>
            <a:pPr marL="179388" lvl="1" indent="0">
              <a:buNone/>
            </a:pPr>
            <a:r>
              <a:rPr lang="en-US" altLang="de-DE" sz="1100" dirty="0"/>
              <a:t>https://github.com/chicochica10/spark-scala-developer</a:t>
            </a:r>
            <a:endParaRPr lang="en-US" altLang="de-DE" sz="1100" noProof="0" dirty="0"/>
          </a:p>
        </p:txBody>
      </p:sp>
      <p:sp>
        <p:nvSpPr>
          <p:cNvPr id="2" name="Rounded Rectangle 1"/>
          <p:cNvSpPr/>
          <p:nvPr/>
        </p:nvSpPr>
        <p:spPr>
          <a:xfrm>
            <a:off x="625289" y="4289612"/>
            <a:ext cx="3691216" cy="36979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alpha val="75000"/>
            </a:schemeClr>
          </a:solidFill>
          <a:ln w="508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Contact me if you need help !!</a:t>
            </a:r>
          </a:p>
        </p:txBody>
      </p:sp>
    </p:spTree>
    <p:extLst>
      <p:ext uri="{BB962C8B-B14F-4D97-AF65-F5344CB8AC3E}">
        <p14:creationId xmlns:p14="http://schemas.microsoft.com/office/powerpoint/2010/main" val="25871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First Order Functions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1119187"/>
            <a:ext cx="8243888" cy="3600731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Can be created in </a:t>
            </a:r>
            <a:r>
              <a:rPr lang="en-US" sz="2400" b="1" noProof="0" dirty="0" smtClean="0"/>
              <a:t>literal form </a:t>
            </a:r>
            <a:r>
              <a:rPr lang="en-US" sz="2400" noProof="0" dirty="0" smtClean="0"/>
              <a:t>without ever having been assigned an identifier</a:t>
            </a:r>
          </a:p>
          <a:p>
            <a:r>
              <a:rPr lang="en-US" sz="2400" noProof="0" dirty="0" smtClean="0"/>
              <a:t>Be </a:t>
            </a:r>
            <a:r>
              <a:rPr lang="en-US" sz="2400" b="1" noProof="0" dirty="0" smtClean="0"/>
              <a:t>stored in a container </a:t>
            </a:r>
            <a:r>
              <a:rPr lang="en-US" sz="2400" noProof="0" dirty="0" smtClean="0"/>
              <a:t>such as a value, variable, or data structure</a:t>
            </a:r>
          </a:p>
          <a:p>
            <a:r>
              <a:rPr lang="en-US" sz="2400" noProof="0" dirty="0" smtClean="0"/>
              <a:t>Be </a:t>
            </a:r>
            <a:r>
              <a:rPr lang="en-US" sz="2400" b="1" noProof="0" dirty="0" smtClean="0"/>
              <a:t>used as a parameter </a:t>
            </a:r>
            <a:r>
              <a:rPr lang="en-US" sz="2400" noProof="0" dirty="0" smtClean="0"/>
              <a:t>to another function or used as the </a:t>
            </a:r>
            <a:r>
              <a:rPr lang="en-US" sz="2400" b="1" noProof="0" dirty="0" smtClean="0"/>
              <a:t>return value </a:t>
            </a:r>
            <a:r>
              <a:rPr lang="en-US" sz="2400" noProof="0" dirty="0" smtClean="0"/>
              <a:t>from another function.</a:t>
            </a:r>
          </a:p>
          <a:p>
            <a:r>
              <a:rPr lang="en-US" sz="2400" noProof="0" dirty="0" smtClean="0"/>
              <a:t>The final goal is make </a:t>
            </a:r>
            <a:r>
              <a:rPr lang="en-US" sz="2400" b="1" noProof="0" dirty="0" smtClean="0"/>
              <a:t>declarative programming / functional programing</a:t>
            </a:r>
            <a:r>
              <a:rPr lang="en-US" sz="2400" noProof="0" dirty="0" smtClean="0"/>
              <a:t> (what to do) instead imperative programming (how to do)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Function Types and Values (1/2)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36" y="944375"/>
            <a:ext cx="4128293" cy="3755371"/>
          </a:xfrm>
        </p:spPr>
        <p:txBody>
          <a:bodyPr>
            <a:noAutofit/>
          </a:bodyPr>
          <a:lstStyle/>
          <a:p>
            <a:r>
              <a:rPr lang="en-US" sz="1400" noProof="0" dirty="0" smtClean="0"/>
              <a:t>The </a:t>
            </a:r>
            <a:r>
              <a:rPr lang="en-US" sz="1400" i="1" noProof="0" dirty="0" smtClean="0"/>
              <a:t>type </a:t>
            </a:r>
            <a:r>
              <a:rPr lang="en-US" sz="1400" noProof="0" dirty="0" smtClean="0"/>
              <a:t>of a function is a simple grouping of its input types and return value type</a:t>
            </a:r>
          </a:p>
          <a:p>
            <a:pPr marL="0" indent="0">
              <a:buNone/>
            </a:pPr>
            <a:endParaRPr lang="en-US" sz="1050" noProof="0" dirty="0" smtClean="0"/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double(x: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 * 2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double: (x: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double(5)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res0: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myDouble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double</a:t>
            </a:r>
          </a:p>
          <a:p>
            <a:pPr marL="0" indent="0">
              <a:buNone/>
            </a:pP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myDouble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&lt;function1&gt;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myDouble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myDoubleCopy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myDouble</a:t>
            </a:r>
            <a:endParaRPr lang="en-US" sz="1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myDoubleCopy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&lt;function1&gt;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myDoubleCopy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res2: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  <a:endParaRPr lang="en-US" sz="1200" noProof="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000" noProof="0" dirty="0" smtClean="0"/>
          </a:p>
          <a:p>
            <a:pPr marL="400050" lvl="1" indent="0">
              <a:buNone/>
            </a:pPr>
            <a:endParaRPr lang="en-US" sz="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572000" y="944376"/>
            <a:ext cx="4424083" cy="3755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ＭＳ Ｐゴシック" charset="0"/>
              </a:rPr>
              <a:t>Assigning a Function with _  (to distinguish it from invocation)</a:t>
            </a:r>
          </a:p>
          <a:p>
            <a:endParaRPr lang="en-US" dirty="0" smtClean="0">
              <a:cs typeface="ＭＳ Ｐゴシック" charset="0"/>
            </a:endParaRP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double(x: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 * 2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double: (x: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myDouble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double _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myDouble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&lt;function1&gt;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amount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myDouble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</a:p>
          <a:p>
            <a:pPr marL="3175" indent="0">
              <a:buFont typeface="Wingdings" panose="05000000000000000000" pitchFamily="2" charset="2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amount: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400050" lvl="1" indent="0">
              <a:buFont typeface="Wingdings" panose="05000000000000000000" pitchFamily="2" charset="2"/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Function Types and Values (2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2961437"/>
            <a:ext cx="8041387" cy="1731589"/>
          </a:xfrm>
        </p:spPr>
        <p:txBody>
          <a:bodyPr>
            <a:noAutofit/>
          </a:bodyPr>
          <a:lstStyle/>
          <a:p>
            <a:r>
              <a:rPr lang="en-US" sz="1600" noProof="0" dirty="0" smtClean="0">
                <a:cs typeface="ＭＳ Ｐゴシック" charset="0"/>
              </a:rPr>
              <a:t>Function type with multiples parameters</a:t>
            </a:r>
            <a:endParaRPr lang="en-US" noProof="0" dirty="0" smtClean="0">
              <a:cs typeface="ＭＳ Ｐゴシック" charset="0"/>
            </a:endParaRPr>
          </a:p>
          <a:p>
            <a:pPr marL="31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max(a: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if (a &gt; b) a else b</a:t>
            </a:r>
          </a:p>
          <a:p>
            <a:pPr marL="31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max: (a: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maximize: (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max</a:t>
            </a:r>
          </a:p>
          <a:p>
            <a:pPr marL="31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maximize: (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&lt;function2&gt;</a:t>
            </a:r>
          </a:p>
          <a:p>
            <a:pPr marL="31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maximize(50, 30)</a:t>
            </a:r>
          </a:p>
          <a:p>
            <a:pPr marL="3175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res3: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000" noProof="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000" noProof="0" dirty="0" smtClean="0"/>
          </a:p>
          <a:p>
            <a:pPr marL="400050" lvl="1" indent="0">
              <a:buNone/>
            </a:pPr>
            <a:endParaRPr lang="en-US" sz="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49264" y="835114"/>
            <a:ext cx="7924613" cy="20896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ＭＳ Ｐゴシック" charset="0"/>
              </a:rPr>
              <a:t>Function type with no parameters</a:t>
            </a:r>
            <a:endParaRPr lang="en-US" dirty="0" smtClean="0">
              <a:cs typeface="ＭＳ Ｐゴシック" charset="0"/>
            </a:endParaRPr>
          </a:p>
          <a:p>
            <a:pPr marL="0" lvl="1" indent="0">
              <a:spcBef>
                <a:spcPct val="2000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logStart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 "=" * 50 + "\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nStarting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NOW\n"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ct val="20000"/>
              </a:spcBef>
              <a:buNone/>
            </a:pP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logStart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()String</a:t>
            </a:r>
          </a:p>
          <a:p>
            <a:pPr marL="0" lvl="1" indent="0">
              <a:spcBef>
                <a:spcPct val="20000"/>
              </a:spcBef>
              <a:buNone/>
            </a:pP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start: () =&gt; String = logStart</a:t>
            </a:r>
          </a:p>
          <a:p>
            <a:pPr marL="0" lvl="1" indent="0">
              <a:spcBef>
                <a:spcPct val="2000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start: () =&gt; String = &lt;function0&gt;</a:t>
            </a:r>
          </a:p>
          <a:p>
            <a:pPr marL="0" lvl="1" indent="0">
              <a:spcBef>
                <a:spcPct val="2000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start() )</a:t>
            </a:r>
          </a:p>
          <a:p>
            <a:pPr marL="0" lvl="1" indent="0">
              <a:spcBef>
                <a:spcPct val="2000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</a:t>
            </a:r>
          </a:p>
          <a:p>
            <a:pPr marL="0" lvl="1" indent="0">
              <a:spcBef>
                <a:spcPct val="2000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Higher-Order Functions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944376"/>
            <a:ext cx="8243888" cy="3755371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Functions that have a function type as an input parameter or return value.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(s: String, f: String =&gt; String) = {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if (s != null) f(s) else s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3175" lvl="1" indent="0">
              <a:buNone/>
            </a:pP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(s: String, f: String =&gt; String)String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reverser(s: String) =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s.reverse</a:t>
            </a:r>
            <a:endParaRPr lang="en-US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reverser: (s: String)String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(null, reverser)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res4: String = null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("Ready", reverser)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res5: String =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ydaeR</a:t>
            </a:r>
            <a:endParaRPr lang="en-US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309282"/>
            <a:ext cx="6692104" cy="443752"/>
          </a:xfrm>
        </p:spPr>
        <p:txBody>
          <a:bodyPr>
            <a:noAutofit/>
          </a:bodyPr>
          <a:lstStyle/>
          <a:p>
            <a:r>
              <a:rPr lang="en-US" sz="1800" noProof="0" dirty="0" smtClean="0"/>
              <a:t>Functions Literals or Anonymous Functions or Lambdas expressions ( 1 / 2)</a:t>
            </a:r>
            <a:endParaRPr lang="en-US" sz="1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900953"/>
            <a:ext cx="8703733" cy="3886200"/>
          </a:xfrm>
        </p:spPr>
        <p:txBody>
          <a:bodyPr>
            <a:normAutofit/>
          </a:bodyPr>
          <a:lstStyle/>
          <a:p>
            <a:r>
              <a:rPr lang="en-US" sz="2400" noProof="0" dirty="0" smtClean="0"/>
              <a:t>A function that lacks a name</a:t>
            </a:r>
          </a:p>
          <a:p>
            <a:pPr marL="358775" lvl="2"/>
            <a:r>
              <a:rPr lang="en-US" sz="2000" noProof="0" dirty="0" smtClean="0">
                <a:cs typeface="Courier New" panose="02070309020205020404" pitchFamily="49" charset="0"/>
              </a:rPr>
              <a:t>One parameter</a:t>
            </a:r>
          </a:p>
          <a:p>
            <a:pPr marL="3556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doubler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(x: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x * 2</a:t>
            </a:r>
          </a:p>
          <a:p>
            <a:pPr marL="355600" lvl="2" indent="0">
              <a:buNone/>
            </a:pP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doubler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&lt;function1&gt;</a:t>
            </a:r>
          </a:p>
          <a:p>
            <a:pPr marL="3556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doubled =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doubler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(22)</a:t>
            </a:r>
          </a:p>
          <a:p>
            <a:pPr marL="3556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doubled: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44</a:t>
            </a:r>
          </a:p>
          <a:p>
            <a:pPr marL="358775" lvl="2" indent="-163513"/>
            <a:r>
              <a:rPr lang="en-US" sz="2000" dirty="0" smtClean="0">
                <a:cs typeface="Courier New" panose="02070309020205020404" pitchFamily="49" charset="0"/>
              </a:rPr>
              <a:t>Two parameters</a:t>
            </a:r>
            <a:endParaRPr lang="en-US" sz="2000" noProof="0" dirty="0" smtClean="0">
              <a:cs typeface="Courier New" panose="02070309020205020404" pitchFamily="49" charset="0"/>
            </a:endParaRPr>
          </a:p>
          <a:p>
            <a:pPr marL="3556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maximize = (a: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if (a &gt; b) a else b</a:t>
            </a:r>
          </a:p>
          <a:p>
            <a:pPr marL="3556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maximize: (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&lt;function2&gt;</a:t>
            </a:r>
          </a:p>
          <a:p>
            <a:pPr marL="3556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maximize(84, 96)</a:t>
            </a:r>
          </a:p>
          <a:p>
            <a:pPr marL="355600" lvl="2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res6: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76436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Functions Literals (2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51099"/>
            <a:ext cx="8491864" cy="3362325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Can be used in higher-order functions</a:t>
            </a:r>
          </a:p>
          <a:p>
            <a:pPr marL="0" indent="0">
              <a:buNone/>
            </a:pPr>
            <a:endParaRPr lang="en-US" sz="2000" noProof="0" dirty="0" smtClean="0"/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(s: String, f: String =&gt; String) = {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if (s != null) f(s) else s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3175" lvl="1" indent="0">
              <a:buNone/>
            </a:pP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(s: String, f: String =&gt; String)String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(null, (s: String) =&gt;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s.reverse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res7: String = null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("Ready", (s: String) =&gt;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s.reverse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175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res8: String =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ydaeR</a:t>
            </a:r>
            <a:endParaRPr lang="en-US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Placeholder _ Syntax (1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809905"/>
            <a:ext cx="8243888" cy="3970524"/>
          </a:xfrm>
        </p:spPr>
        <p:txBody>
          <a:bodyPr>
            <a:noAutofit/>
          </a:bodyPr>
          <a:lstStyle/>
          <a:p>
            <a:pPr lvl="0"/>
            <a:r>
              <a:rPr lang="en-US" sz="1800" noProof="0" dirty="0" smtClean="0"/>
              <a:t>Shortened form of functions literals </a:t>
            </a:r>
          </a:p>
          <a:p>
            <a:pPr lvl="1"/>
            <a:r>
              <a:rPr lang="en-US" sz="1600" noProof="0" dirty="0" smtClean="0"/>
              <a:t>If the function type is outside the literal and the parameter is </a:t>
            </a:r>
            <a:r>
              <a:rPr lang="en-US" sz="1600" b="1" noProof="0" dirty="0" smtClean="0"/>
              <a:t>used only once</a:t>
            </a:r>
            <a:endParaRPr lang="en-US" sz="1600" noProof="0" dirty="0" smtClean="0"/>
          </a:p>
          <a:p>
            <a:r>
              <a:rPr lang="en-US" sz="1800" b="1" dirty="0" smtClean="0"/>
              <a:t>Example 1</a:t>
            </a:r>
            <a:endParaRPr lang="en-US" b="1" dirty="0"/>
          </a:p>
          <a:p>
            <a:pPr marL="179388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_ * 2</a:t>
            </a:r>
          </a:p>
          <a:p>
            <a:pPr marL="179388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&lt;function1&gt;</a:t>
            </a:r>
            <a:endParaRPr lang="en-US" sz="1100" noProof="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noProof="0" dirty="0" smtClean="0"/>
              <a:t>Example 2</a:t>
            </a:r>
            <a:endParaRPr lang="en-US" dirty="0">
              <a:solidFill>
                <a:prstClr val="black"/>
              </a:solidFill>
            </a:endParaRPr>
          </a:p>
          <a:p>
            <a:pPr marL="180975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(s: String, f: String =&gt; String) = {</a:t>
            </a:r>
          </a:p>
          <a:p>
            <a:pPr marL="180975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if (s != null) f(s) else s</a:t>
            </a:r>
          </a:p>
          <a:p>
            <a:pPr marL="180975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0975" lvl="2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(s: String, f: String =&gt; String)String</a:t>
            </a:r>
          </a:p>
          <a:p>
            <a:pPr marL="180975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(null, _.reverse)</a:t>
            </a:r>
          </a:p>
          <a:p>
            <a:pPr marL="180975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res11: String = null</a:t>
            </a:r>
          </a:p>
          <a:p>
            <a:pPr marL="180975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("Ready", _.reverse)</a:t>
            </a:r>
          </a:p>
          <a:p>
            <a:pPr marL="180975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res12: String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ydaeR</a:t>
            </a: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Placeholder _ Syntax (2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883864"/>
            <a:ext cx="8812804" cy="3889842"/>
          </a:xfrm>
        </p:spPr>
        <p:txBody>
          <a:bodyPr>
            <a:noAutofit/>
          </a:bodyPr>
          <a:lstStyle/>
          <a:p>
            <a:r>
              <a:rPr lang="en-US" sz="1800" b="1" noProof="0" dirty="0" smtClean="0"/>
              <a:t>Example 3</a:t>
            </a:r>
          </a:p>
          <a:p>
            <a:pPr marL="0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tripleOp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[A,B](a: A, b: A, c: A, f: (A, A, A) =&gt; B) = f(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2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tripleOp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[A, B](a: A, b: A, c: A, f: (A, A, A) =&gt; B)B</a:t>
            </a:r>
          </a:p>
          <a:p>
            <a:pPr marL="0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tripleOp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](1, 1, 1, _ + _ - _)</a:t>
            </a:r>
          </a:p>
          <a:p>
            <a:pPr marL="0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res15: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tripleOp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Int,Double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](23, 92, 14, 1.0 * _ / _ / _)</a:t>
            </a:r>
          </a:p>
          <a:p>
            <a:pPr marL="0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res16: Double = 0.017857142857142856</a:t>
            </a:r>
          </a:p>
          <a:p>
            <a:pPr marL="0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tripleOp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Int,Boolean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1, 1, _ &gt; _ + _)</a:t>
            </a:r>
          </a:p>
          <a:p>
            <a:pPr marL="0" lvl="2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res17: Boolean =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Partially Applied Functions and Currying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90" y="809904"/>
            <a:ext cx="8788316" cy="4004143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factorOf</a:t>
            </a:r>
            <a:r>
              <a:rPr lang="en-US" sz="2400" dirty="0"/>
              <a:t>(x: </a:t>
            </a:r>
            <a:r>
              <a:rPr lang="en-US" sz="2400" dirty="0" err="1"/>
              <a:t>Int</a:t>
            </a:r>
            <a:r>
              <a:rPr lang="en-US" sz="2400" dirty="0"/>
              <a:t>, y: </a:t>
            </a:r>
            <a:r>
              <a:rPr lang="en-US" sz="2400" dirty="0" err="1"/>
              <a:t>Int</a:t>
            </a:r>
            <a:r>
              <a:rPr lang="en-US" sz="2400" dirty="0"/>
              <a:t>) has the function type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) =&gt; Boolean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factorOf</a:t>
            </a:r>
            <a:r>
              <a:rPr lang="en-US" sz="2400" dirty="0"/>
              <a:t>(x: </a:t>
            </a:r>
            <a:r>
              <a:rPr lang="en-US" sz="2400" dirty="0" err="1"/>
              <a:t>Int</a:t>
            </a:r>
            <a:r>
              <a:rPr lang="en-US" sz="2400" dirty="0"/>
              <a:t>)(y: </a:t>
            </a:r>
            <a:r>
              <a:rPr lang="en-US" sz="2400" dirty="0" err="1"/>
              <a:t>Int</a:t>
            </a:r>
            <a:r>
              <a:rPr lang="en-US" sz="2400" dirty="0"/>
              <a:t>) has the function type </a:t>
            </a:r>
            <a:r>
              <a:rPr lang="en-US" sz="2400" dirty="0" err="1"/>
              <a:t>Int</a:t>
            </a:r>
            <a:r>
              <a:rPr lang="en-US" sz="2400" dirty="0"/>
              <a:t> =&gt; </a:t>
            </a:r>
            <a:r>
              <a:rPr lang="en-US" sz="2400" dirty="0" err="1"/>
              <a:t>Int</a:t>
            </a:r>
            <a:r>
              <a:rPr lang="en-US" sz="2400" dirty="0"/>
              <a:t> =&gt; </a:t>
            </a:r>
            <a:r>
              <a:rPr lang="en-US" sz="2400" dirty="0" smtClean="0"/>
              <a:t>Boolean</a:t>
            </a:r>
            <a:endParaRPr lang="en-US" sz="2400" noProof="0" dirty="0" smtClean="0"/>
          </a:p>
          <a:p>
            <a:r>
              <a:rPr lang="en-US" sz="2400" noProof="0" dirty="0" smtClean="0"/>
              <a:t>Reuse a function invocation and retain the value of some of the parameters to avoid typing them again</a:t>
            </a:r>
          </a:p>
          <a:p>
            <a:pPr marL="358775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factorOf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y % x == 0</a:t>
            </a:r>
          </a:p>
          <a:p>
            <a:pPr marL="358775" lvl="1" indent="0">
              <a:buNone/>
            </a:pP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factorOf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(x: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)Boolean</a:t>
            </a:r>
          </a:p>
          <a:p>
            <a:pPr marL="358775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factorOf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</a:p>
          <a:p>
            <a:pPr marL="358775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 (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Boolean = &lt;function2&gt;</a:t>
            </a:r>
          </a:p>
          <a:p>
            <a:pPr marL="358775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f(7, 20)</a:t>
            </a:r>
          </a:p>
          <a:p>
            <a:pPr marL="358775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Boolean =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Partially Applied Functions and Currying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6" y="856970"/>
            <a:ext cx="8559099" cy="3816630"/>
          </a:xfrm>
        </p:spPr>
        <p:txBody>
          <a:bodyPr>
            <a:normAutofit fontScale="92500" lnSpcReduction="10000"/>
          </a:bodyPr>
          <a:lstStyle/>
          <a:p>
            <a:pPr marL="180975" lvl="1"/>
            <a:r>
              <a:rPr lang="en-US" sz="2400" dirty="0">
                <a:cs typeface="Courier New" panose="02070309020205020404" pitchFamily="49" charset="0"/>
              </a:rPr>
              <a:t>For checking multiple of 3:</a:t>
            </a:r>
          </a:p>
          <a:p>
            <a:pPr marL="4000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multipleOf3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(3, _: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multipleOf3: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=&gt; Boolean = &lt;function1&gt;</a:t>
            </a:r>
          </a:p>
          <a:p>
            <a:pPr marL="4000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y = multipleOf3(78)</a:t>
            </a:r>
          </a:p>
          <a:p>
            <a:pPr marL="4000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y: Boolean =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200" noProof="0" dirty="0" smtClean="0">
              <a:cs typeface="Courier New" panose="02070309020205020404" pitchFamily="49" charset="0"/>
            </a:endParaRPr>
          </a:p>
          <a:p>
            <a:r>
              <a:rPr lang="en-US" sz="2400" noProof="0" dirty="0" smtClean="0">
                <a:cs typeface="Courier New" panose="02070309020205020404" pitchFamily="49" charset="0"/>
              </a:rPr>
              <a:t>Better way </a:t>
            </a:r>
            <a:r>
              <a:rPr lang="en-US" sz="2400" i="1" noProof="0" dirty="0" smtClean="0">
                <a:cs typeface="Courier New" panose="02070309020205020404" pitchFamily="49" charset="0"/>
              </a:rPr>
              <a:t>Currying</a:t>
            </a:r>
            <a:r>
              <a:rPr lang="en-US" sz="2400" noProof="0" dirty="0" smtClean="0">
                <a:cs typeface="Courier New" panose="02070309020205020404" pitchFamily="49" charset="0"/>
              </a:rPr>
              <a:t> the function: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factorOf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)(y: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y % x == 0</a:t>
            </a:r>
          </a:p>
          <a:p>
            <a:pPr marL="400050" lvl="1" indent="0">
              <a:buNone/>
            </a:pP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factorOf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(x: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)(y: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)Boolean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factorOf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 _</a:t>
            </a:r>
          </a:p>
          <a:p>
            <a:pPr marL="400050" lvl="1" indent="0">
              <a:buNone/>
            </a:pP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Boolean = &lt;function1&gt;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2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(32)</a:t>
            </a:r>
          </a:p>
          <a:p>
            <a:pPr marL="400050" lvl="1" indent="0">
              <a:buNone/>
            </a:pPr>
            <a:r>
              <a:rPr lang="en-US" sz="2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z: Boolean = true</a:t>
            </a:r>
            <a:endParaRPr lang="en-US" sz="2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7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1231106"/>
          </a:xfrm>
        </p:spPr>
        <p:txBody>
          <a:bodyPr/>
          <a:lstStyle/>
          <a:p>
            <a:r>
              <a:rPr lang="en-US" noProof="0" dirty="0" smtClean="0"/>
              <a:t>1. Introduction and Installation</a:t>
            </a:r>
            <a:endParaRPr lang="en-US" noProof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2" y="4277454"/>
            <a:ext cx="2855009" cy="80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8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By-Name Parameters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 smtClean="0"/>
              <a:t>Each time a </a:t>
            </a:r>
            <a:r>
              <a:rPr lang="en-US" sz="2400" b="1" noProof="0" dirty="0" smtClean="0"/>
              <a:t>by-name parameter </a:t>
            </a:r>
            <a:r>
              <a:rPr lang="en-US" sz="2400" noProof="0" dirty="0" smtClean="0"/>
              <a:t>is used inside a function, it gets </a:t>
            </a:r>
            <a:r>
              <a:rPr lang="en-US" sz="2400" b="1" noProof="0" dirty="0" smtClean="0"/>
              <a:t>evaluated into a value</a:t>
            </a:r>
            <a:r>
              <a:rPr lang="en-US" sz="2400" noProof="0" dirty="0" smtClean="0"/>
              <a:t>.</a:t>
            </a:r>
          </a:p>
          <a:p>
            <a:r>
              <a:rPr lang="en-US" sz="2400" noProof="0" dirty="0" smtClean="0"/>
              <a:t>If a </a:t>
            </a:r>
            <a:r>
              <a:rPr lang="en-US" sz="2400" b="1" noProof="0" dirty="0" smtClean="0"/>
              <a:t>value</a:t>
            </a:r>
            <a:r>
              <a:rPr lang="en-US" sz="2400" noProof="0" dirty="0" smtClean="0"/>
              <a:t> is passed to the function then there is no effect, but </a:t>
            </a:r>
            <a:r>
              <a:rPr lang="en-US" sz="2400" b="1" noProof="0" dirty="0" smtClean="0"/>
              <a:t>if a function is passed </a:t>
            </a:r>
            <a:r>
              <a:rPr lang="en-US" sz="2400" noProof="0" dirty="0" smtClean="0"/>
              <a:t>then that function </a:t>
            </a:r>
            <a:r>
              <a:rPr lang="en-US" sz="2400" b="1" noProof="0" dirty="0" smtClean="0"/>
              <a:t>is invoked for every usage</a:t>
            </a:r>
            <a:r>
              <a:rPr lang="en-US" sz="2400" noProof="0" dirty="0" smtClean="0"/>
              <a:t>.</a:t>
            </a:r>
          </a:p>
          <a:p>
            <a:r>
              <a:rPr lang="en-US" sz="2400" noProof="0" dirty="0" smtClean="0"/>
              <a:t>A function passed in a </a:t>
            </a:r>
            <a:r>
              <a:rPr lang="en-US" sz="2400" b="1" noProof="0" dirty="0" smtClean="0"/>
              <a:t>by-name parameter </a:t>
            </a:r>
            <a:r>
              <a:rPr lang="en-US" sz="2400" noProof="0" dirty="0" smtClean="0"/>
              <a:t>will not be invoked if the parameter is not accessed, </a:t>
            </a:r>
            <a:r>
              <a:rPr lang="en-US" sz="2400" b="1" noProof="0" dirty="0" smtClean="0"/>
              <a:t>so a costly function call can be avoided if necessary</a:t>
            </a:r>
            <a:r>
              <a:rPr lang="en-US" sz="2400" noProof="0" dirty="0" smtClean="0"/>
              <a:t>.</a:t>
            </a:r>
            <a:endParaRPr lang="en-US" sz="24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1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By-Name Parameters (Example)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794885"/>
            <a:ext cx="5344346" cy="4019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doubles(x: </a:t>
            </a:r>
            <a:r>
              <a:rPr lang="en-US" sz="12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("Now doubling " + x)	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x * 2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doubles: (x: =&gt;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doubles(5)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doubling 5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res18: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{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s"Hello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f($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)");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 (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doubles( f(8) )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from f(8)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doubling 8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from f(8)</a:t>
            </a:r>
          </a:p>
          <a:p>
            <a:pPr marL="0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res19: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882153" y="929357"/>
            <a:ext cx="2885374" cy="805314"/>
          </a:xfrm>
          <a:prstGeom prst="wedgeRoundRectCallout">
            <a:avLst>
              <a:gd name="adj1" fmla="val -100991"/>
              <a:gd name="adj2" fmla="val -20522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The x by-name parameter is accessed here just like a normal by-value parameter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350922" y="1838060"/>
            <a:ext cx="2885374" cy="805314"/>
          </a:xfrm>
          <a:prstGeom prst="wedgeRoundRectCallout">
            <a:avLst>
              <a:gd name="adj1" fmla="val -121497"/>
              <a:gd name="adj2" fmla="val -131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Invoke the doubles method with a regular value and it will operate </a:t>
            </a:r>
            <a:r>
              <a:rPr lang="en-GB" sz="1600" dirty="0" smtClean="0">
                <a:solidFill>
                  <a:schemeClr val="tx1"/>
                </a:solidFill>
              </a:rPr>
              <a:t>normally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389262" y="3099842"/>
            <a:ext cx="3941431" cy="900658"/>
          </a:xfrm>
          <a:prstGeom prst="wedgeRoundRectCallout">
            <a:avLst>
              <a:gd name="adj1" fmla="val -93691"/>
              <a:gd name="adj2" fmla="val -1177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…but when you invoke it with a function value, that function value will get</a:t>
            </a:r>
          </a:p>
          <a:p>
            <a:r>
              <a:rPr lang="en-GB" sz="1600" dirty="0">
                <a:solidFill>
                  <a:schemeClr val="tx1"/>
                </a:solidFill>
              </a:rPr>
              <a:t>invoked inside the doubles method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556747" y="4079236"/>
            <a:ext cx="5170393" cy="674299"/>
          </a:xfrm>
          <a:prstGeom prst="wedgeRoundRectCallout">
            <a:avLst>
              <a:gd name="adj1" fmla="val -81207"/>
              <a:gd name="adj2" fmla="val -55643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Because the double method refers to the x </a:t>
            </a:r>
            <a:r>
              <a:rPr lang="en-GB" sz="1600" dirty="0" smtClean="0">
                <a:solidFill>
                  <a:schemeClr val="tx1"/>
                </a:solidFill>
              </a:rPr>
              <a:t>parameter </a:t>
            </a:r>
            <a:r>
              <a:rPr lang="en-GB" sz="1600" dirty="0">
                <a:solidFill>
                  <a:schemeClr val="tx1"/>
                </a:solidFill>
              </a:rPr>
              <a:t>twice, the “Hello” </a:t>
            </a:r>
            <a:r>
              <a:rPr lang="en-GB" sz="1600" dirty="0" smtClean="0">
                <a:solidFill>
                  <a:schemeClr val="tx1"/>
                </a:solidFill>
              </a:rPr>
              <a:t>message gets </a:t>
            </a:r>
            <a:r>
              <a:rPr lang="en-GB" sz="1600" dirty="0">
                <a:solidFill>
                  <a:schemeClr val="tx1"/>
                </a:solidFill>
              </a:rPr>
              <a:t>invoked twice</a:t>
            </a:r>
          </a:p>
        </p:txBody>
      </p:sp>
    </p:spTree>
    <p:extLst>
      <p:ext uri="{BB962C8B-B14F-4D97-AF65-F5344CB8AC3E}">
        <p14:creationId xmlns:p14="http://schemas.microsoft.com/office/powerpoint/2010/main" val="17355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Partial Functions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60612"/>
            <a:ext cx="8243888" cy="3906369"/>
          </a:xfrm>
        </p:spPr>
        <p:txBody>
          <a:bodyPr>
            <a:normAutofit/>
          </a:bodyPr>
          <a:lstStyle/>
          <a:p>
            <a:r>
              <a:rPr lang="en-US" b="1" dirty="0"/>
              <a:t>F</a:t>
            </a:r>
            <a:r>
              <a:rPr lang="en-US" b="1" noProof="0" dirty="0" smtClean="0"/>
              <a:t>unction literals </a:t>
            </a:r>
            <a:r>
              <a:rPr lang="en-US" noProof="0" dirty="0" smtClean="0"/>
              <a:t>that apply a </a:t>
            </a:r>
            <a:r>
              <a:rPr lang="en-US" b="1" noProof="0" dirty="0" smtClean="0"/>
              <a:t>series of case patterns </a:t>
            </a:r>
            <a:r>
              <a:rPr lang="en-US" noProof="0" dirty="0" smtClean="0"/>
              <a:t>to their input, requiring that the input </a:t>
            </a:r>
            <a:r>
              <a:rPr lang="en-US" b="1" noProof="0" dirty="0" smtClean="0"/>
              <a:t>match at least one of the given patterns</a:t>
            </a:r>
            <a:r>
              <a:rPr lang="en-US" noProof="0" dirty="0" smtClean="0"/>
              <a:t>.</a:t>
            </a:r>
          </a:p>
          <a:p>
            <a:r>
              <a:rPr lang="en-US" noProof="0" dirty="0" smtClean="0"/>
              <a:t>Invoking one of these partial functions with data that </a:t>
            </a:r>
            <a:r>
              <a:rPr lang="en-US" b="1" noProof="0" dirty="0" smtClean="0"/>
              <a:t>does not meet at least one case pattern </a:t>
            </a:r>
            <a:r>
              <a:rPr lang="en-US" noProof="0" dirty="0" smtClean="0"/>
              <a:t>results in a </a:t>
            </a:r>
            <a:r>
              <a:rPr lang="en-US" b="1" noProof="0" dirty="0" smtClean="0"/>
              <a:t>Scala error</a:t>
            </a:r>
            <a:endParaRPr lang="en-US" noProof="0" dirty="0" smtClean="0"/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statusHandler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String = {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=&gt; "Okay"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400 =&gt; "Your Error"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500 =&gt; "Our error"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statusHandler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String = &lt;function1&gt;</a:t>
            </a:r>
          </a:p>
          <a:p>
            <a:pPr marL="400050" lvl="1" indent="0">
              <a:buNone/>
            </a:pPr>
            <a:fld id="{EA64B863-C499-45DC-A379-73F048EFA222}" type="slidenum">
              <a:rPr lang="en-US" noProof="0" smtClean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fld>
            <a:fld id="{1A3AD0F4-B952-4B9F-96C9-89897BD39BC5}" type="slidenum">
              <a:rPr lang="en-US" noProof="0" smtClean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fld>
            <a:fld id="{6326D513-4FBD-4C8F-9747-E2B8B6173CE1}" type="slidenum">
              <a:rPr lang="en-US" noProof="0" smtClean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fld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statusHandler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res20: String = Okay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statusHandler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(401)</a:t>
            </a:r>
          </a:p>
          <a:p>
            <a:pPr marL="400050" lvl="1" indent="0">
              <a:buNone/>
            </a:pP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scala.MatchError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401 (of class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java.lang.Integer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$anonfun$1.apply(&lt;console&gt;:7)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$anonfun$1.apply(&lt;console&gt;:7)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32 elided</a:t>
            </a:r>
          </a:p>
          <a:p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322657"/>
            <a:ext cx="6692104" cy="490889"/>
          </a:xfrm>
        </p:spPr>
        <p:txBody>
          <a:bodyPr>
            <a:noAutofit/>
          </a:bodyPr>
          <a:lstStyle/>
          <a:p>
            <a:r>
              <a:rPr lang="en-US" sz="1600" noProof="0" dirty="0" smtClean="0"/>
              <a:t>Invoking Higher-Order Functions with Function Literal Blocks (1 / 2)</a:t>
            </a:r>
            <a:endParaRPr lang="en-US" sz="1600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707" y="910758"/>
            <a:ext cx="8243888" cy="3775542"/>
          </a:xfrm>
        </p:spPr>
        <p:txBody>
          <a:bodyPr>
            <a:noAutofit/>
          </a:bodyPr>
          <a:lstStyle/>
          <a:p>
            <a:r>
              <a:rPr lang="en-US" sz="1600" noProof="0" dirty="0" smtClean="0"/>
              <a:t>To invoke utility functions with an expression block. For example, a higher-order function can wrap a given expression block in a single database session or transaction.</a:t>
            </a:r>
          </a:p>
          <a:p>
            <a:r>
              <a:rPr lang="en-US" sz="1600" b="1" noProof="0" dirty="0" smtClean="0"/>
              <a:t>Example1:</a:t>
            </a:r>
          </a:p>
          <a:p>
            <a:pPr marL="180975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(s: String)(f: String =&gt; String) = {</a:t>
            </a:r>
          </a:p>
          <a:p>
            <a:pPr marL="180975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if (s != null) f(s) else s</a:t>
            </a:r>
          </a:p>
          <a:p>
            <a:pPr marL="180975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0975" indent="0">
              <a:buNone/>
            </a:pP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(s: String)(f: String =&gt; String)String</a:t>
            </a:r>
          </a:p>
          <a:p>
            <a:pPr marL="180975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timedUUID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safeStringOp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s =&gt;</a:t>
            </a:r>
          </a:p>
          <a:p>
            <a:pPr marL="180975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now =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timed =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s.take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(24) + now</a:t>
            </a:r>
          </a:p>
          <a:p>
            <a:pPr marL="180975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timed.toUpperCase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0975" indent="0">
              <a:buNone/>
            </a:pP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timedUUID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= BFE1DDDA-92F6-4C7A-8BFC-1394546915011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9264" y="137991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322658"/>
            <a:ext cx="6692104" cy="443824"/>
          </a:xfrm>
        </p:spPr>
        <p:txBody>
          <a:bodyPr>
            <a:noAutofit/>
          </a:bodyPr>
          <a:lstStyle/>
          <a:p>
            <a:r>
              <a:rPr lang="en-US" sz="1600" noProof="0" dirty="0" smtClean="0"/>
              <a:t>Invoking Higher-Order Functions with Function Literal Blocks (2 / 2)</a:t>
            </a:r>
            <a:endParaRPr lang="en-US" sz="1600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708" y="883864"/>
            <a:ext cx="5143546" cy="3786240"/>
          </a:xfrm>
        </p:spPr>
        <p:txBody>
          <a:bodyPr>
            <a:noAutofit/>
          </a:bodyPr>
          <a:lstStyle/>
          <a:p>
            <a:r>
              <a:rPr lang="en-US" sz="1600" b="1" noProof="0" dirty="0" smtClean="0"/>
              <a:t>Example 2: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timer[A](f: =&gt; A): A = {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now =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 = now;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f;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= now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s"Executed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${end - start}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a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timer: [A](f: =&gt; A)A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veryRandomAmount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timer {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util.Random.setSeed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for (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&lt;- 1 to 100000)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util.Random.nextDouble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util.Random.nextDouble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9264" y="81001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847231" y="4595084"/>
            <a:ext cx="115979" cy="75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5056965" y="883864"/>
            <a:ext cx="3905499" cy="853888"/>
          </a:xfrm>
          <a:prstGeom prst="wedgeRoundRectCallout">
            <a:avLst>
              <a:gd name="adj1" fmla="val -69487"/>
              <a:gd name="adj2" fmla="val 738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The type parameter “A” helps the return type of the </a:t>
            </a:r>
            <a:r>
              <a:rPr lang="en-GB" sz="1200" b="1" dirty="0">
                <a:solidFill>
                  <a:schemeClr val="tx1"/>
                </a:solidFill>
              </a:rPr>
              <a:t>“f” by-name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parameter become </a:t>
            </a:r>
            <a:r>
              <a:rPr lang="en-GB" sz="1200" dirty="0">
                <a:solidFill>
                  <a:schemeClr val="tx1"/>
                </a:solidFill>
              </a:rPr>
              <a:t>the return type of the “</a:t>
            </a:r>
            <a:r>
              <a:rPr lang="en-GB" sz="1200" dirty="0" smtClean="0">
                <a:solidFill>
                  <a:schemeClr val="tx1"/>
                </a:solidFill>
              </a:rPr>
              <a:t>timer” function</a:t>
            </a:r>
            <a:r>
              <a:rPr lang="en-GB" sz="1200" dirty="0">
                <a:solidFill>
                  <a:schemeClr val="tx1"/>
                </a:solidFill>
              </a:rPr>
              <a:t>, reducing the impact of </a:t>
            </a:r>
            <a:r>
              <a:rPr lang="en-GB" sz="1200" dirty="0" smtClean="0">
                <a:solidFill>
                  <a:schemeClr val="tx1"/>
                </a:solidFill>
              </a:rPr>
              <a:t>wrapping code </a:t>
            </a:r>
            <a:r>
              <a:rPr lang="en-GB" sz="1200" dirty="0">
                <a:solidFill>
                  <a:schemeClr val="tx1"/>
                </a:solidFill>
              </a:rPr>
              <a:t>with the “timer” function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346063" y="1822076"/>
            <a:ext cx="3327302" cy="712695"/>
          </a:xfrm>
          <a:prstGeom prst="wedgeRoundRectCallout">
            <a:avLst>
              <a:gd name="adj1" fmla="val -90098"/>
              <a:gd name="adj2" fmla="val 136638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This inner, nested function is here for purely aesthetic reasons, enabling us </a:t>
            </a:r>
            <a:r>
              <a:rPr lang="en-GB" sz="1200" dirty="0" smtClean="0">
                <a:solidFill>
                  <a:schemeClr val="tx1"/>
                </a:solidFill>
              </a:rPr>
              <a:t>to retrieve </a:t>
            </a:r>
            <a:r>
              <a:rPr lang="en-GB" sz="1200" dirty="0">
                <a:solidFill>
                  <a:schemeClr val="tx1"/>
                </a:solidFill>
              </a:rPr>
              <a:t>the current millisecond amount compactly.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587254" y="3220570"/>
            <a:ext cx="3516406" cy="1374513"/>
          </a:xfrm>
          <a:prstGeom prst="wedgeRoundRectCallout">
            <a:avLst>
              <a:gd name="adj1" fmla="val -70018"/>
              <a:gd name="adj2" fmla="val 1128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Finally, we have reduced the expression block syntax for higher-order </a:t>
            </a:r>
            <a:r>
              <a:rPr lang="en-GB" sz="1200" dirty="0" smtClean="0">
                <a:solidFill>
                  <a:schemeClr val="tx1"/>
                </a:solidFill>
              </a:rPr>
              <a:t>functions to </a:t>
            </a:r>
            <a:r>
              <a:rPr lang="en-GB" sz="1200" dirty="0">
                <a:solidFill>
                  <a:schemeClr val="tx1"/>
                </a:solidFill>
              </a:rPr>
              <a:t>its simplest form: the function name and the block. You can view the </a:t>
            </a:r>
            <a:r>
              <a:rPr lang="en-GB" sz="1200" dirty="0" smtClean="0">
                <a:solidFill>
                  <a:schemeClr val="tx1"/>
                </a:solidFill>
              </a:rPr>
              <a:t>code between </a:t>
            </a:r>
            <a:r>
              <a:rPr lang="en-GB" sz="1200" dirty="0">
                <a:solidFill>
                  <a:schemeClr val="tx1"/>
                </a:solidFill>
              </a:rPr>
              <a:t>the braces as being an expression block, or as a function literal </a:t>
            </a:r>
            <a:r>
              <a:rPr lang="en-GB" sz="1200" dirty="0" smtClean="0">
                <a:solidFill>
                  <a:schemeClr val="tx1"/>
                </a:solidFill>
              </a:rPr>
              <a:t>block, or </a:t>
            </a:r>
            <a:r>
              <a:rPr lang="en-GB" sz="1200" dirty="0">
                <a:solidFill>
                  <a:schemeClr val="tx1"/>
                </a:solidFill>
              </a:rPr>
              <a:t>as regular code being </a:t>
            </a:r>
            <a:r>
              <a:rPr lang="en-GB" sz="1200" i="1" dirty="0">
                <a:solidFill>
                  <a:schemeClr val="tx1"/>
                </a:solidFill>
              </a:rPr>
              <a:t>wrapped </a:t>
            </a:r>
            <a:r>
              <a:rPr lang="en-GB" sz="1200" dirty="0">
                <a:solidFill>
                  <a:schemeClr val="tx1"/>
                </a:solidFill>
              </a:rPr>
              <a:t>by the “timer” function</a:t>
            </a:r>
          </a:p>
        </p:txBody>
      </p:sp>
    </p:spTree>
    <p:extLst>
      <p:ext uri="{BB962C8B-B14F-4D97-AF65-F5344CB8AC3E}">
        <p14:creationId xmlns:p14="http://schemas.microsoft.com/office/powerpoint/2010/main" val="38021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Exercises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noProof="0" dirty="0" smtClean="0"/>
              <a:t>Exercise 5 – First-Class Functions</a:t>
            </a:r>
          </a:p>
          <a:p>
            <a:endParaRPr lang="en-US" sz="36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scala</a:t>
            </a:r>
          </a:p>
        </p:txBody>
      </p:sp>
    </p:spTree>
    <p:extLst>
      <p:ext uri="{BB962C8B-B14F-4D97-AF65-F5344CB8AC3E}">
        <p14:creationId xmlns:p14="http://schemas.microsoft.com/office/powerpoint/2010/main" val="11302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615553"/>
          </a:xfrm>
        </p:spPr>
        <p:txBody>
          <a:bodyPr/>
          <a:lstStyle/>
          <a:p>
            <a:r>
              <a:rPr lang="en-US" dirty="0" smtClean="0"/>
              <a:t>7. Common Collections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3" y="4113394"/>
            <a:ext cx="3379968" cy="9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Common Collections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04034"/>
            <a:ext cx="8243888" cy="3654519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A </a:t>
            </a:r>
            <a:r>
              <a:rPr lang="en-US" sz="2000" b="1" i="1" noProof="0" dirty="0" smtClean="0"/>
              <a:t>collections </a:t>
            </a:r>
            <a:r>
              <a:rPr lang="en-US" sz="2000" b="1" noProof="0" dirty="0" smtClean="0"/>
              <a:t>framework </a:t>
            </a:r>
            <a:r>
              <a:rPr lang="en-US" sz="2000" noProof="0" dirty="0" smtClean="0"/>
              <a:t>provides data structures for collecting one or more values of a given type such as arrays, lists, maps, sets, and trees. </a:t>
            </a:r>
          </a:p>
          <a:p>
            <a:r>
              <a:rPr lang="en-US" sz="2000" b="1" noProof="0" dirty="0" smtClean="0"/>
              <a:t>Scala</a:t>
            </a:r>
            <a:r>
              <a:rPr lang="en-US" sz="2000" noProof="0" dirty="0" smtClean="0"/>
              <a:t> has a high-performance, </a:t>
            </a:r>
            <a:r>
              <a:rPr lang="en-US" sz="2000" b="1" noProof="0" dirty="0" smtClean="0"/>
              <a:t>object-oriented</a:t>
            </a:r>
            <a:r>
              <a:rPr lang="en-US" sz="2000" noProof="0" dirty="0" smtClean="0"/>
              <a:t>, and </a:t>
            </a:r>
            <a:r>
              <a:rPr lang="en-US" sz="2000" b="1" noProof="0" dirty="0" smtClean="0"/>
              <a:t>type-parameterized</a:t>
            </a:r>
            <a:r>
              <a:rPr lang="en-US" sz="2000" noProof="0" dirty="0" smtClean="0"/>
              <a:t> </a:t>
            </a:r>
            <a:r>
              <a:rPr lang="en-US" sz="2000" b="1" noProof="0" dirty="0" smtClean="0"/>
              <a:t>Collections</a:t>
            </a:r>
          </a:p>
          <a:p>
            <a:r>
              <a:rPr lang="en-US" sz="2000" noProof="0" dirty="0" smtClean="0"/>
              <a:t>Collections have </a:t>
            </a:r>
            <a:r>
              <a:rPr lang="en-US" sz="2000" b="1" noProof="0" dirty="0" smtClean="0"/>
              <a:t>higher-order operations </a:t>
            </a:r>
            <a:r>
              <a:rPr lang="en-US" sz="2000" noProof="0" dirty="0" smtClean="0"/>
              <a:t>like </a:t>
            </a:r>
            <a:r>
              <a:rPr lang="en-US" sz="2000" b="1" noProof="0" dirty="0" smtClean="0"/>
              <a:t>map</a:t>
            </a:r>
            <a:r>
              <a:rPr lang="en-US" sz="2000" noProof="0" dirty="0" smtClean="0"/>
              <a:t>, filter, and reduce that make it possible to manage and manipulate data with short and expressive expressions</a:t>
            </a:r>
          </a:p>
          <a:p>
            <a:r>
              <a:rPr lang="en-US" sz="2000" noProof="0" dirty="0" smtClean="0"/>
              <a:t>Scala has </a:t>
            </a:r>
            <a:r>
              <a:rPr lang="en-US" sz="2000" b="1" noProof="0" dirty="0" smtClean="0"/>
              <a:t>separate mutable versus immutable collection </a:t>
            </a:r>
            <a:r>
              <a:rPr lang="en-US" sz="2000" noProof="0" dirty="0" smtClean="0"/>
              <a:t>type hierarchies (always favor immutable version in your code)</a:t>
            </a:r>
          </a:p>
          <a:p>
            <a:r>
              <a:rPr lang="en-US" sz="2000" b="1" noProof="0" dirty="0" smtClean="0"/>
              <a:t>Root of all </a:t>
            </a:r>
            <a:r>
              <a:rPr lang="en-US" sz="2000" b="1" noProof="0" dirty="0" err="1" smtClean="0"/>
              <a:t>iterable</a:t>
            </a:r>
            <a:r>
              <a:rPr lang="en-US" sz="2000" b="1" noProof="0" dirty="0" smtClean="0"/>
              <a:t> collections</a:t>
            </a:r>
            <a:r>
              <a:rPr lang="en-US" sz="2000" noProof="0" dirty="0" smtClean="0"/>
              <a:t>: </a:t>
            </a:r>
            <a:r>
              <a:rPr lang="en-US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endParaRPr lang="en-US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Lists (1/2)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856970"/>
            <a:ext cx="5715046" cy="3910012"/>
          </a:xfrm>
        </p:spPr>
        <p:txBody>
          <a:bodyPr>
            <a:noAutofit/>
          </a:bodyPr>
          <a:lstStyle/>
          <a:p>
            <a:r>
              <a:rPr lang="en-US" noProof="0" dirty="0" smtClean="0"/>
              <a:t>List type: An immutable singly linked list.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= List(32, 95, 24, 21, 17)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numbers: List[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List(32, 95, 24, 21, 17)</a:t>
            </a:r>
          </a:p>
          <a:p>
            <a:pPr marL="400050" lvl="1" indent="0">
              <a:buNone/>
            </a:pP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colors = List("red", "green", "blue")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colors: List[String] = List(red, green, blue)</a:t>
            </a:r>
          </a:p>
          <a:p>
            <a:pPr marL="400050" lvl="1" indent="0">
              <a:buNone/>
            </a:pP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s"I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${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colors.size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colors: $colors")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have 3 colors: List(red, green, blue)</a:t>
            </a:r>
          </a:p>
          <a:p>
            <a:pPr marL="180975" lvl="1">
              <a:tabLst>
                <a:tab pos="180975" algn="l"/>
              </a:tabLst>
            </a:pPr>
            <a:r>
              <a:rPr lang="en-US" sz="1400" noProof="0" dirty="0" smtClean="0">
                <a:cs typeface="ＭＳ Ｐゴシック" charset="0"/>
              </a:rPr>
              <a:t>Head &amp; Tail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colors.head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res0: String = red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colors.tail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res1: List[String] = List(green, blue)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colors(1)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res2: String = green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colors(2)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res3: String = blue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447524" y="3988735"/>
            <a:ext cx="4588900" cy="6975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/>
            <a:r>
              <a:rPr lang="en-US" sz="1800" dirty="0" err="1" smtClean="0">
                <a:cs typeface="ＭＳ Ｐゴシック" charset="0"/>
              </a:rPr>
              <a:t>Call.isEmpty</a:t>
            </a:r>
            <a:r>
              <a:rPr lang="en-US" sz="1800" dirty="0" smtClean="0">
                <a:cs typeface="ＭＳ Ｐゴシック" charset="0"/>
              </a:rPr>
              <a:t> to check for the end of the list. All lists end with an invisible Nil</a:t>
            </a:r>
            <a:endParaRPr lang="en-US" sz="1800" dirty="0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List (2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07" y="873498"/>
            <a:ext cx="6313440" cy="3859612"/>
          </a:xfrm>
        </p:spPr>
        <p:txBody>
          <a:bodyPr>
            <a:noAutofit/>
          </a:bodyPr>
          <a:lstStyle/>
          <a:p>
            <a:r>
              <a:rPr lang="en-US" sz="1400" noProof="0" dirty="0" smtClean="0"/>
              <a:t>For loops (DON’T use)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= List(32, 95, 24, 21, 17)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numbers: List[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List(32, 95, 24, 21, 17)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total = 0; for (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numbers) { total +=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189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colors = List("red", "green", "blue")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colors: List[String] = List(red, green, blue)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for (c &lt;- colors) { print(c + “ “) }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 green blue</a:t>
            </a:r>
          </a:p>
          <a:p>
            <a:pPr marL="180975" lvl="1"/>
            <a:r>
              <a:rPr lang="en-US" sz="1400" noProof="0" dirty="0" smtClean="0">
                <a:cs typeface="ＭＳ Ｐゴシック" charset="0"/>
              </a:rPr>
              <a:t>Higher-order functions 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colors = List("red", "green", "blue")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colors: List[String] = List(red, green, blue)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colors.</a:t>
            </a:r>
            <a:r>
              <a:rPr lang="en-US" sz="14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(c: String) =&gt; print(c + “ “) 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 green blue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sizes =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colors.</a:t>
            </a:r>
            <a:r>
              <a:rPr lang="en-US" sz="14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(c: String) =&gt;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sizes: List[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List(3, 5, 4)</a:t>
            </a:r>
            <a:endParaRPr lang="en-US" sz="1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total =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sz="12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(a: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a + b )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total: </a:t>
            </a:r>
            <a:r>
              <a:rPr lang="en-US" sz="12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189</a:t>
            </a:r>
          </a:p>
          <a:p>
            <a:pPr marL="400050" lvl="1" indent="0">
              <a:buNone/>
            </a:pPr>
            <a:r>
              <a:rPr lang="en-US" sz="1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437107" y="2265829"/>
            <a:ext cx="3382351" cy="497542"/>
          </a:xfrm>
          <a:prstGeom prst="wedgeRoundRectCallout">
            <a:avLst>
              <a:gd name="adj1" fmla="val -59747"/>
              <a:gd name="adj2" fmla="val 16154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takes a function (a procedure, to be accurate) and invokes it </a:t>
            </a:r>
            <a:r>
              <a:rPr lang="en-GB" sz="1200" dirty="0" smtClean="0">
                <a:solidFill>
                  <a:schemeClr val="tx1"/>
                </a:solidFill>
              </a:rPr>
              <a:t>with every </a:t>
            </a:r>
            <a:r>
              <a:rPr lang="en-GB" sz="1200" dirty="0">
                <a:solidFill>
                  <a:schemeClr val="tx1"/>
                </a:solidFill>
              </a:rPr>
              <a:t>item in the list.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706048" y="3204882"/>
            <a:ext cx="3316929" cy="497542"/>
          </a:xfrm>
          <a:prstGeom prst="wedgeRoundRectCallout">
            <a:avLst>
              <a:gd name="adj1" fmla="val -62585"/>
              <a:gd name="adj2" fmla="val 87225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map() takes a function that converts a single list element to another value </a:t>
            </a:r>
            <a:r>
              <a:rPr lang="en-GB" sz="1200" dirty="0" smtClean="0">
                <a:solidFill>
                  <a:schemeClr val="tx1"/>
                </a:solidFill>
              </a:rPr>
              <a:t>and/or type</a:t>
            </a:r>
            <a:r>
              <a:rPr lang="en-GB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528547" y="3901888"/>
            <a:ext cx="2494430" cy="616324"/>
          </a:xfrm>
          <a:prstGeom prst="wedgeRoundRectCallout">
            <a:avLst>
              <a:gd name="adj1" fmla="val -57194"/>
              <a:gd name="adj2" fmla="val 26134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reduce() takes a function that combines two list elements into a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27343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 smtClean="0"/>
              <a:t>Sca</a:t>
            </a:r>
            <a:r>
              <a:rPr lang="en-US" noProof="0" dirty="0" smtClean="0"/>
              <a:t>lable </a:t>
            </a:r>
            <a:r>
              <a:rPr lang="en-US" b="1" noProof="0" dirty="0" smtClean="0"/>
              <a:t>la</a:t>
            </a:r>
            <a:r>
              <a:rPr lang="en-US" noProof="0" dirty="0" smtClean="0"/>
              <a:t>nguage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890588"/>
            <a:ext cx="8243888" cy="1039065"/>
          </a:xfrm>
        </p:spPr>
        <p:txBody>
          <a:bodyPr>
            <a:noAutofit/>
          </a:bodyPr>
          <a:lstStyle/>
          <a:p>
            <a:r>
              <a:rPr lang="en-US" sz="2000" b="1" noProof="0" dirty="0" smtClean="0"/>
              <a:t>Scala </a:t>
            </a:r>
            <a:r>
              <a:rPr lang="en-US" sz="2000" noProof="0" dirty="0" smtClean="0"/>
              <a:t>is a </a:t>
            </a:r>
            <a:r>
              <a:rPr lang="en-US" sz="2000" b="1" noProof="0" dirty="0" smtClean="0"/>
              <a:t>modern multi</a:t>
            </a:r>
            <a:r>
              <a:rPr lang="en-US" sz="2000" noProof="0" dirty="0" smtClean="0"/>
              <a:t>-</a:t>
            </a:r>
            <a:r>
              <a:rPr lang="en-US" sz="2000" b="1" noProof="0" dirty="0" smtClean="0"/>
              <a:t>paradigm</a:t>
            </a:r>
            <a:r>
              <a:rPr lang="en-US" sz="2000" noProof="0" dirty="0" smtClean="0"/>
              <a:t> programming language designed to express </a:t>
            </a:r>
            <a:r>
              <a:rPr lang="en-US" sz="2000" b="1" noProof="0" dirty="0" smtClean="0"/>
              <a:t>common</a:t>
            </a:r>
            <a:r>
              <a:rPr lang="en-US" sz="2000" noProof="0" dirty="0" smtClean="0"/>
              <a:t> programming </a:t>
            </a:r>
            <a:r>
              <a:rPr lang="en-US" sz="2000" b="1" noProof="0" dirty="0" smtClean="0"/>
              <a:t>patterns</a:t>
            </a:r>
            <a:r>
              <a:rPr lang="en-US" sz="2000" noProof="0" dirty="0" smtClean="0"/>
              <a:t> in a </a:t>
            </a:r>
            <a:r>
              <a:rPr lang="en-US" sz="2000" b="1" noProof="0" dirty="0" smtClean="0"/>
              <a:t>concise</a:t>
            </a:r>
            <a:r>
              <a:rPr lang="en-US" sz="2000" noProof="0" dirty="0" smtClean="0"/>
              <a:t>, </a:t>
            </a:r>
            <a:r>
              <a:rPr lang="en-US" sz="2000" b="1" noProof="0" dirty="0" smtClean="0"/>
              <a:t>elegant</a:t>
            </a:r>
            <a:r>
              <a:rPr lang="en-US" sz="2000" noProof="0" dirty="0" smtClean="0"/>
              <a:t>, and </a:t>
            </a:r>
            <a:r>
              <a:rPr lang="en-US" sz="2000" b="1" noProof="0" dirty="0" smtClean="0"/>
              <a:t>type</a:t>
            </a:r>
            <a:r>
              <a:rPr lang="en-US" sz="2000" noProof="0" dirty="0" smtClean="0"/>
              <a:t>-</a:t>
            </a:r>
            <a:r>
              <a:rPr lang="en-US" sz="2000" b="1" noProof="0" dirty="0" smtClean="0"/>
              <a:t>safe</a:t>
            </a:r>
            <a:r>
              <a:rPr lang="en-US" sz="2000" noProof="0" dirty="0" smtClean="0"/>
              <a:t> way.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707" y="2074713"/>
            <a:ext cx="4331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Scriptable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Read-</a:t>
            </a:r>
            <a:r>
              <a:rPr lang="en-US" sz="2000" dirty="0" err="1" smtClean="0"/>
              <a:t>Eval</a:t>
            </a:r>
            <a:r>
              <a:rPr lang="en-US" sz="2000" dirty="0" smtClean="0"/>
              <a:t>-Print-Loop (REPL)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Functional (Higher Order 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Extend existing classes (</a:t>
            </a:r>
            <a:r>
              <a:rPr lang="en-US" sz="2000" dirty="0" err="1" smtClean="0"/>
              <a:t>implicits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Duck Typing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87779" y="2074713"/>
            <a:ext cx="3888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IDE’S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Fewer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Runs on JVM, inter-op with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Dynamic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39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List Arithmetic – Operations on lists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620"/>
            <a:ext cx="5318312" cy="276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72" y="3281082"/>
            <a:ext cx="4266796" cy="150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3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Mapping Lists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890587"/>
            <a:ext cx="8243888" cy="420501"/>
          </a:xfrm>
        </p:spPr>
        <p:txBody>
          <a:bodyPr/>
          <a:lstStyle/>
          <a:p>
            <a:r>
              <a:rPr lang="en-US" sz="2400" noProof="0" dirty="0" smtClean="0"/>
              <a:t>List mapping operations</a:t>
            </a:r>
          </a:p>
          <a:p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" y="1511113"/>
            <a:ext cx="8901475" cy="204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6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Reducing Lists (1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85421"/>
            <a:ext cx="8243888" cy="365155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Math reduction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230" y="1250575"/>
            <a:ext cx="6598222" cy="126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44" y="2904479"/>
            <a:ext cx="6718851" cy="17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286825" y="2563143"/>
            <a:ext cx="8243888" cy="333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Boolean reduction operations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58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Reducing Lists (2 / 2 )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213" y="897311"/>
            <a:ext cx="4074505" cy="330231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Generic list reduction operations</a:t>
            </a:r>
            <a:endParaRPr lang="en-US" sz="20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4" y="1227541"/>
            <a:ext cx="5729636" cy="35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96554" y="1341841"/>
            <a:ext cx="2699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Fold</a:t>
            </a:r>
            <a:r>
              <a:rPr lang="en-US" dirty="0" smtClean="0"/>
              <a:t>, </a:t>
            </a:r>
            <a:r>
              <a:rPr lang="en-US" b="1" dirty="0" smtClean="0"/>
              <a:t>reduce</a:t>
            </a:r>
            <a:r>
              <a:rPr lang="en-US" dirty="0" smtClean="0"/>
              <a:t>, </a:t>
            </a:r>
            <a:r>
              <a:rPr lang="en-US" b="1" dirty="0" smtClean="0"/>
              <a:t>scan</a:t>
            </a:r>
            <a:r>
              <a:rPr lang="en-US" dirty="0" smtClean="0"/>
              <a:t> are just for distributed parallel, collections</a:t>
            </a:r>
          </a:p>
          <a:p>
            <a:endParaRPr lang="en-US" dirty="0" smtClean="0"/>
          </a:p>
          <a:p>
            <a:r>
              <a:rPr lang="en-US" b="1" dirty="0" smtClean="0"/>
              <a:t>Left</a:t>
            </a:r>
            <a:r>
              <a:rPr lang="en-US" dirty="0" smtClean="0"/>
              <a:t> is preferred unless right-to-left iteration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7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Set 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04034"/>
            <a:ext cx="8538928" cy="3362325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A Set is an </a:t>
            </a:r>
            <a:r>
              <a:rPr lang="en-US" sz="2000" b="1" noProof="0" dirty="0" smtClean="0"/>
              <a:t>immutable</a:t>
            </a:r>
            <a:r>
              <a:rPr lang="en-US" sz="2000" noProof="0" dirty="0" smtClean="0"/>
              <a:t> and </a:t>
            </a:r>
            <a:r>
              <a:rPr lang="en-US" sz="2000" b="1" noProof="0" dirty="0" smtClean="0"/>
              <a:t>unordered</a:t>
            </a:r>
            <a:r>
              <a:rPr lang="en-US" sz="2000" noProof="0" dirty="0" smtClean="0"/>
              <a:t> collection of </a:t>
            </a:r>
            <a:r>
              <a:rPr lang="en-US" sz="2000" b="1" noProof="0" dirty="0" smtClean="0"/>
              <a:t>unique</a:t>
            </a:r>
            <a:r>
              <a:rPr lang="en-US" sz="2000" noProof="0" dirty="0" smtClean="0"/>
              <a:t> elements. It works similarly to a List</a:t>
            </a:r>
          </a:p>
          <a:p>
            <a:pPr marL="0" indent="0">
              <a:buNone/>
            </a:pPr>
            <a:endParaRPr lang="en-US" sz="2000" noProof="0" dirty="0" smtClean="0"/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unique = Set(10, 20, 30, 20, 20, 10)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unique: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scala.collection.immutable.Set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Set(10, 20, 30)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unique.reduce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(a: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a + b )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sum: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60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Map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18" y="813548"/>
            <a:ext cx="8740587" cy="3919817"/>
          </a:xfrm>
        </p:spPr>
        <p:txBody>
          <a:bodyPr>
            <a:noAutofit/>
          </a:bodyPr>
          <a:lstStyle/>
          <a:p>
            <a:pPr marL="180975" indent="-180975"/>
            <a:r>
              <a:rPr lang="en-US" sz="2000" noProof="0" dirty="0" smtClean="0"/>
              <a:t>A Map is an immutable </a:t>
            </a:r>
            <a:r>
              <a:rPr lang="en-US" sz="2000" b="1" noProof="0" dirty="0" smtClean="0"/>
              <a:t>key-value</a:t>
            </a:r>
            <a:r>
              <a:rPr lang="en-US" sz="2000" noProof="0" dirty="0" smtClean="0"/>
              <a:t> store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Map("red"-&gt;0xFF0000,"green"-&gt;0xFF00,"blue"-&gt;0xFF)</a:t>
            </a:r>
          </a:p>
          <a:p>
            <a:pPr marL="0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scala.collection.immutable.Map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Map(red -&gt; 16711680, green -&gt; 65280, blue -&gt; 255)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redRGB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("red")</a:t>
            </a:r>
          </a:p>
          <a:p>
            <a:pPr marL="0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redRGB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16711680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cyanRGB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("green") |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("blue")</a:t>
            </a:r>
          </a:p>
          <a:p>
            <a:pPr marL="0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cyanRGB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65535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hasWhite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colorMap.contains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("white")</a:t>
            </a:r>
          </a:p>
          <a:p>
            <a:pPr marL="0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hasWhite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Boolean = false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pairs &lt;-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(pairs)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(red,16711680)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(green,65280)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(blue,255)</a:t>
            </a:r>
          </a:p>
          <a:p>
            <a:pPr marL="457200" indent="-457200"/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scala</a:t>
            </a:r>
          </a:p>
        </p:txBody>
      </p:sp>
    </p:spTree>
    <p:extLst>
      <p:ext uri="{BB962C8B-B14F-4D97-AF65-F5344CB8AC3E}">
        <p14:creationId xmlns:p14="http://schemas.microsoft.com/office/powerpoint/2010/main" val="27023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Converting collections (1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7" y="904035"/>
            <a:ext cx="8243888" cy="1124458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It is easy to </a:t>
            </a:r>
            <a:r>
              <a:rPr lang="en-US" sz="2000" b="1" noProof="0" dirty="0" smtClean="0"/>
              <a:t>convert between types</a:t>
            </a:r>
            <a:r>
              <a:rPr lang="en-US" sz="2000" noProof="0" dirty="0" smtClean="0"/>
              <a:t>, so you can create a collection with one type and end up with the other</a:t>
            </a:r>
          </a:p>
          <a:p>
            <a:r>
              <a:rPr lang="en-US" sz="2000" noProof="0" dirty="0" smtClean="0"/>
              <a:t>Operations to convert collections</a:t>
            </a:r>
          </a:p>
          <a:p>
            <a:pPr marL="0" indent="0">
              <a:buNone/>
            </a:pPr>
            <a:endParaRPr lang="en-US" sz="2000" noProof="0" dirty="0" smtClean="0"/>
          </a:p>
          <a:p>
            <a:endParaRPr lang="en-US" sz="2000" noProof="0" dirty="0" smtClean="0"/>
          </a:p>
          <a:p>
            <a:endParaRPr lang="en-US" sz="2000" noProof="0" dirty="0" smtClean="0"/>
          </a:p>
          <a:p>
            <a:endParaRPr lang="en-US" sz="2000" noProof="0" dirty="0" smtClean="0"/>
          </a:p>
          <a:p>
            <a:endParaRPr lang="en-US" sz="2000" noProof="0" dirty="0" smtClean="0"/>
          </a:p>
          <a:p>
            <a:endParaRPr lang="en-US" sz="2000" noProof="0" dirty="0" smtClean="0"/>
          </a:p>
          <a:p>
            <a:pPr marL="0" indent="0">
              <a:buNone/>
            </a:pPr>
            <a:endParaRPr lang="en-US" sz="2000" noProof="0" dirty="0" smtClean="0"/>
          </a:p>
          <a:p>
            <a:endParaRPr lang="en-US" sz="2400" noProof="0" dirty="0" smtClean="0"/>
          </a:p>
          <a:p>
            <a:endParaRPr lang="en-US" sz="24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2" y="2028492"/>
            <a:ext cx="8752609" cy="266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46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Converting collections (2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7" y="904035"/>
            <a:ext cx="8243888" cy="870978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Java and Scala collection conversions: </a:t>
            </a:r>
          </a:p>
          <a:p>
            <a:pPr marL="0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collection.JavaConverters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indent="0">
              <a:buNone/>
            </a:pPr>
            <a:endParaRPr lang="en-US" sz="2000" noProof="0" dirty="0" smtClean="0"/>
          </a:p>
          <a:p>
            <a:endParaRPr lang="en-US" sz="2400" noProof="0" dirty="0" smtClean="0"/>
          </a:p>
          <a:p>
            <a:endParaRPr lang="en-US" sz="24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" y="1890960"/>
            <a:ext cx="8533418" cy="136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09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Pattern Matching with Collections (1 /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30" y="853329"/>
            <a:ext cx="4215699" cy="3916736"/>
          </a:xfrm>
        </p:spPr>
        <p:txBody>
          <a:bodyPr>
            <a:noAutofit/>
          </a:bodyPr>
          <a:lstStyle/>
          <a:p>
            <a:r>
              <a:rPr lang="en-US" sz="1800" dirty="0" smtClean="0"/>
              <a:t>M</a:t>
            </a:r>
            <a:r>
              <a:rPr lang="en-US" sz="1800" noProof="0" dirty="0" err="1" smtClean="0"/>
              <a:t>atch</a:t>
            </a:r>
            <a:r>
              <a:rPr lang="en-US" sz="1800" noProof="0" dirty="0" smtClean="0"/>
              <a:t> single value patterns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statuses =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500, 404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statuses: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500, 404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statuses.head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if x &lt; 500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"okay"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whoah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 error"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 indent="0">
              <a:buNone/>
            </a:pP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whoah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sz="1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noProof="0" dirty="0" smtClean="0"/>
              <a:t>Match a single value inside a collection: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statuses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if x contains(500)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"error"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</a:t>
            </a:r>
            <a:r>
              <a:rPr lang="en-US" sz="14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"okay"</a:t>
            </a:r>
          </a:p>
          <a:p>
            <a:pPr marL="0" lvl="1" indent="0">
              <a:buNone/>
            </a:pP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 indent="0">
              <a:buNone/>
            </a:pPr>
            <a:r>
              <a:rPr lang="en-US" sz="1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= has error</a:t>
            </a:r>
          </a:p>
          <a:p>
            <a:pPr marL="400050" lvl="1" indent="0">
              <a:buNone/>
            </a:pPr>
            <a:endParaRPr lang="en-US" sz="105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noProof="0" dirty="0" smtClean="0"/>
          </a:p>
          <a:p>
            <a:pPr marL="457200" indent="-457200"/>
            <a:endParaRPr lang="en-US" sz="12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791588" y="850526"/>
            <a:ext cx="3989341" cy="2631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cs typeface="ＭＳ Ｐゴシック" charset="0"/>
              </a:rPr>
              <a:t>Match entire collections: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statuses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List(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404, 500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"not found"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500, 404)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"error"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200, 200)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"okay"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case _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"not sure what happened"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= error &amp; not found</a:t>
            </a:r>
          </a:p>
          <a:p>
            <a:pPr marL="400050" lvl="1" indent="0">
              <a:buFont typeface="Wingdings" panose="05000000000000000000" pitchFamily="2" charset="2"/>
              <a:buNone/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/>
          </a:p>
          <a:p>
            <a:pPr marL="457200" indent="-4572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0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Pattern Matching with Collections (2 / 2)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290" y="866845"/>
            <a:ext cx="4495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defTabSz="685800">
              <a:spcBef>
                <a:spcPts val="600"/>
              </a:spcBef>
              <a:buClr>
                <a:srgbClr val="0097D9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ea typeface="ＭＳ Ｐゴシック" pitchFamily="34" charset="-128"/>
                <a:cs typeface="ＭＳ Ｐゴシック" charset="0"/>
              </a:rPr>
              <a:t>Bind values to some or all elements of a collection</a:t>
            </a:r>
          </a:p>
          <a:p>
            <a:pPr marL="180975" lvl="1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statuses match {</a:t>
            </a:r>
          </a:p>
          <a:p>
            <a:pPr marL="180975" lvl="1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List(500, x) =&gt;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$x"</a:t>
            </a:r>
          </a:p>
          <a:p>
            <a:pPr marL="180975" lvl="1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List(e, x) =&gt;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s"$e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$x"</a:t>
            </a:r>
          </a:p>
          <a:p>
            <a:pPr marL="180975" lvl="1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0975" lvl="1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= Error followed by 404</a:t>
            </a:r>
            <a:endParaRPr lang="en-US" sz="1400" dirty="0" smtClean="0">
              <a:ea typeface="ＭＳ Ｐゴシック" pitchFamily="34" charset="-128"/>
              <a:cs typeface="ＭＳ Ｐゴシック" charset="0"/>
            </a:endParaRPr>
          </a:p>
          <a:p>
            <a:pPr marL="179388" lvl="0" indent="-179388" defTabSz="685800">
              <a:spcBef>
                <a:spcPts val="600"/>
              </a:spcBef>
              <a:buClr>
                <a:srgbClr val="0097D9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ea typeface="ＭＳ Ｐゴシック" pitchFamily="34" charset="-128"/>
                <a:cs typeface="ＭＳ Ｐゴシック" charset="0"/>
              </a:rPr>
              <a:t>Lists are decomposable in head &amp; tail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= List('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r','g','b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x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Nil =&gt; ' '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head: Char = 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1937" y="866845"/>
            <a:ext cx="4510698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0" indent="-179388" defTabSz="685800">
              <a:spcBef>
                <a:spcPts val="600"/>
              </a:spcBef>
              <a:buClr>
                <a:srgbClr val="0097D9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ea typeface="ＭＳ Ｐゴシック" pitchFamily="34" charset="-128"/>
                <a:cs typeface="ＭＳ Ｐゴシック" charset="0"/>
              </a:rPr>
              <a:t>Tuples also support patter matching</a:t>
            </a:r>
          </a:p>
          <a:p>
            <a:pPr lvl="0" defTabSz="685800">
              <a:spcBef>
                <a:spcPts val="600"/>
              </a:spcBef>
              <a:buClr>
                <a:srgbClr val="0097D9"/>
              </a:buClr>
            </a:pPr>
            <a:endParaRPr lang="en-US" sz="1600" dirty="0" smtClean="0">
              <a:ea typeface="ＭＳ Ｐゴシック" pitchFamily="34" charset="-128"/>
              <a:cs typeface="ＭＳ Ｐゴシック" charset="0"/>
            </a:endParaRP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 = ('h', 204, true)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(_, _, false) =&gt; 501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('c', _, true) =&gt; 302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('h', x, true) =&gt; x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(c, x, true) =&gt; {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s"not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 code $c")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x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0975"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noProof="0" dirty="0" smtClean="0"/>
              <a:t>Scala</a:t>
            </a:r>
            <a:r>
              <a:rPr lang="en-US" noProof="0" dirty="0" smtClean="0"/>
              <a:t> good integration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 smtClean="0"/>
              <a:t>Can be used as drop-in replacement for Java</a:t>
            </a:r>
          </a:p>
          <a:p>
            <a:r>
              <a:rPr lang="en-US" sz="2400" noProof="0" dirty="0" smtClean="0"/>
              <a:t>Mixed Scala/Java projects</a:t>
            </a:r>
          </a:p>
          <a:p>
            <a:r>
              <a:rPr lang="en-US" sz="2400" noProof="0" dirty="0" smtClean="0"/>
              <a:t>Use existing Java libraries</a:t>
            </a:r>
          </a:p>
          <a:p>
            <a:r>
              <a:rPr lang="en-US" sz="2400" noProof="0" dirty="0" smtClean="0"/>
              <a:t>Use existing Java tools (Ant, Maven, JUnit, </a:t>
            </a:r>
            <a:r>
              <a:rPr lang="en-US" sz="2400" noProof="0" dirty="0" err="1" smtClean="0"/>
              <a:t>etc</a:t>
            </a:r>
            <a:r>
              <a:rPr lang="en-US" sz="2400" noProof="0" dirty="0" smtClean="0"/>
              <a:t>…)</a:t>
            </a:r>
          </a:p>
          <a:p>
            <a:r>
              <a:rPr lang="en-US" sz="2400" noProof="0" dirty="0" smtClean="0"/>
              <a:t>Decent IDE Support (NetBeans, IntelliJ, Eclipse)</a:t>
            </a:r>
          </a:p>
          <a:p>
            <a:endParaRPr lang="en-US" sz="24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3" y="3555856"/>
            <a:ext cx="3684897" cy="104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4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Exercises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1119187"/>
            <a:ext cx="8243888" cy="507907"/>
          </a:xfrm>
        </p:spPr>
        <p:txBody>
          <a:bodyPr>
            <a:noAutofit/>
          </a:bodyPr>
          <a:lstStyle/>
          <a:p>
            <a:r>
              <a:rPr lang="en-US" sz="3200" b="1" noProof="0" dirty="0" smtClean="0"/>
              <a:t>Exercise 6 – Common Collections</a:t>
            </a:r>
          </a:p>
          <a:p>
            <a:endParaRPr lang="en-US" sz="32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615553"/>
          </a:xfrm>
        </p:spPr>
        <p:txBody>
          <a:bodyPr/>
          <a:lstStyle/>
          <a:p>
            <a:r>
              <a:rPr lang="en-US" dirty="0" smtClean="0"/>
              <a:t>8. More Collections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3" y="4113394"/>
            <a:ext cx="3379968" cy="9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0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Mutable / Immutable (1/2)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04034"/>
            <a:ext cx="6273099" cy="3362325"/>
          </a:xfrm>
        </p:spPr>
        <p:txBody>
          <a:bodyPr>
            <a:normAutofit/>
          </a:bodyPr>
          <a:lstStyle/>
          <a:p>
            <a:r>
              <a:rPr lang="en-US" sz="1800" noProof="0" dirty="0" smtClean="0"/>
              <a:t>Until now immutable collections</a:t>
            </a:r>
          </a:p>
          <a:p>
            <a:pPr marL="0" indent="0">
              <a:buNone/>
            </a:pPr>
            <a:endParaRPr lang="en-US" sz="1800" noProof="0" dirty="0" smtClean="0"/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Map("AAPL" -&gt; 597, "MSFT" -&gt; 40)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scala.collection.immutable.Map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Map(AAPL -&gt; 597, MSFT -&gt; 40)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m - "AAPL" + ("GOOG" -&gt; 521)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scala.collection.immutable.Map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Map(MSFT -&gt; 40, GOOG -&gt; 521)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Map(AAPL -&gt; 597, MSFT -&gt; 40)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758011" y="910757"/>
            <a:ext cx="3043089" cy="302559"/>
          </a:xfrm>
          <a:prstGeom prst="wedgeRoundRectCallout">
            <a:avLst>
              <a:gd name="adj1" fmla="val -36327"/>
              <a:gd name="adj2" fmla="val 157105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A new map with “AAPL” and “MSFT” keys.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655948" y="2773175"/>
            <a:ext cx="2346858" cy="655825"/>
          </a:xfrm>
          <a:prstGeom prst="wedgeRoundRectCallout">
            <a:avLst>
              <a:gd name="adj1" fmla="val -149244"/>
              <a:gd name="adj2" fmla="val -1376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b="1" dirty="0">
                <a:solidFill>
                  <a:srgbClr val="213E7F"/>
                </a:solidFill>
              </a:rPr>
              <a:t>Removing</a:t>
            </a:r>
            <a:r>
              <a:rPr lang="en-GB" sz="1200" dirty="0">
                <a:solidFill>
                  <a:srgbClr val="213E7F"/>
                </a:solidFill>
              </a:rPr>
              <a:t> “APPL” and </a:t>
            </a:r>
            <a:r>
              <a:rPr lang="en-GB" sz="1200" b="1" dirty="0">
                <a:solidFill>
                  <a:srgbClr val="213E7F"/>
                </a:solidFill>
              </a:rPr>
              <a:t>adding</a:t>
            </a:r>
            <a:r>
              <a:rPr lang="en-GB" sz="1200" dirty="0">
                <a:solidFill>
                  <a:srgbClr val="213E7F"/>
                </a:solidFill>
              </a:rPr>
              <a:t> “GOOG” gives us a </a:t>
            </a:r>
            <a:r>
              <a:rPr lang="en-GB" sz="1200" b="1" dirty="0">
                <a:solidFill>
                  <a:srgbClr val="213E7F"/>
                </a:solidFill>
              </a:rPr>
              <a:t>different collection</a:t>
            </a:r>
            <a:r>
              <a:rPr lang="en-GB" sz="1200" dirty="0">
                <a:solidFill>
                  <a:srgbClr val="213E7F"/>
                </a:solidFill>
              </a:rPr>
              <a:t>…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829324" y="4196881"/>
            <a:ext cx="3324076" cy="407893"/>
          </a:xfrm>
          <a:prstGeom prst="wedgeRoundRectCallout">
            <a:avLst>
              <a:gd name="adj1" fmla="val -69658"/>
              <a:gd name="adj2" fmla="val -18295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… while the </a:t>
            </a:r>
            <a:r>
              <a:rPr lang="en-GB" sz="1200" b="1" dirty="0">
                <a:solidFill>
                  <a:srgbClr val="213E7F"/>
                </a:solidFill>
              </a:rPr>
              <a:t>original collection </a:t>
            </a:r>
            <a:r>
              <a:rPr lang="en-GB" sz="1200" dirty="0">
                <a:solidFill>
                  <a:srgbClr val="213E7F"/>
                </a:solidFill>
              </a:rPr>
              <a:t>in “m” remains </a:t>
            </a:r>
            <a:r>
              <a:rPr lang="en-GB" sz="1200" b="1" dirty="0">
                <a:solidFill>
                  <a:srgbClr val="213E7F"/>
                </a:solidFill>
              </a:rPr>
              <a:t>the same</a:t>
            </a:r>
          </a:p>
        </p:txBody>
      </p:sp>
    </p:spTree>
    <p:extLst>
      <p:ext uri="{BB962C8B-B14F-4D97-AF65-F5344CB8AC3E}">
        <p14:creationId xmlns:p14="http://schemas.microsoft.com/office/powerpoint/2010/main" val="129005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dirty="0"/>
              <a:t>Mutable / Immutable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904035"/>
            <a:ext cx="8243888" cy="1032341"/>
          </a:xfrm>
        </p:spPr>
        <p:txBody>
          <a:bodyPr>
            <a:normAutofit/>
          </a:bodyPr>
          <a:lstStyle/>
          <a:p>
            <a:r>
              <a:rPr lang="en-US" sz="2000" dirty="0"/>
              <a:t>W</a:t>
            </a:r>
            <a:r>
              <a:rPr lang="en-US" sz="2000" noProof="0" dirty="0" smtClean="0"/>
              <a:t>e can work with mutable collections when </a:t>
            </a:r>
            <a:r>
              <a:rPr lang="en-US" sz="2000" b="1" noProof="0" dirty="0" smtClean="0"/>
              <a:t>it will be safe </a:t>
            </a:r>
            <a:r>
              <a:rPr lang="en-US" sz="2000" noProof="0" dirty="0" smtClean="0"/>
              <a:t>to use: </a:t>
            </a:r>
          </a:p>
          <a:p>
            <a:pPr lvl="1"/>
            <a:r>
              <a:rPr lang="en-US" sz="2000" b="1" noProof="0" dirty="0" smtClean="0"/>
              <a:t>Mutable data </a:t>
            </a:r>
            <a:r>
              <a:rPr lang="en-US" sz="2000" noProof="0" dirty="0" smtClean="0"/>
              <a:t>structure within a function</a:t>
            </a:r>
          </a:p>
          <a:p>
            <a:pPr lvl="1"/>
            <a:r>
              <a:rPr lang="en-US" sz="2000" dirty="0" smtClean="0"/>
              <a:t>Data </a:t>
            </a:r>
            <a:r>
              <a:rPr lang="en-US" sz="2000" noProof="0" dirty="0" smtClean="0"/>
              <a:t>converted to </a:t>
            </a:r>
            <a:r>
              <a:rPr lang="en-US" sz="2000" b="1" noProof="0" dirty="0" smtClean="0"/>
              <a:t>immutable before being returned </a:t>
            </a:r>
            <a:r>
              <a:rPr lang="en-US" sz="2000" noProof="0" dirty="0" smtClean="0"/>
              <a:t>(</a:t>
            </a:r>
            <a:r>
              <a:rPr lang="en-US" sz="2000" i="1" noProof="0" dirty="0" smtClean="0"/>
              <a:t>E.g. .</a:t>
            </a:r>
            <a:r>
              <a:rPr lang="en-US" sz="2000" i="1" noProof="0" dirty="0" err="1" smtClean="0"/>
              <a:t>toList</a:t>
            </a:r>
            <a:r>
              <a:rPr lang="en-US" sz="2000" noProof="0" dirty="0" smtClean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304" y="3308607"/>
            <a:ext cx="5635926" cy="133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962" y="1936376"/>
            <a:ext cx="6494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collection.mutable.Buffer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scala.collection.mutable.Buffer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&lt;- 1 to 10</a:t>
            </a: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nums += i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Buffer(1, 2, 3, 4, 5, 6, 7, 8, 9, 10)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238593" y="3308607"/>
            <a:ext cx="3190407" cy="4160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Mutable collection types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32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Arrays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8" y="897311"/>
            <a:ext cx="6692104" cy="3862948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/>
              <a:t>F</a:t>
            </a:r>
            <a:r>
              <a:rPr lang="en-US" sz="1700" b="1" noProof="0" dirty="0" err="1" smtClean="0"/>
              <a:t>ixed</a:t>
            </a:r>
            <a:r>
              <a:rPr lang="en-US" sz="1700" b="1" noProof="0" dirty="0" smtClean="0"/>
              <a:t>-size</a:t>
            </a:r>
            <a:r>
              <a:rPr lang="en-US" sz="1700" noProof="0" dirty="0" smtClean="0"/>
              <a:t>, </a:t>
            </a:r>
            <a:r>
              <a:rPr lang="en-US" sz="1700" b="1" noProof="0" dirty="0" smtClean="0"/>
              <a:t>mutable</a:t>
            </a:r>
            <a:r>
              <a:rPr lang="en-US" sz="1700" noProof="0" dirty="0" smtClean="0"/>
              <a:t>, </a:t>
            </a:r>
            <a:r>
              <a:rPr lang="en-US" sz="1700" b="1" noProof="0" dirty="0" smtClean="0"/>
              <a:t>indexed collection</a:t>
            </a:r>
            <a:r>
              <a:rPr lang="en-US" sz="1700" noProof="0" dirty="0" smtClean="0"/>
              <a:t>. </a:t>
            </a:r>
          </a:p>
          <a:p>
            <a:r>
              <a:rPr lang="en-US" sz="1700" noProof="0" dirty="0" smtClean="0"/>
              <a:t>It’s not officially a collection, because it isn’t in the “</a:t>
            </a:r>
            <a:r>
              <a:rPr lang="en-US" sz="1700" noProof="0" dirty="0" err="1" smtClean="0"/>
              <a:t>scala.collections</a:t>
            </a:r>
            <a:r>
              <a:rPr lang="en-US" sz="1700" noProof="0" dirty="0" smtClean="0"/>
              <a:t>” package and </a:t>
            </a:r>
            <a:r>
              <a:rPr lang="en-US" sz="1700" b="1" noProof="0" dirty="0" smtClean="0"/>
              <a:t>doesn’t extend from the root </a:t>
            </a:r>
            <a:r>
              <a:rPr lang="en-US" sz="1700" b="1" noProof="0" dirty="0" err="1" smtClean="0"/>
              <a:t>Iterable</a:t>
            </a:r>
            <a:r>
              <a:rPr lang="en-US" sz="1700" b="1" noProof="0" dirty="0" smtClean="0"/>
              <a:t> type </a:t>
            </a:r>
          </a:p>
          <a:p>
            <a:pPr lvl="1"/>
            <a:r>
              <a:rPr lang="en-US" sz="1700" dirty="0"/>
              <a:t>A</a:t>
            </a:r>
            <a:r>
              <a:rPr lang="en-US" sz="1700" noProof="0" dirty="0" err="1" smtClean="0"/>
              <a:t>lthough</a:t>
            </a:r>
            <a:r>
              <a:rPr lang="en-US" sz="1700" noProof="0" dirty="0" smtClean="0"/>
              <a:t> it has all of the </a:t>
            </a:r>
            <a:r>
              <a:rPr lang="en-US" sz="1700" b="1" noProof="0" dirty="0" err="1" smtClean="0"/>
              <a:t>Iterable</a:t>
            </a:r>
            <a:r>
              <a:rPr lang="en-US" sz="1700" b="1" noProof="0" dirty="0" smtClean="0"/>
              <a:t> operations </a:t>
            </a:r>
            <a:r>
              <a:rPr lang="en-US" sz="1700" noProof="0" dirty="0" smtClean="0"/>
              <a:t>like map and filter)</a:t>
            </a:r>
          </a:p>
          <a:p>
            <a:r>
              <a:rPr lang="en-US" sz="1700" dirty="0"/>
              <a:t>W</a:t>
            </a:r>
            <a:r>
              <a:rPr lang="en-US" sz="1700" noProof="0" dirty="0" smtClean="0"/>
              <a:t>rapper around Java’s array type</a:t>
            </a:r>
          </a:p>
          <a:p>
            <a:r>
              <a:rPr lang="en-US" sz="1700" dirty="0"/>
              <a:t>C</a:t>
            </a:r>
            <a:r>
              <a:rPr lang="en-US" sz="1700" noProof="0" dirty="0" smtClean="0"/>
              <a:t>an be used like a sequence used to deal with Java code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colors = Array("red", "green", "blue")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colors: Array[String] = Array(red, green, blue)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colors(0) = "purple"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colors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res0: Array[String] = Array(purple, green, blue)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("very purple: " + colors)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very purple: [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Ljava.lang.String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;@70cf32e3</a:t>
            </a:r>
          </a:p>
          <a:p>
            <a:pPr marL="400050" lvl="1" indent="0">
              <a:buNone/>
            </a:pPr>
            <a:endParaRPr lang="en-US" sz="11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= new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(".").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listFiles</a:t>
            </a:r>
            <a:endParaRPr lang="en-US" sz="13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files: Array[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Array(./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Build.scala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./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Dep.scala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scala = files map (_.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filter(_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"scala")</a:t>
            </a:r>
          </a:p>
          <a:p>
            <a:pPr marL="400050" lvl="1" indent="0">
              <a:buNone/>
            </a:pP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scala: Array[String] = Array(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Build.scala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Dep.scala</a:t>
            </a:r>
            <a:r>
              <a:rPr lang="en-US" sz="13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912652" y="1905840"/>
            <a:ext cx="2101795" cy="447395"/>
          </a:xfrm>
          <a:prstGeom prst="wedgeRoundRectCallout">
            <a:avLst>
              <a:gd name="adj1" fmla="val -79193"/>
              <a:gd name="adj2" fmla="val 145082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Use a zero-based index to replace any item in an </a:t>
            </a:r>
            <a:r>
              <a:rPr lang="en-GB" sz="1200" dirty="0" smtClean="0">
                <a:solidFill>
                  <a:srgbClr val="213E7F"/>
                </a:solidFill>
              </a:rPr>
              <a:t>Array</a:t>
            </a:r>
            <a:endParaRPr lang="en-GB" sz="1200" dirty="0">
              <a:solidFill>
                <a:srgbClr val="213E7F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125562" y="2637302"/>
            <a:ext cx="2101795" cy="447395"/>
          </a:xfrm>
          <a:prstGeom prst="wedgeRoundRectCallout">
            <a:avLst>
              <a:gd name="adj1" fmla="val -119180"/>
              <a:gd name="adj2" fmla="val 7445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The Scala REPL knows how to print an Array …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125562" y="3169023"/>
            <a:ext cx="2590373" cy="526675"/>
          </a:xfrm>
          <a:prstGeom prst="wedgeRoundRectCallout">
            <a:avLst>
              <a:gd name="adj1" fmla="val -101995"/>
              <a:gd name="adj2" fmla="val 4221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 smtClean="0">
                <a:solidFill>
                  <a:srgbClr val="213E7F"/>
                </a:solidFill>
              </a:rPr>
              <a:t>but </a:t>
            </a:r>
            <a:r>
              <a:rPr lang="en-GB" sz="1200" dirty="0">
                <a:solidFill>
                  <a:srgbClr val="213E7F"/>
                </a:solidFill>
              </a:rPr>
              <a:t>not </a:t>
            </a:r>
            <a:r>
              <a:rPr lang="en-GB" sz="1200" dirty="0" err="1">
                <a:solidFill>
                  <a:srgbClr val="213E7F"/>
                </a:solidFill>
              </a:rPr>
              <a:t>println</a:t>
            </a:r>
            <a:r>
              <a:rPr lang="en-GB" sz="1200" dirty="0">
                <a:solidFill>
                  <a:srgbClr val="213E7F"/>
                </a:solidFill>
              </a:rPr>
              <a:t>(), which can only call a type’s </a:t>
            </a:r>
            <a:r>
              <a:rPr lang="en-GB" sz="1200" dirty="0" err="1">
                <a:solidFill>
                  <a:srgbClr val="213E7F"/>
                </a:solidFill>
              </a:rPr>
              <a:t>toString</a:t>
            </a:r>
            <a:r>
              <a:rPr lang="en-GB" sz="1200" dirty="0">
                <a:solidFill>
                  <a:srgbClr val="213E7F"/>
                </a:solidFill>
              </a:rPr>
              <a:t>() method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179681" y="3806352"/>
            <a:ext cx="1835525" cy="930791"/>
          </a:xfrm>
          <a:prstGeom prst="wedgeRoundRectCallout">
            <a:avLst>
              <a:gd name="adj1" fmla="val -99755"/>
              <a:gd name="adj2" fmla="val -33594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200" dirty="0">
                <a:solidFill>
                  <a:srgbClr val="213E7F"/>
                </a:solidFill>
              </a:rPr>
              <a:t>The </a:t>
            </a:r>
            <a:r>
              <a:rPr lang="en-GB" sz="1200" b="1" dirty="0" err="1">
                <a:solidFill>
                  <a:srgbClr val="213E7F"/>
                </a:solidFill>
              </a:rPr>
              <a:t>listFiles</a:t>
            </a:r>
            <a:r>
              <a:rPr lang="en-GB" sz="1200" dirty="0">
                <a:solidFill>
                  <a:srgbClr val="213E7F"/>
                </a:solidFill>
              </a:rPr>
              <a:t> method in </a:t>
            </a:r>
            <a:r>
              <a:rPr lang="en-GB" sz="1200" dirty="0" err="1">
                <a:solidFill>
                  <a:srgbClr val="213E7F"/>
                </a:solidFill>
              </a:rPr>
              <a:t>java.io.File</a:t>
            </a:r>
            <a:r>
              <a:rPr lang="en-GB" sz="1200" dirty="0">
                <a:solidFill>
                  <a:srgbClr val="213E7F"/>
                </a:solidFill>
              </a:rPr>
              <a:t>, a JDK class, returns an array that we can easily map and filter</a:t>
            </a:r>
          </a:p>
        </p:txBody>
      </p:sp>
    </p:spTree>
    <p:extLst>
      <p:ext uri="{BB962C8B-B14F-4D97-AF65-F5344CB8AC3E}">
        <p14:creationId xmlns:p14="http://schemas.microsoft.com/office/powerpoint/2010/main" val="31333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Seq</a:t>
            </a:r>
            <a:r>
              <a:rPr lang="en-US" noProof="0" dirty="0" smtClean="0"/>
              <a:t> &amp; Sequences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904035"/>
            <a:ext cx="8243888" cy="1205882"/>
          </a:xfrm>
        </p:spPr>
        <p:txBody>
          <a:bodyPr>
            <a:normAutofit/>
          </a:bodyPr>
          <a:lstStyle/>
          <a:p>
            <a:r>
              <a:rPr lang="en-US" sz="2000" b="1" noProof="0" dirty="0" err="1" smtClean="0"/>
              <a:t>Seq</a:t>
            </a:r>
            <a:r>
              <a:rPr lang="en-US" sz="2000" noProof="0" dirty="0" smtClean="0"/>
              <a:t> the root type of all sequences</a:t>
            </a:r>
          </a:p>
          <a:p>
            <a:r>
              <a:rPr lang="en-US" sz="2000" noProof="0" dirty="0" smtClean="0"/>
              <a:t>Not </a:t>
            </a:r>
            <a:r>
              <a:rPr lang="en-US" sz="2000" b="1" noProof="0" dirty="0" smtClean="0"/>
              <a:t>instantiable</a:t>
            </a:r>
            <a:r>
              <a:rPr lang="en-US" sz="2000" noProof="0" dirty="0" smtClean="0"/>
              <a:t> but </a:t>
            </a:r>
            <a:r>
              <a:rPr lang="en-US" sz="2000" b="1" noProof="0" dirty="0" smtClean="0"/>
              <a:t>shortcut</a:t>
            </a:r>
            <a:r>
              <a:rPr lang="en-US" sz="2000" noProof="0" dirty="0" smtClean="0"/>
              <a:t> for creating List</a:t>
            </a:r>
          </a:p>
          <a:p>
            <a:r>
              <a:rPr lang="en-US" sz="2000" noProof="0" dirty="0" smtClean="0"/>
              <a:t>The sequence collections hierarchy:</a:t>
            </a:r>
            <a:endParaRPr lang="en-US" sz="20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9" y="2049404"/>
            <a:ext cx="4627119" cy="22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374" y="2109917"/>
            <a:ext cx="3922943" cy="23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0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Streams 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36799"/>
            <a:ext cx="8243888" cy="3362325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Popular collection in functional programming Languages</a:t>
            </a:r>
          </a:p>
          <a:p>
            <a:r>
              <a:rPr lang="en-US" sz="2400" noProof="0" dirty="0" smtClean="0"/>
              <a:t>Builds </a:t>
            </a:r>
            <a:r>
              <a:rPr lang="en-US" sz="2400" b="1" noProof="0" dirty="0" smtClean="0"/>
              <a:t>itself</a:t>
            </a:r>
            <a:r>
              <a:rPr lang="en-US" sz="2400" noProof="0" dirty="0" smtClean="0"/>
              <a:t> as its elements are accessed</a:t>
            </a:r>
          </a:p>
          <a:p>
            <a:r>
              <a:rPr lang="en-US" sz="2400" b="1" noProof="0" dirty="0" smtClean="0"/>
              <a:t>Lazy collection</a:t>
            </a:r>
            <a:r>
              <a:rPr lang="en-US" sz="2400" noProof="0" dirty="0" smtClean="0"/>
              <a:t>. Generated from one or more starting elements and a recursive function</a:t>
            </a:r>
          </a:p>
          <a:p>
            <a:r>
              <a:rPr lang="en-US" sz="2400" noProof="0" dirty="0" smtClean="0"/>
              <a:t>They are </a:t>
            </a:r>
            <a:r>
              <a:rPr lang="en-US" sz="2400" b="1" noProof="0" dirty="0" smtClean="0"/>
              <a:t>theoretically infinite collections</a:t>
            </a:r>
          </a:p>
          <a:p>
            <a:r>
              <a:rPr lang="en-US" sz="2400" noProof="0" dirty="0" smtClean="0"/>
              <a:t>Streams </a:t>
            </a:r>
            <a:r>
              <a:rPr lang="en-US" sz="2400" b="1" noProof="0" dirty="0" smtClean="0"/>
              <a:t>end</a:t>
            </a:r>
            <a:r>
              <a:rPr lang="en-US" sz="2400" noProof="0" dirty="0" smtClean="0"/>
              <a:t> with </a:t>
            </a:r>
            <a:r>
              <a:rPr lang="en-US" sz="2400" noProof="0" dirty="0" err="1" smtClean="0"/>
              <a:t>Stream.Empty</a:t>
            </a:r>
            <a:endParaRPr lang="en-US" sz="2400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Streams – Example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47" y="924204"/>
            <a:ext cx="8579224" cy="3903289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(i+1))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//or using cons operator #:: (via implicit conversion)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(head: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head #::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(head+1)</a:t>
            </a:r>
          </a:p>
          <a:p>
            <a:pPr marL="0" lvl="1" indent="0">
              <a:buNone/>
            </a:pP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s: Stream[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Stream(1, ?) //one element and a promise of futures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(?)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s.take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(5).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//forcing to build next four elements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l: List[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List(1, 2, 3, 4, 5)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s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res1: Stream[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Stream(1, 2, 3, 4, 5, ?)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Streams – Bounded Stream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07" y="1159529"/>
            <a:ext cx="8565822" cy="336232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to(head: Char, end: Char): Stream[Char] = (head &gt; end)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=&gt;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Stream.empty</a:t>
            </a: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 =&gt; head #:: to((head+1).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toChar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to: (head: Char, end: Char)Stream[Char]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hexChars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to('A', 'F').take(20).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hexChars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List[Char] = List(A, B, C, D, E, F)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Monadic Collections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 smtClean="0"/>
              <a:t>Scale only for a single element</a:t>
            </a:r>
          </a:p>
          <a:p>
            <a:r>
              <a:rPr lang="en-US" sz="2400" noProof="0" dirty="0" smtClean="0"/>
              <a:t>Support transformative operations like the ones in </a:t>
            </a:r>
            <a:r>
              <a:rPr lang="en-US" sz="2400" b="1" noProof="0" dirty="0" err="1" smtClean="0"/>
              <a:t>Iterable</a:t>
            </a:r>
            <a:r>
              <a:rPr lang="en-US" sz="2400" noProof="0" dirty="0" smtClean="0"/>
              <a:t> (that support “map” for example)</a:t>
            </a:r>
          </a:p>
          <a:p>
            <a:pPr marL="0" indent="0">
              <a:buNone/>
            </a:pPr>
            <a:endParaRPr lang="en-US" sz="2400" noProof="0" dirty="0" smtClean="0"/>
          </a:p>
          <a:p>
            <a:r>
              <a:rPr lang="en-US" sz="2400" noProof="0" dirty="0" smtClean="0"/>
              <a:t>Most important:</a:t>
            </a:r>
          </a:p>
          <a:p>
            <a:pPr lvl="1"/>
            <a:r>
              <a:rPr lang="en-US" sz="2400" noProof="0" dirty="0" smtClean="0"/>
              <a:t>Option Collections</a:t>
            </a:r>
          </a:p>
          <a:p>
            <a:pPr lvl="1"/>
            <a:r>
              <a:rPr lang="en-US" sz="2400" noProof="0" dirty="0" smtClean="0"/>
              <a:t>Try Collections</a:t>
            </a:r>
          </a:p>
          <a:p>
            <a:pPr lvl="1"/>
            <a:r>
              <a:rPr lang="en-US" sz="2400" noProof="0" dirty="0" smtClean="0"/>
              <a:t>Future Collections</a:t>
            </a:r>
            <a:endParaRPr lang="en-US" sz="24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1231106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noProof="0" dirty="0" smtClean="0"/>
              <a:t>. </a:t>
            </a:r>
            <a:r>
              <a:rPr lang="en-US" dirty="0"/>
              <a:t>Basic Operations – Type </a:t>
            </a:r>
            <a:r>
              <a:rPr lang="en-US" dirty="0" smtClean="0"/>
              <a:t>Inference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3" y="4113394"/>
            <a:ext cx="3379968" cy="9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2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Option Collections (1/2)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83864"/>
            <a:ext cx="3987099" cy="3362325"/>
          </a:xfrm>
        </p:spPr>
        <p:txBody>
          <a:bodyPr>
            <a:normAutofit/>
          </a:bodyPr>
          <a:lstStyle/>
          <a:p>
            <a:r>
              <a:rPr lang="en-US" sz="1800" noProof="0" dirty="0" smtClean="0"/>
              <a:t>Will </a:t>
            </a:r>
            <a:r>
              <a:rPr lang="en-US" sz="1800" b="1" noProof="0" dirty="0" smtClean="0"/>
              <a:t>never</a:t>
            </a:r>
            <a:r>
              <a:rPr lang="en-US" sz="1800" noProof="0" dirty="0" smtClean="0"/>
              <a:t> be larger </a:t>
            </a:r>
            <a:r>
              <a:rPr lang="en-US" sz="1800" b="1" noProof="0" dirty="0" smtClean="0"/>
              <a:t>than one</a:t>
            </a:r>
            <a:r>
              <a:rPr lang="en-US" sz="1800" noProof="0" dirty="0" smtClean="0"/>
              <a:t>.</a:t>
            </a:r>
          </a:p>
          <a:p>
            <a:r>
              <a:rPr lang="en-US" sz="1800" noProof="0" dirty="0" smtClean="0"/>
              <a:t>Option represents the presence or </a:t>
            </a:r>
            <a:r>
              <a:rPr lang="en-US" sz="1800" b="1" noProof="0" dirty="0" smtClean="0"/>
              <a:t>absence of a single value</a:t>
            </a:r>
          </a:p>
          <a:p>
            <a:r>
              <a:rPr lang="en-US" sz="1800" noProof="0" dirty="0" smtClean="0"/>
              <a:t>Safe </a:t>
            </a:r>
            <a:r>
              <a:rPr lang="en-US" sz="1800" b="1" noProof="0" dirty="0" smtClean="0"/>
              <a:t>replacement</a:t>
            </a:r>
            <a:r>
              <a:rPr lang="en-US" sz="1800" noProof="0" dirty="0" smtClean="0"/>
              <a:t> for </a:t>
            </a:r>
            <a:r>
              <a:rPr lang="en-US" sz="1800" b="1" noProof="0" dirty="0" smtClean="0"/>
              <a:t>null values</a:t>
            </a:r>
          </a:p>
          <a:p>
            <a:r>
              <a:rPr lang="en-US" sz="1800" b="1" noProof="0" dirty="0" smtClean="0"/>
              <a:t>Safe</a:t>
            </a:r>
            <a:r>
              <a:rPr lang="en-US" sz="1800" noProof="0" dirty="0" smtClean="0"/>
              <a:t> way to build chains of operations with only valid values</a:t>
            </a:r>
          </a:p>
          <a:p>
            <a:r>
              <a:rPr lang="en-US" sz="1800" b="1" noProof="0" dirty="0" smtClean="0"/>
              <a:t>Option</a:t>
            </a:r>
            <a:r>
              <a:rPr lang="en-US" sz="1800" noProof="0" dirty="0" smtClean="0"/>
              <a:t> has two subtypes:</a:t>
            </a:r>
          </a:p>
          <a:p>
            <a:pPr lvl="1"/>
            <a:r>
              <a:rPr lang="en-US" sz="1800" b="1" noProof="0" dirty="0" smtClean="0"/>
              <a:t>Some</a:t>
            </a:r>
            <a:r>
              <a:rPr lang="en-US" sz="1800" noProof="0" dirty="0" smtClean="0"/>
              <a:t>: Type-parametrized collection of one element</a:t>
            </a:r>
          </a:p>
          <a:p>
            <a:pPr lvl="1"/>
            <a:r>
              <a:rPr lang="en-US" sz="1800" b="1" noProof="0" dirty="0" smtClean="0"/>
              <a:t>None</a:t>
            </a:r>
            <a:r>
              <a:rPr lang="en-US" sz="1800" noProof="0" dirty="0" smtClean="0"/>
              <a:t>: Empty collection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430806" y="877419"/>
            <a:ext cx="4491317" cy="38791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 String = "Indeed"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String = Indeed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Option(x)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Option[String] = Some(Indeed)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x = null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String = null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Option(x)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Option[String] = None</a:t>
            </a:r>
          </a:p>
          <a:p>
            <a:pPr marL="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//checks if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 defined?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is? ${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a.isDefined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}")  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is? true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not? ${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}") //checks if is None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is not ? true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Option Collections (2/2)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6" y="850246"/>
            <a:ext cx="8525481" cy="3362325"/>
          </a:xfrm>
        </p:spPr>
        <p:txBody>
          <a:bodyPr>
            <a:normAutofit/>
          </a:bodyPr>
          <a:lstStyle/>
          <a:p>
            <a:r>
              <a:rPr lang="en-US" sz="2400" noProof="0" dirty="0" smtClean="0"/>
              <a:t>Prevent division by zero</a:t>
            </a:r>
          </a:p>
          <a:p>
            <a:pPr marL="0" indent="0">
              <a:buNone/>
            </a:pPr>
            <a:endParaRPr lang="en-US" sz="2400" noProof="0" dirty="0" smtClean="0"/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divide(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Double, divisor: Double): Option[Double] = {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divisor == 0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else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divisor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divide: 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Double, divisor: Double)Option[Double]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legit = divide(5, 2)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legit: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Option[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Some(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80975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illegit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divide(3, 0)</a:t>
            </a:r>
          </a:p>
          <a:p>
            <a:pPr marL="180975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illegit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Option[Double] = None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00154" y="3640634"/>
            <a:ext cx="1512168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48645"/>
            <a:ext cx="2229470" cy="8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67622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Option Collections (2/2)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50246"/>
            <a:ext cx="8243888" cy="1402136"/>
          </a:xfrm>
        </p:spPr>
        <p:txBody>
          <a:bodyPr>
            <a:noAutofit/>
          </a:bodyPr>
          <a:lstStyle/>
          <a:p>
            <a:r>
              <a:rPr lang="en-US" sz="2400" noProof="0" dirty="0" smtClean="0">
                <a:cs typeface="ＭＳ Ｐゴシック" charset="0"/>
              </a:rPr>
              <a:t>Extracting values from Options:</a:t>
            </a:r>
          </a:p>
          <a:p>
            <a:pPr marL="742950" lvl="2" indent="-342900"/>
            <a:r>
              <a:rPr lang="en-US" sz="1800" b="1" noProof="0" dirty="0" err="1" smtClean="0"/>
              <a:t>Option.get</a:t>
            </a:r>
            <a:r>
              <a:rPr lang="en-US" sz="1800" b="1" noProof="0" dirty="0" smtClean="0"/>
              <a:t>()</a:t>
            </a:r>
            <a:r>
              <a:rPr lang="en-US" sz="1800" noProof="0" dirty="0" smtClean="0"/>
              <a:t>: Avoid it If you call get on an None instance “no such element” error will be trigger</a:t>
            </a:r>
          </a:p>
          <a:p>
            <a:pPr marL="180975" indent="-180975"/>
            <a:r>
              <a:rPr lang="en-US" sz="2400" noProof="0" dirty="0" smtClean="0"/>
              <a:t>Safe Option extractions:</a:t>
            </a:r>
          </a:p>
          <a:p>
            <a:pPr marL="742950" lvl="2" indent="-342900"/>
            <a:endParaRPr lang="en-US" sz="18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43" y="2171432"/>
            <a:ext cx="6563719" cy="259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00154" y="3640634"/>
            <a:ext cx="1512168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48645"/>
            <a:ext cx="2229470" cy="8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6723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Try Collections (1/2)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77140"/>
            <a:ext cx="8243888" cy="1597120"/>
          </a:xfrm>
        </p:spPr>
        <p:txBody>
          <a:bodyPr>
            <a:noAutofit/>
          </a:bodyPr>
          <a:lstStyle/>
          <a:p>
            <a:r>
              <a:rPr lang="en-US" sz="1600" noProof="0" dirty="0" smtClean="0"/>
              <a:t>The </a:t>
            </a:r>
            <a:r>
              <a:rPr lang="en-US" sz="1600" b="1" noProof="0" dirty="0" err="1" smtClean="0"/>
              <a:t>util.Try</a:t>
            </a:r>
            <a:r>
              <a:rPr lang="en-US" sz="1600" noProof="0" dirty="0" smtClean="0"/>
              <a:t> collection turns error handling into collection management.</a:t>
            </a:r>
          </a:p>
          <a:p>
            <a:r>
              <a:rPr lang="en-US" sz="1600" noProof="0" dirty="0" smtClean="0"/>
              <a:t>It provides a mechanism to catch errors that occur in a given function parameter, returning either the error or the result of the function if successful.</a:t>
            </a:r>
          </a:p>
          <a:p>
            <a:r>
              <a:rPr lang="en-US" sz="1600" noProof="0" dirty="0" smtClean="0"/>
              <a:t>Scala supports try {} .. catch {} blocks but </a:t>
            </a:r>
            <a:r>
              <a:rPr lang="en-US" sz="1600" noProof="0" dirty="0" err="1" smtClean="0"/>
              <a:t>util.Try</a:t>
            </a:r>
            <a:r>
              <a:rPr lang="en-US" sz="1600" noProof="0" dirty="0" smtClean="0"/>
              <a:t> () is the functional way.</a:t>
            </a:r>
          </a:p>
          <a:p>
            <a:r>
              <a:rPr lang="en-US" sz="1600" noProof="0" dirty="0" smtClean="0"/>
              <a:t>To throw an exception:</a:t>
            </a:r>
          </a:p>
          <a:p>
            <a:pPr marL="0" indent="0">
              <a:buNone/>
            </a:pPr>
            <a:endParaRPr lang="en-US" sz="1100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2971801" y="2198601"/>
            <a:ext cx="5957842" cy="26087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loopAndFail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(end: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failAt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&lt;- 1 to end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(s"$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")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failAt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throw new Exception("Too many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end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loopAndFail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(10, 3)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</a:p>
          <a:p>
            <a:pPr marL="0" lvl="2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Too many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Try Collections (2/2)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19" y="944376"/>
            <a:ext cx="8720416" cy="3362325"/>
          </a:xfrm>
        </p:spPr>
        <p:txBody>
          <a:bodyPr>
            <a:noAutofit/>
          </a:bodyPr>
          <a:lstStyle/>
          <a:p>
            <a:pPr marL="180975" indent="-180975"/>
            <a:r>
              <a:rPr lang="en-US" sz="1800" b="1" noProof="0" dirty="0" err="1" smtClean="0">
                <a:cs typeface="ＭＳ Ｐゴシック" charset="0"/>
              </a:rPr>
              <a:t>Util.Try</a:t>
            </a:r>
            <a:r>
              <a:rPr lang="en-US" sz="1800" noProof="0" dirty="0" smtClean="0">
                <a:cs typeface="ＭＳ Ｐゴシック" charset="0"/>
              </a:rPr>
              <a:t> is unimplemented but has </a:t>
            </a:r>
            <a:r>
              <a:rPr lang="en-US" sz="1800" b="1" noProof="0" dirty="0" smtClean="0">
                <a:cs typeface="ＭＳ Ｐゴシック" charset="0"/>
              </a:rPr>
              <a:t>two implemented subtypes</a:t>
            </a:r>
          </a:p>
          <a:p>
            <a:pPr marL="180975" lvl="1"/>
            <a:r>
              <a:rPr lang="en-US" sz="1800" b="1" noProof="0" dirty="0" smtClean="0"/>
              <a:t>Success type </a:t>
            </a:r>
            <a:r>
              <a:rPr lang="en-US" sz="1800" noProof="0" dirty="0" smtClean="0"/>
              <a:t>contains the return value of the attempted expression if no exception was thrown</a:t>
            </a:r>
          </a:p>
          <a:p>
            <a:pPr marL="180975" lvl="1"/>
            <a:r>
              <a:rPr lang="en-US" sz="1800" b="1" noProof="0" dirty="0" smtClean="0"/>
              <a:t>Failure type </a:t>
            </a:r>
            <a:r>
              <a:rPr lang="en-US" sz="1800" noProof="0" dirty="0" smtClean="0"/>
              <a:t>contains the thrown Exception</a:t>
            </a:r>
          </a:p>
          <a:p>
            <a:pPr marL="0" lvl="1" indent="0">
              <a:buNone/>
            </a:pPr>
            <a:endParaRPr lang="en-US" sz="1800" noProof="0" dirty="0" smtClean="0"/>
          </a:p>
          <a:p>
            <a:pPr marL="268287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loopAndFail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3) )</a:t>
            </a:r>
          </a:p>
          <a:p>
            <a:pPr marL="268287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</a:p>
          <a:p>
            <a:pPr marL="268287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  <a:p>
            <a:pPr marL="268287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Success(2)</a:t>
            </a:r>
          </a:p>
          <a:p>
            <a:pPr marL="268287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t2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loopAndFail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2) }</a:t>
            </a:r>
          </a:p>
          <a:p>
            <a:pPr marL="268287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</a:p>
          <a:p>
            <a:pPr marL="268287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  <a:p>
            <a:pPr marL="268287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Failure(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java.lang.Exception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Too many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noProof="0" dirty="0" smtClean="0"/>
              <a:t>)</a:t>
            </a:r>
            <a:endParaRPr lang="en-US" sz="16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Try Collections – Handling Errors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1223682"/>
            <a:ext cx="8404458" cy="3052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nextError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1 /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util.Random.nextInt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 }</a:t>
            </a:r>
          </a:p>
          <a:p>
            <a:pPr marL="0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nextError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nextError</a:t>
            </a: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Failure(</a:t>
            </a:r>
          </a:p>
          <a:p>
            <a:pPr marL="0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/ by zero)</a:t>
            </a:r>
          </a:p>
          <a:p>
            <a:pPr marL="0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nextError</a:t>
            </a: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Success(1)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6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Try Collections – Other Examples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40441"/>
            <a:ext cx="8222922" cy="387947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= " 123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input: String = " 123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input.toInt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input.trim.toInt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result: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scala.util.Try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Success(123)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result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r =&gt;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s"Parsed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'$input' to $r!")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Parsed ' 123 ' to 123!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result match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case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util.Success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=&gt; Some(x)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case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util.Failure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s"Couldn't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parse input '$input'")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Option[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Some(123)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5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Try Collections – Table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52" y="880342"/>
            <a:ext cx="4471147" cy="2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53" y="1091567"/>
            <a:ext cx="4545106" cy="366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00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18008"/>
          </a:xfrm>
        </p:spPr>
        <p:txBody>
          <a:bodyPr/>
          <a:lstStyle/>
          <a:p>
            <a:r>
              <a:rPr lang="en-US" noProof="0" dirty="0" smtClean="0"/>
              <a:t>Future Collections (1/2)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80783"/>
            <a:ext cx="8243888" cy="3852582"/>
          </a:xfrm>
        </p:spPr>
        <p:txBody>
          <a:bodyPr>
            <a:normAutofit/>
          </a:bodyPr>
          <a:lstStyle/>
          <a:p>
            <a:r>
              <a:rPr lang="en-US" noProof="0" dirty="0" err="1" smtClean="0"/>
              <a:t>Concurrent.Future</a:t>
            </a:r>
            <a:r>
              <a:rPr lang="en-US" noProof="0" dirty="0" smtClean="0"/>
              <a:t> </a:t>
            </a:r>
            <a:r>
              <a:rPr lang="en-US" b="1" noProof="0" dirty="0" smtClean="0"/>
              <a:t>Initiates a background task</a:t>
            </a:r>
          </a:p>
          <a:p>
            <a:r>
              <a:rPr lang="en-US" noProof="0" dirty="0" smtClean="0"/>
              <a:t>Like Option &amp; Try </a:t>
            </a:r>
            <a:r>
              <a:rPr lang="en-US" b="1" noProof="0" dirty="0" smtClean="0"/>
              <a:t>safe way to chain </a:t>
            </a:r>
            <a:r>
              <a:rPr lang="en-US" noProof="0" dirty="0" smtClean="0"/>
              <a:t>additional operations or extract value</a:t>
            </a:r>
          </a:p>
          <a:p>
            <a:r>
              <a:rPr lang="en-US" noProof="0" dirty="0" smtClean="0"/>
              <a:t>But may </a:t>
            </a:r>
            <a:r>
              <a:rPr lang="en-US" b="1" noProof="0" dirty="0" smtClean="0"/>
              <a:t>be not immediately available</a:t>
            </a:r>
            <a:r>
              <a:rPr lang="en-US" noProof="0" dirty="0" smtClean="0"/>
              <a:t>. The background task launched could still be working</a:t>
            </a:r>
          </a:p>
          <a:p>
            <a:r>
              <a:rPr lang="en-US" noProof="0" dirty="0" smtClean="0"/>
              <a:t>It is necessary </a:t>
            </a:r>
            <a:r>
              <a:rPr lang="en-US" b="1" noProof="0" dirty="0" smtClean="0"/>
              <a:t>to specify the “context” </a:t>
            </a:r>
            <a:r>
              <a:rPr lang="en-US" noProof="0" dirty="0" smtClean="0"/>
              <a:t>in the current session or application for running functions concurrently. We’ll use the default “global” context, which makes use of Java’s thread library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(5000);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 }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scala.concurrent.Future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[Unit] =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scala.concurrent.impl.Promise$DefaultPromise@4aa3d36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("waiting")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waiting</a:t>
            </a:r>
          </a:p>
          <a:p>
            <a:pPr marL="400050" lvl="1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hi</a:t>
            </a:r>
          </a:p>
          <a:p>
            <a:r>
              <a:rPr lang="en-US" noProof="0" dirty="0" smtClean="0"/>
              <a:t>You can </a:t>
            </a:r>
            <a:r>
              <a:rPr lang="en-US" b="1" noProof="0" dirty="0" smtClean="0"/>
              <a:t>chain a function or another future </a:t>
            </a:r>
            <a:r>
              <a:rPr lang="en-US" noProof="0" dirty="0" smtClean="0"/>
              <a:t>to be executed following the completion of a future and eventually will return </a:t>
            </a:r>
            <a:r>
              <a:rPr lang="en-US" noProof="0" dirty="0" err="1" smtClean="0"/>
              <a:t>util.Try</a:t>
            </a:r>
            <a:r>
              <a:rPr lang="en-US" noProof="0" dirty="0" smtClean="0"/>
              <a:t> with the result or an exception</a:t>
            </a:r>
          </a:p>
          <a:p>
            <a:r>
              <a:rPr lang="en-US" b="1" noProof="0" dirty="0" smtClean="0"/>
              <a:t>BETTER USE AKKA FRAMEWORK</a:t>
            </a:r>
            <a:endParaRPr lang="en-US" b="1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Future Collections (2/3)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80519"/>
            <a:ext cx="6627583" cy="3362325"/>
          </a:xfrm>
        </p:spPr>
        <p:txBody>
          <a:bodyPr>
            <a:normAutofit/>
          </a:bodyPr>
          <a:lstStyle/>
          <a:p>
            <a:r>
              <a:rPr lang="en-US" sz="1800" noProof="0" dirty="0" smtClean="0"/>
              <a:t>Operations for chaining futures and setting callback functions.</a:t>
            </a:r>
          </a:p>
          <a:p>
            <a:pPr marL="0" indent="0">
              <a:buNone/>
            </a:pP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import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concurrent.ExecutionContext.Implicits.global</a:t>
            </a:r>
            <a:endParaRPr lang="en-US" sz="11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concurrent.ExecutionContext.Implicits.global</a:t>
            </a:r>
            <a:endParaRPr lang="en-US" sz="11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import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</a:t>
            </a:r>
            <a:endParaRPr lang="en-US" sz="11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</a:t>
            </a:r>
            <a:endParaRPr lang="en-US" sz="11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nextFtr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0) = Future {</a:t>
            </a:r>
          </a:p>
          <a:p>
            <a:pPr marL="0" indent="0">
              <a:buNone/>
            </a:pP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rand(x: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util.Random.nextInt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(rand(5000))</a:t>
            </a:r>
          </a:p>
          <a:p>
            <a:pPr marL="0" indent="0">
              <a:buNone/>
            </a:pP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if (rand(3) &gt; 0) (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+ 1) else throw new Exception</a:t>
            </a:r>
          </a:p>
          <a:p>
            <a:pPr marL="0" indent="0">
              <a:buNone/>
            </a:pP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indent="0">
              <a:buNone/>
            </a:pP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nextFtr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scala.concurrent.Future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1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45" y="1768288"/>
            <a:ext cx="4613435" cy="7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486" y="2634848"/>
            <a:ext cx="4612794" cy="164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27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Type Inference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1004887"/>
            <a:ext cx="8243888" cy="3362325"/>
          </a:xfrm>
        </p:spPr>
        <p:txBody>
          <a:bodyPr>
            <a:normAutofit/>
          </a:bodyPr>
          <a:lstStyle/>
          <a:p>
            <a:r>
              <a:rPr lang="en-US" sz="3600" noProof="0" dirty="0" smtClean="0"/>
              <a:t>Implicit types</a:t>
            </a:r>
          </a:p>
          <a:p>
            <a:pPr lvl="1"/>
            <a:r>
              <a:rPr lang="en-US" sz="2000" b="1" noProof="0" dirty="0" err="1" smtClean="0"/>
              <a:t>val</a:t>
            </a:r>
            <a:r>
              <a:rPr lang="en-US" sz="2000" noProof="0" dirty="0" smtClean="0"/>
              <a:t> sum = 1 + 2 + 3</a:t>
            </a:r>
          </a:p>
          <a:p>
            <a:pPr lvl="1"/>
            <a:r>
              <a:rPr lang="en-US" sz="2000" b="1" noProof="0" dirty="0" err="1" smtClean="0"/>
              <a:t>val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nums</a:t>
            </a:r>
            <a:r>
              <a:rPr lang="en-US" sz="2000" noProof="0" dirty="0" smtClean="0"/>
              <a:t> = List(1, 2, 3)</a:t>
            </a:r>
          </a:p>
          <a:p>
            <a:pPr lvl="1"/>
            <a:r>
              <a:rPr lang="en-US" sz="2000" b="1" noProof="0" dirty="0" err="1" smtClean="0"/>
              <a:t>val</a:t>
            </a:r>
            <a:r>
              <a:rPr lang="en-US" sz="2000" noProof="0" dirty="0" smtClean="0"/>
              <a:t> map = Map("</a:t>
            </a:r>
            <a:r>
              <a:rPr lang="en-US" sz="2000" noProof="0" dirty="0" err="1" smtClean="0"/>
              <a:t>abc</a:t>
            </a:r>
            <a:r>
              <a:rPr lang="en-US" sz="2000" noProof="0" dirty="0" smtClean="0"/>
              <a:t>" -&gt; List(1,2,3))</a:t>
            </a:r>
            <a:endParaRPr lang="en-US" sz="20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noProof="0" dirty="0" smtClean="0"/>
              <a:t>Explicit types</a:t>
            </a:r>
          </a:p>
          <a:p>
            <a:pPr lvl="1"/>
            <a:r>
              <a:rPr lang="en-US" sz="2000" b="1" noProof="0" dirty="0" err="1" smtClean="0"/>
              <a:t>val</a:t>
            </a:r>
            <a:r>
              <a:rPr lang="en-US" sz="2000" noProof="0" dirty="0" smtClean="0"/>
              <a:t> sum</a:t>
            </a:r>
            <a:r>
              <a:rPr lang="en-US" sz="2000" b="1" noProof="0" dirty="0" smtClean="0"/>
              <a:t>:</a:t>
            </a:r>
            <a:r>
              <a:rPr lang="en-US" sz="2000" noProof="0" dirty="0" smtClean="0"/>
              <a:t> </a:t>
            </a:r>
            <a:r>
              <a:rPr lang="en-US" sz="2000" b="1" noProof="0" dirty="0" err="1" smtClean="0"/>
              <a:t>Int</a:t>
            </a:r>
            <a:r>
              <a:rPr lang="en-US" sz="2000" noProof="0" dirty="0" smtClean="0"/>
              <a:t> = 1 + 2 + 3</a:t>
            </a:r>
          </a:p>
          <a:p>
            <a:pPr lvl="1"/>
            <a:r>
              <a:rPr lang="en-US" sz="2000" b="1" noProof="0" dirty="0" err="1" smtClean="0"/>
              <a:t>val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nums</a:t>
            </a:r>
            <a:r>
              <a:rPr lang="en-US" sz="2000" b="1" noProof="0" dirty="0" smtClean="0"/>
              <a:t>:</a:t>
            </a:r>
            <a:r>
              <a:rPr lang="en-US" sz="2000" noProof="0" dirty="0" smtClean="0"/>
              <a:t> </a:t>
            </a:r>
            <a:r>
              <a:rPr lang="en-US" sz="2000" b="1" noProof="0" dirty="0" smtClean="0"/>
              <a:t>List[</a:t>
            </a:r>
            <a:r>
              <a:rPr lang="en-US" sz="2000" b="1" noProof="0" dirty="0" err="1" smtClean="0"/>
              <a:t>Int</a:t>
            </a:r>
            <a:r>
              <a:rPr lang="en-US" sz="2000" b="1" noProof="0" dirty="0" smtClean="0"/>
              <a:t>]</a:t>
            </a:r>
            <a:r>
              <a:rPr lang="en-US" sz="2000" noProof="0" dirty="0" smtClean="0"/>
              <a:t> = List(1, 2, 3)</a:t>
            </a:r>
          </a:p>
          <a:p>
            <a:pPr lvl="1"/>
            <a:r>
              <a:rPr lang="en-US" sz="2000" b="1" noProof="0" dirty="0" err="1" smtClean="0"/>
              <a:t>val</a:t>
            </a:r>
            <a:r>
              <a:rPr lang="en-US" sz="2000" noProof="0" dirty="0" smtClean="0"/>
              <a:t> map</a:t>
            </a:r>
            <a:r>
              <a:rPr lang="en-US" sz="2000" b="1" noProof="0" dirty="0" smtClean="0"/>
              <a:t>:</a:t>
            </a:r>
            <a:r>
              <a:rPr lang="en-US" sz="2000" noProof="0" dirty="0" smtClean="0"/>
              <a:t> </a:t>
            </a:r>
            <a:r>
              <a:rPr lang="en-US" sz="2000" b="1" noProof="0" dirty="0" smtClean="0"/>
              <a:t>Map[String, List[</a:t>
            </a:r>
            <a:r>
              <a:rPr lang="en-US" sz="2000" b="1" noProof="0" dirty="0" err="1" smtClean="0"/>
              <a:t>Int</a:t>
            </a:r>
            <a:r>
              <a:rPr lang="en-US" sz="2000" b="1" noProof="0" dirty="0" smtClean="0"/>
              <a:t>]]</a:t>
            </a:r>
            <a:r>
              <a:rPr lang="en-US" sz="2000" noProof="0" dirty="0" smtClean="0"/>
              <a:t> = ...</a:t>
            </a:r>
          </a:p>
          <a:p>
            <a:endParaRPr lang="en-US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Future Collections (3/3)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36" y="806822"/>
            <a:ext cx="6830941" cy="125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3" y="2080679"/>
            <a:ext cx="6674648" cy="248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1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07" y="458140"/>
            <a:ext cx="6692104" cy="245260"/>
          </a:xfrm>
        </p:spPr>
        <p:txBody>
          <a:bodyPr/>
          <a:lstStyle/>
          <a:p>
            <a:r>
              <a:rPr lang="en-US" noProof="0" dirty="0" smtClean="0"/>
              <a:t>Exercises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1119188"/>
            <a:ext cx="6004158" cy="353266"/>
          </a:xfrm>
        </p:spPr>
        <p:txBody>
          <a:bodyPr>
            <a:noAutofit/>
          </a:bodyPr>
          <a:lstStyle/>
          <a:p>
            <a:r>
              <a:rPr lang="en-US" sz="2800" b="1" noProof="0" dirty="0" smtClean="0"/>
              <a:t>Exercise 7 – More Collections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Introduction to scala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942975" y="1941508"/>
            <a:ext cx="5265737" cy="615553"/>
          </a:xfrm>
        </p:spPr>
        <p:txBody>
          <a:bodyPr/>
          <a:lstStyle/>
          <a:p>
            <a:r>
              <a:rPr lang="en-US" dirty="0" smtClean="0"/>
              <a:t>9. Classes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3" y="4113394"/>
            <a:ext cx="3379968" cy="95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6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OOScala</a:t>
            </a:r>
            <a:r>
              <a:rPr lang="en-US" noProof="0" dirty="0" smtClean="0"/>
              <a:t> - Classes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72527"/>
            <a:ext cx="8243888" cy="3753261"/>
          </a:xfrm>
        </p:spPr>
        <p:txBody>
          <a:bodyPr>
            <a:normAutofit fontScale="40000" lnSpcReduction="20000"/>
          </a:bodyPr>
          <a:lstStyle/>
          <a:p>
            <a:r>
              <a:rPr lang="en-US" sz="5600" i="1" noProof="0" dirty="0" smtClean="0"/>
              <a:t>Classes </a:t>
            </a:r>
            <a:r>
              <a:rPr lang="en-US" sz="5600" noProof="0" dirty="0" smtClean="0"/>
              <a:t>are the core building block of object-oriented languages, a combination of data structures with functions (“methods”)</a:t>
            </a:r>
          </a:p>
          <a:p>
            <a:pPr marL="0" indent="0">
              <a:buNone/>
            </a:pPr>
            <a:endParaRPr lang="en-US" sz="5600" noProof="0" dirty="0" smtClean="0"/>
          </a:p>
          <a:p>
            <a:pPr marL="0" indent="0">
              <a:buNone/>
            </a:pPr>
            <a:endParaRPr lang="en-US" sz="5600" noProof="0" dirty="0" smtClean="0"/>
          </a:p>
          <a:p>
            <a:pPr marL="400050" lvl="1" indent="0">
              <a:buNone/>
            </a:pP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User(n: String) { </a:t>
            </a:r>
          </a:p>
          <a:p>
            <a:pPr marL="400050" lvl="1" indent="0">
              <a:buNone/>
            </a:pP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name: String = n</a:t>
            </a:r>
          </a:p>
          <a:p>
            <a:pPr marL="400050" lvl="1" indent="0">
              <a:buNone/>
            </a:pP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greet: String = 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s"Hello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$name"</a:t>
            </a:r>
          </a:p>
          <a:p>
            <a:pPr marL="400050" lvl="1" indent="0">
              <a:buNone/>
            </a:pP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override 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s"User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($name)"</a:t>
            </a:r>
          </a:p>
          <a:p>
            <a:pPr marL="400050" lvl="1" indent="0">
              <a:buNone/>
            </a:pP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User</a:t>
            </a:r>
          </a:p>
          <a:p>
            <a:pPr marL="400050" lvl="1" indent="0">
              <a:buNone/>
            </a:pP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 = new User("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Zeniba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00050" lvl="1" indent="0">
              <a:buNone/>
            </a:pP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u: User = User(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Zeniba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u.greet</a:t>
            </a: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4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sz="4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Zeniba</a:t>
            </a:r>
            <a:endParaRPr lang="en-US" sz="4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5600" noProof="0" dirty="0" smtClean="0"/>
          </a:p>
          <a:p>
            <a:pPr marL="400050" lvl="1" indent="0">
              <a:buNone/>
            </a:pP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273931" y="3197039"/>
            <a:ext cx="1307624" cy="447395"/>
          </a:xfrm>
          <a:prstGeom prst="wedgeRoundRectCallout">
            <a:avLst>
              <a:gd name="adj1" fmla="val -111085"/>
              <a:gd name="adj2" fmla="val -9086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US" sz="1200" dirty="0" smtClean="0">
                <a:solidFill>
                  <a:srgbClr val="213E7F"/>
                </a:solidFill>
              </a:rPr>
              <a:t>Override default JVM </a:t>
            </a:r>
            <a:r>
              <a:rPr lang="en-US" sz="1200" dirty="0" err="1" smtClean="0">
                <a:solidFill>
                  <a:srgbClr val="213E7F"/>
                </a:solidFill>
              </a:rPr>
              <a:t>toString</a:t>
            </a:r>
            <a:endParaRPr lang="en-US" sz="1200" dirty="0">
              <a:solidFill>
                <a:srgbClr val="213E7F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00493" y="1488703"/>
            <a:ext cx="1138741" cy="375678"/>
          </a:xfrm>
          <a:prstGeom prst="wedgeRoundRectCallout">
            <a:avLst>
              <a:gd name="adj1" fmla="val -1554"/>
              <a:gd name="adj2" fmla="val 17377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US" sz="1200" dirty="0" smtClean="0">
                <a:solidFill>
                  <a:srgbClr val="213E7F"/>
                </a:solidFill>
              </a:rPr>
              <a:t>Field of a class</a:t>
            </a:r>
            <a:endParaRPr lang="en-US" sz="1200" dirty="0">
              <a:solidFill>
                <a:srgbClr val="213E7F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379971" y="2324942"/>
            <a:ext cx="1351570" cy="375678"/>
          </a:xfrm>
          <a:prstGeom prst="wedgeRoundRectCallout">
            <a:avLst>
              <a:gd name="adj1" fmla="val -110115"/>
              <a:gd name="adj2" fmla="val 44912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Method of a class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620119" y="1497527"/>
            <a:ext cx="1992724" cy="678656"/>
          </a:xfrm>
          <a:prstGeom prst="wedgeRoundRectCallout">
            <a:avLst>
              <a:gd name="adj1" fmla="val -127824"/>
              <a:gd name="adj2" fmla="val -520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US" sz="1200" dirty="0" smtClean="0">
                <a:solidFill>
                  <a:srgbClr val="213E7F"/>
                </a:solidFill>
              </a:rPr>
              <a:t>n parameter class just for initialization fields, not can be used in methods</a:t>
            </a:r>
            <a:endParaRPr lang="en-US" sz="1200" dirty="0">
              <a:solidFill>
                <a:srgbClr val="213E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OOScala</a:t>
            </a:r>
            <a:r>
              <a:rPr lang="en-US" noProof="0" dirty="0" smtClean="0"/>
              <a:t> - Classes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4" y="919491"/>
            <a:ext cx="8243888" cy="3796347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User(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name: String) {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greet: String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s"Hello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$name"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override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s"User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($name)"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User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users = List(new User("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Shoto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 new User("Art3mis"),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User("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Aesch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users: List[User] = List(User(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Shoto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User(Art3mis), User(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Aesch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sizes = users map (_.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name.size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sizes: List[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List(8, 7, 5)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third = users find (_.name contains "3")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third: Option[User] = Some(User(Art3mis))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 = third map (_.greet)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"hi"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greet: String = Hello from Art3mis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276847" y="934571"/>
            <a:ext cx="2416305" cy="791135"/>
          </a:xfrm>
          <a:prstGeom prst="wedgeRoundRectCallout">
            <a:avLst>
              <a:gd name="adj1" fmla="val -104185"/>
              <a:gd name="adj2" fmla="val -3148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GB" sz="1400" dirty="0">
                <a:solidFill>
                  <a:srgbClr val="213E7F"/>
                </a:solidFill>
              </a:rPr>
              <a:t>By adding the keywords </a:t>
            </a:r>
            <a:r>
              <a:rPr lang="en-GB" sz="1400" b="1" dirty="0" err="1">
                <a:solidFill>
                  <a:srgbClr val="213E7F"/>
                </a:solidFill>
              </a:rPr>
              <a:t>val</a:t>
            </a:r>
            <a:r>
              <a:rPr lang="en-GB" sz="1400" dirty="0">
                <a:solidFill>
                  <a:srgbClr val="213E7F"/>
                </a:solidFill>
              </a:rPr>
              <a:t> or </a:t>
            </a:r>
            <a:r>
              <a:rPr lang="en-GB" sz="1400" b="1" dirty="0" err="1">
                <a:solidFill>
                  <a:srgbClr val="213E7F"/>
                </a:solidFill>
              </a:rPr>
              <a:t>var</a:t>
            </a:r>
            <a:r>
              <a:rPr lang="en-GB" sz="1400" dirty="0">
                <a:solidFill>
                  <a:srgbClr val="213E7F"/>
                </a:solidFill>
              </a:rPr>
              <a:t> before a class </a:t>
            </a:r>
            <a:r>
              <a:rPr lang="en-GB" sz="1400" b="1" dirty="0" err="1">
                <a:solidFill>
                  <a:srgbClr val="213E7F"/>
                </a:solidFill>
              </a:rPr>
              <a:t>param</a:t>
            </a:r>
            <a:r>
              <a:rPr lang="en-GB" sz="1400" dirty="0">
                <a:solidFill>
                  <a:srgbClr val="213E7F"/>
                </a:solidFill>
              </a:rPr>
              <a:t> becomes a field in the class</a:t>
            </a:r>
          </a:p>
        </p:txBody>
      </p:sp>
    </p:spTree>
    <p:extLst>
      <p:ext uri="{BB962C8B-B14F-4D97-AF65-F5344CB8AC3E}">
        <p14:creationId xmlns:p14="http://schemas.microsoft.com/office/powerpoint/2010/main" val="290221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Classes Inheritance &amp; Polymorphism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80783"/>
            <a:ext cx="8243888" cy="384585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noProof="0" dirty="0" smtClean="0"/>
              <a:t>Inheritance</a:t>
            </a:r>
            <a:r>
              <a:rPr lang="en-US" sz="2400" dirty="0" smtClean="0"/>
              <a:t>: </a:t>
            </a:r>
            <a:r>
              <a:rPr lang="en-US" sz="2400" noProof="0" dirty="0" smtClean="0"/>
              <a:t>Like in Java we have extends, this &amp; super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A {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 = "Hello from A"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override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getClass.getName</a:t>
            </a:r>
            <a:endParaRPr lang="en-US" sz="16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A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B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B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{ </a:t>
            </a:r>
            <a:r>
              <a:rPr lang="en-US" sz="16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 = "hi C -&gt; " + </a:t>
            </a:r>
            <a:r>
              <a:rPr lang="en-US" sz="16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.hi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C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hiA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A().hi</a:t>
            </a:r>
          </a:p>
          <a:p>
            <a:pPr marL="400050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hiA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= Hello from A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hiB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B().hi</a:t>
            </a:r>
          </a:p>
          <a:p>
            <a:pPr marL="400050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hiB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= Hello from A</a:t>
            </a:r>
          </a:p>
          <a:p>
            <a:pPr marL="40005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hiC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C().hi</a:t>
            </a:r>
          </a:p>
          <a:p>
            <a:pPr marL="400050" lvl="1" indent="0">
              <a:buNone/>
            </a:pP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hiC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= hi C -&gt; Hello from A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Classes Inheritance &amp; Polymorphism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07" y="860612"/>
            <a:ext cx="7227840" cy="3906369"/>
          </a:xfrm>
        </p:spPr>
        <p:txBody>
          <a:bodyPr>
            <a:normAutofit lnSpcReduction="10000"/>
          </a:bodyPr>
          <a:lstStyle/>
          <a:p>
            <a:r>
              <a:rPr lang="en-US" sz="1800" noProof="0" dirty="0" smtClean="0"/>
              <a:t>Polymorphism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A = new A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A = A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A = new B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A = B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b: B = new A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&lt;console&gt;:9: error: type mismatch;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 : A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required: B</a:t>
            </a:r>
          </a:p>
          <a:p>
            <a:pPr marL="800100" lvl="2" indent="0">
              <a:buNone/>
            </a:pP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b: B = new A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b: B = new B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B = B</a:t>
            </a:r>
          </a:p>
          <a:p>
            <a:r>
              <a:rPr lang="en-US" sz="2000" noProof="0" dirty="0" smtClean="0"/>
              <a:t>Inference of common type</a:t>
            </a:r>
            <a:r>
              <a:rPr lang="en-US" noProof="0" dirty="0" smtClean="0"/>
              <a:t>: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List(new C, new A, new B)</a:t>
            </a:r>
          </a:p>
          <a:p>
            <a:pPr marL="800100" lvl="2" indent="0">
              <a:buNone/>
            </a:pPr>
            <a:r>
              <a:rPr lang="en-US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en-US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List[A] 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List(C, A, B)</a:t>
            </a: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messages =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misc.map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(_.hi).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distinct.sorted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messages: List[String] = List(Hello from A, hi C -&gt; Hello from A)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246342" y="935494"/>
            <a:ext cx="2080500" cy="791135"/>
          </a:xfrm>
          <a:prstGeom prst="wedgeRoundRectCallout">
            <a:avLst>
              <a:gd name="adj1" fmla="val -86325"/>
              <a:gd name="adj2" fmla="val 77236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/>
            <a:r>
              <a:rPr lang="en-US" sz="1200" dirty="0">
                <a:solidFill>
                  <a:srgbClr val="213E7F"/>
                </a:solidFill>
              </a:rPr>
              <a:t>- An instance of a subclass can be used in place of an instance of its parent class, but not the inverse</a:t>
            </a:r>
          </a:p>
        </p:txBody>
      </p:sp>
    </p:spTree>
    <p:extLst>
      <p:ext uri="{BB962C8B-B14F-4D97-AF65-F5344CB8AC3E}">
        <p14:creationId xmlns:p14="http://schemas.microsoft.com/office/powerpoint/2010/main" val="26329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Class Definition (1 /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863693"/>
            <a:ext cx="8243888" cy="3896566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With </a:t>
            </a:r>
            <a:r>
              <a:rPr lang="en-US" sz="2400" b="1" noProof="0" dirty="0" err="1" smtClean="0"/>
              <a:t>val</a:t>
            </a:r>
            <a:r>
              <a:rPr lang="en-US" sz="2400" noProof="0" dirty="0" smtClean="0"/>
              <a:t> and </a:t>
            </a:r>
            <a:r>
              <a:rPr lang="en-US" sz="2400" b="1" noProof="0" dirty="0" err="1" smtClean="0"/>
              <a:t>var</a:t>
            </a:r>
            <a:r>
              <a:rPr lang="en-US" sz="2400" noProof="0" dirty="0" smtClean="0"/>
              <a:t> fields as parameters</a:t>
            </a:r>
          </a:p>
          <a:p>
            <a:pPr marL="0" lvl="1" indent="0">
              <a:buNone/>
            </a:pPr>
            <a:endParaRPr lang="en-US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Car(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make: String,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reserved: Boolean) {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reserve(r: Boolean): Unit = { reserved = r }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Car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new Car("Toyota", false)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t: Car = Car@4eb48298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t.reserve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s"My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t.make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is now reserved? ${</a:t>
            </a:r>
            <a:r>
              <a:rPr lang="en-US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t.reserved</a:t>
            </a: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lvl="1" indent="0">
              <a:buNone/>
            </a:pPr>
            <a:r>
              <a:rPr lang="en-US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 Toyota is now reserved? True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1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noProof="0" dirty="0" smtClean="0"/>
              <a:t>Class Definition (2/3)</a:t>
            </a:r>
            <a:endParaRPr lang="en-US" sz="25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noProof="0" dirty="0" smtClean="0"/>
              <a:t>Subclass definition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Lotus(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color: String, reserved: Boolean) extends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Car("Lotus", reserved)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Lotus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= new Lotus("Silver", false)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l: Lotus = Lotus@52c46334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s"Requested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${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l.color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en-US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l.make</a:t>
            </a: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lvl="1" indent="0">
              <a:buNone/>
            </a:pPr>
            <a:r>
              <a:rPr lang="en-US" sz="16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Requested a Silver Lotus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noProof="0" dirty="0" smtClean="0"/>
              <a:t>Class Definition (3/3)</a:t>
            </a:r>
            <a:endParaRPr lang="en-US" sz="250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264" y="199547"/>
            <a:ext cx="6692104" cy="12311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43707" y="954647"/>
            <a:ext cx="8377564" cy="348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179388" lvl="0" indent="-179388" defTabSz="685800">
              <a:spcBef>
                <a:spcPts val="600"/>
              </a:spcBef>
              <a:buClr>
                <a:srgbClr val="0097D9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ＭＳ Ｐゴシック" charset="0"/>
              </a:rPr>
              <a:t>Default Values</a:t>
            </a:r>
          </a:p>
          <a:p>
            <a:pPr marL="0" lvl="1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class Car(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make: String,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reserved: Boolean = true,</a:t>
            </a: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2015) {</a:t>
            </a: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override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s"$year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$make, reserved = $reserved"</a:t>
            </a: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}</a:t>
            </a: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 class Car</a:t>
            </a: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new Car("Acura")</a:t>
            </a: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Car = 2015 Acura, reserved = true</a:t>
            </a: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= new Car("Lexus", year = 2010)</a:t>
            </a: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l: Car = 2010 Lexus, reserved = true</a:t>
            </a: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new Car(reserved = false, make = "Porsche")</a:t>
            </a:r>
          </a:p>
          <a:p>
            <a:pPr marL="0"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p: Car = 2015 Porsche, reserved = false</a:t>
            </a:r>
            <a:endParaRPr lang="en-US" sz="5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GB" sz="950" dirty="0"/>
          </a:p>
        </p:txBody>
      </p:sp>
    </p:spTree>
    <p:extLst>
      <p:ext uri="{BB962C8B-B14F-4D97-AF65-F5344CB8AC3E}">
        <p14:creationId xmlns:p14="http://schemas.microsoft.com/office/powerpoint/2010/main" val="33750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-Template_151009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accent1"/>
          </a:solidFill>
        </a:ln>
      </a:spPr>
      <a:bodyPr lIns="36000" tIns="36000" rIns="36000" bIns="36000" rtlCol="0" anchor="ctr"/>
      <a:lstStyle>
        <a:defPPr>
          <a:defRPr sz="1200" dirty="0">
            <a:solidFill>
              <a:srgbClr val="213E7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2e5be42-5d64-46f5-800b-d2c0373f572f">2HU33M2NP4CA-94-141</_dlc_DocId>
    <_dlc_DocIdUrl xmlns="c2e5be42-5d64-46f5-800b-d2c0373f572f">
      <Url>https://share.gft.com/sites/knowledge/BigData/_layouts/DocIdRedir.aspx?ID=2HU33M2NP4CA-94-141</Url>
      <Description>2HU33M2NP4CA-94-141</Description>
    </_dlc_DocIdUrl>
    <jd9d0f75caa8411ea4c39ef74a455679 xmlns="3ffd839a-a86e-4835-9fad-0cdd6d4e8ba0">
      <Terms xmlns="http://schemas.microsoft.com/office/infopath/2007/PartnerControls">
        <TermInfo xmlns="http://schemas.microsoft.com/office/infopath/2007/PartnerControls">
          <TermName xmlns="http://schemas.microsoft.com/office/infopath/2007/PartnerControls">Big Data</TermName>
          <TermId xmlns="http://schemas.microsoft.com/office/infopath/2007/PartnerControls">3584df86-3e23-482e-94b6-e579b1a03a82</TermId>
        </TermInfo>
      </Terms>
    </jd9d0f75caa8411ea4c39ef74a455679>
    <TaxCatchAll xmlns="c2e5be42-5d64-46f5-800b-d2c0373f572f">
      <Value>23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D7D33DB11EAE45BD9BC443370DB50F" ma:contentTypeVersion="3" ma:contentTypeDescription="Create a new document." ma:contentTypeScope="" ma:versionID="eb7aff425be769235a38d3c0cdada0e5">
  <xsd:schema xmlns:xsd="http://www.w3.org/2001/XMLSchema" xmlns:xs="http://www.w3.org/2001/XMLSchema" xmlns:p="http://schemas.microsoft.com/office/2006/metadata/properties" xmlns:ns2="c2e5be42-5d64-46f5-800b-d2c0373f572f" xmlns:ns3="3ffd839a-a86e-4835-9fad-0cdd6d4e8ba0" targetNamespace="http://schemas.microsoft.com/office/2006/metadata/properties" ma:root="true" ma:fieldsID="b85417593b1b35ece2b6b9c42564e232" ns2:_="" ns3:_="">
    <xsd:import namespace="c2e5be42-5d64-46f5-800b-d2c0373f572f"/>
    <xsd:import namespace="3ffd839a-a86e-4835-9fad-0cdd6d4e8ba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jd9d0f75caa8411ea4c39ef74a455679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5be42-5d64-46f5-800b-d2c0373f572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d5aabfcc-0dc6-4080-b701-2337a4a29180}" ma:internalName="TaxCatchAll" ma:showField="CatchAllData" ma:web="c2e5be42-5d64-46f5-800b-d2c0373f57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d839a-a86e-4835-9fad-0cdd6d4e8ba0" elementFormDefault="qualified">
    <xsd:import namespace="http://schemas.microsoft.com/office/2006/documentManagement/types"/>
    <xsd:import namespace="http://schemas.microsoft.com/office/infopath/2007/PartnerControls"/>
    <xsd:element name="jd9d0f75caa8411ea4c39ef74a455679" ma:index="12" nillable="true" ma:taxonomy="true" ma:internalName="jd9d0f75caa8411ea4c39ef74a455679" ma:taxonomyFieldName="Tags" ma:displayName="Tags" ma:default="" ma:fieldId="{3d9d0f75-caa8-411e-a4c3-9ef74a455679}" ma:taxonomyMulti="true" ma:sspId="caaa4a9c-149a-4bb6-9562-3975e6eca66a" ma:termSetId="3392d499-9212-4ef1-9e07-09ffe4c5b8f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5DFB5-44F2-468C-8657-D47CA3EB06E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0F1B3C2-59E1-49F3-AC55-C4840754CF7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2e5be42-5d64-46f5-800b-d2c0373f572f"/>
    <ds:schemaRef ds:uri="3ffd839a-a86e-4835-9fad-0cdd6d4e8ba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0E5463-8777-4772-A86E-3024DA8ABF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e5be42-5d64-46f5-800b-d2c0373f572f"/>
    <ds:schemaRef ds:uri="3ffd839a-a86e-4835-9fad-0cdd6d4e8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487E96E-CDCD-4C58-B8C5-AC5A0C71BB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GFT_Master-Template_151009</Template>
  <TotalTime>5737</TotalTime>
  <Words>13122</Words>
  <Application>Microsoft Office PowerPoint</Application>
  <PresentationFormat>On-screen Show (16:9)</PresentationFormat>
  <Paragraphs>1758</Paragraphs>
  <Slides>142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49" baseType="lpstr">
      <vt:lpstr>ＭＳ Ｐゴシック</vt:lpstr>
      <vt:lpstr>Arial</vt:lpstr>
      <vt:lpstr>Calibri</vt:lpstr>
      <vt:lpstr>Courier New</vt:lpstr>
      <vt:lpstr>Wingdings</vt:lpstr>
      <vt:lpstr>GFT_Master-Template_151009</vt:lpstr>
      <vt:lpstr>think-cell Folie</vt:lpstr>
      <vt:lpstr>Introduction to Scala</vt:lpstr>
      <vt:lpstr>PowerPoint Presentation</vt:lpstr>
      <vt:lpstr>PowerPoint Presentation</vt:lpstr>
      <vt:lpstr>Scope of the course</vt:lpstr>
      <vt:lpstr>PowerPoint Presentation</vt:lpstr>
      <vt:lpstr>Scalable language</vt:lpstr>
      <vt:lpstr>Scala good integration</vt:lpstr>
      <vt:lpstr>PowerPoint Presentation</vt:lpstr>
      <vt:lpstr>Type Inference</vt:lpstr>
      <vt:lpstr>Exercises</vt:lpstr>
      <vt:lpstr>PowerPoint Presentation</vt:lpstr>
      <vt:lpstr>Literals, Values, Variables &amp; Types</vt:lpstr>
      <vt:lpstr>Literals, Values, Variables &amp; Types</vt:lpstr>
      <vt:lpstr>Immutability to avoid side effects</vt:lpstr>
      <vt:lpstr>String Interpolation</vt:lpstr>
      <vt:lpstr>Scala class hierarchy</vt:lpstr>
      <vt:lpstr>Type operations</vt:lpstr>
      <vt:lpstr>Tuples</vt:lpstr>
      <vt:lpstr>Exercises</vt:lpstr>
      <vt:lpstr>PowerPoint Presentation</vt:lpstr>
      <vt:lpstr>Expressions and Conditionals</vt:lpstr>
      <vt:lpstr>IF-Else Expressions</vt:lpstr>
      <vt:lpstr>Match Expressions</vt:lpstr>
      <vt:lpstr>Match Expressions with patterns</vt:lpstr>
      <vt:lpstr>Match Expressions (cont.)</vt:lpstr>
      <vt:lpstr>Loops - For</vt:lpstr>
      <vt:lpstr>Loops - For</vt:lpstr>
      <vt:lpstr>Loops – While Do/While</vt:lpstr>
      <vt:lpstr>Exercises</vt:lpstr>
      <vt:lpstr>PowerPoint Presentation</vt:lpstr>
      <vt:lpstr>Functions (1 / 3)</vt:lpstr>
      <vt:lpstr>Functions (2 / 3)</vt:lpstr>
      <vt:lpstr>Functions (3 / 3)</vt:lpstr>
      <vt:lpstr>Recursive Functions</vt:lpstr>
      <vt:lpstr>Other things about Functions (1/3)</vt:lpstr>
      <vt:lpstr>Other things about Functions (2/3)</vt:lpstr>
      <vt:lpstr>Other things about Functions (3/3)</vt:lpstr>
      <vt:lpstr>Exercises</vt:lpstr>
      <vt:lpstr>PowerPoint Presentation</vt:lpstr>
      <vt:lpstr>First Order Functions</vt:lpstr>
      <vt:lpstr>Function Types and Values (1/2)</vt:lpstr>
      <vt:lpstr>Function Types and Values (2 / 2)</vt:lpstr>
      <vt:lpstr>Higher-Order Functions</vt:lpstr>
      <vt:lpstr>Functions Literals or Anonymous Functions or Lambdas expressions ( 1 / 2)</vt:lpstr>
      <vt:lpstr>Functions Literals (2 / 2)</vt:lpstr>
      <vt:lpstr>Placeholder _ Syntax (1 / 2)</vt:lpstr>
      <vt:lpstr>Placeholder _ Syntax (2 / 2)</vt:lpstr>
      <vt:lpstr>Partially Applied Functions and Currying</vt:lpstr>
      <vt:lpstr>Partially Applied Functions and Currying</vt:lpstr>
      <vt:lpstr>By-Name Parameters</vt:lpstr>
      <vt:lpstr>By-Name Parameters (Example)</vt:lpstr>
      <vt:lpstr>Partial Functions</vt:lpstr>
      <vt:lpstr>Invoking Higher-Order Functions with Function Literal Blocks (1 / 2)</vt:lpstr>
      <vt:lpstr>Invoking Higher-Order Functions with Function Literal Blocks (2 / 2)</vt:lpstr>
      <vt:lpstr>Exercises</vt:lpstr>
      <vt:lpstr>PowerPoint Presentation</vt:lpstr>
      <vt:lpstr>Common Collections</vt:lpstr>
      <vt:lpstr>Lists (1/2)</vt:lpstr>
      <vt:lpstr>List (2 / 2)</vt:lpstr>
      <vt:lpstr>List Arithmetic – Operations on lists</vt:lpstr>
      <vt:lpstr>Mapping Lists</vt:lpstr>
      <vt:lpstr>Reducing Lists (1 / 2)</vt:lpstr>
      <vt:lpstr>Reducing Lists (2 / 2 )</vt:lpstr>
      <vt:lpstr>Set </vt:lpstr>
      <vt:lpstr>Map</vt:lpstr>
      <vt:lpstr>Converting collections (1 / 2)</vt:lpstr>
      <vt:lpstr>Converting collections (2 / 2)</vt:lpstr>
      <vt:lpstr>Pattern Matching with Collections (1 / 2)</vt:lpstr>
      <vt:lpstr>Pattern Matching with Collections (2 / 2)</vt:lpstr>
      <vt:lpstr>Exercises</vt:lpstr>
      <vt:lpstr>PowerPoint Presentation</vt:lpstr>
      <vt:lpstr>Mutable / Immutable (1/2)</vt:lpstr>
      <vt:lpstr>Mutable / Immutable (2/2)</vt:lpstr>
      <vt:lpstr>Arrays</vt:lpstr>
      <vt:lpstr>Seq &amp; Sequences</vt:lpstr>
      <vt:lpstr>Streams </vt:lpstr>
      <vt:lpstr>Streams – Example</vt:lpstr>
      <vt:lpstr>Streams – Bounded Stream</vt:lpstr>
      <vt:lpstr>Monadic Collections</vt:lpstr>
      <vt:lpstr>Option Collections (1/2)</vt:lpstr>
      <vt:lpstr>Option Collections (2/2)</vt:lpstr>
      <vt:lpstr>Option Collections (2/2)</vt:lpstr>
      <vt:lpstr>Try Collections (1/2)</vt:lpstr>
      <vt:lpstr>Try Collections (2/2)</vt:lpstr>
      <vt:lpstr>Try Collections – Handling Errors</vt:lpstr>
      <vt:lpstr>Try Collections – Other Examples</vt:lpstr>
      <vt:lpstr>Try Collections – Table</vt:lpstr>
      <vt:lpstr>Future Collections (1/2)</vt:lpstr>
      <vt:lpstr>Future Collections (2/3)</vt:lpstr>
      <vt:lpstr>Future Collections (3/3)</vt:lpstr>
      <vt:lpstr>Exercises</vt:lpstr>
      <vt:lpstr>PowerPoint Presentation</vt:lpstr>
      <vt:lpstr>OOScala - Classes</vt:lpstr>
      <vt:lpstr>OOScala - Classes</vt:lpstr>
      <vt:lpstr>Classes Inheritance &amp; Polymorphism</vt:lpstr>
      <vt:lpstr>Classes Inheritance &amp; Polymorphism</vt:lpstr>
      <vt:lpstr>Class Definition (1 / 3)</vt:lpstr>
      <vt:lpstr>Class Definition (2/3)</vt:lpstr>
      <vt:lpstr>Class Definition (3/3)</vt:lpstr>
      <vt:lpstr>Classes with Type Parameters</vt:lpstr>
      <vt:lpstr>Abstract classes</vt:lpstr>
      <vt:lpstr>Anonymous Classes</vt:lpstr>
      <vt:lpstr>Field and Method Types</vt:lpstr>
      <vt:lpstr>Field and Method Types - Apply Method </vt:lpstr>
      <vt:lpstr>Field and Method Types – Lazy Values</vt:lpstr>
      <vt:lpstr>Packaging (1/2)</vt:lpstr>
      <vt:lpstr>Packaging (2/2)</vt:lpstr>
      <vt:lpstr>Privacy Controls</vt:lpstr>
      <vt:lpstr>Final and Sealed Classes</vt:lpstr>
      <vt:lpstr>Exercises</vt:lpstr>
      <vt:lpstr>PowerPoint Presentation</vt:lpstr>
      <vt:lpstr>Objects (1/4)</vt:lpstr>
      <vt:lpstr>Objects (2/4)</vt:lpstr>
      <vt:lpstr>Objects (3/4)</vt:lpstr>
      <vt:lpstr>Objects (4/4)</vt:lpstr>
      <vt:lpstr>Command-Line Applications with Objects</vt:lpstr>
      <vt:lpstr>Case Classes (1/3)</vt:lpstr>
      <vt:lpstr>Case Classes (2/3)</vt:lpstr>
      <vt:lpstr>Case Classes (3/3)</vt:lpstr>
      <vt:lpstr>Case Classes – Example</vt:lpstr>
      <vt:lpstr>Traits (1/2)</vt:lpstr>
      <vt:lpstr>Traits (2/2)</vt:lpstr>
      <vt:lpstr>Linearization - Traits</vt:lpstr>
      <vt:lpstr>Self Types in Traits (1 / 2)</vt:lpstr>
      <vt:lpstr>Self Types in Traits (2 / 2)</vt:lpstr>
      <vt:lpstr>Instantiation with Traits (1 / 2) </vt:lpstr>
      <vt:lpstr>Instantiation with Traits (2 / 2)</vt:lpstr>
      <vt:lpstr>Import Instance Members</vt:lpstr>
      <vt:lpstr>Exercises</vt:lpstr>
      <vt:lpstr>PowerPoint Presentation</vt:lpstr>
      <vt:lpstr>Implicit parameters</vt:lpstr>
      <vt:lpstr>Implicit Classes</vt:lpstr>
      <vt:lpstr>Types - Type alias</vt:lpstr>
      <vt:lpstr>Types - Abstract Types</vt:lpstr>
      <vt:lpstr>Types- Bounded Types (1 / 2)</vt:lpstr>
      <vt:lpstr>Types- Bounded Types (2 / 2)</vt:lpstr>
      <vt:lpstr>Types - Type Variance (1 / 2)</vt:lpstr>
      <vt:lpstr>Types - Type Variance</vt:lpstr>
      <vt:lpstr>Types – Covariant type</vt:lpstr>
      <vt:lpstr>Types – Contravariant type</vt:lpstr>
      <vt:lpstr>Types – covariant / contravariant</vt:lpstr>
      <vt:lpstr>PowerPoint Presentation</vt:lpstr>
    </vt:vector>
  </TitlesOfParts>
  <Company>GFT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for digital transformation</dc:title>
  <dc:creator>GFT</dc:creator>
  <cp:lastModifiedBy>Rey Retortillo, Angel Jose</cp:lastModifiedBy>
  <cp:revision>368</cp:revision>
  <cp:lastPrinted>2015-12-10T11:56:45Z</cp:lastPrinted>
  <dcterms:created xsi:type="dcterms:W3CDTF">2015-10-14T12:33:52Z</dcterms:created>
  <dcterms:modified xsi:type="dcterms:W3CDTF">2016-05-31T18:21:03Z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0x010100C3D7D33DB11EAE45BD9BC443370DB50F</vt:lpwstr>
  </property>
  <property fmtid="{D5CDD505-2E9C-101B-9397-08002B2CF9AE}" pid="3" name="_dlc_DocIdItemGuid">
    <vt:lpwstr>b2b3db2d-fef2-4f3c-9923-b52e6f7d6a2a</vt:lpwstr>
  </property>
  <property fmtid="{D5CDD505-2E9C-101B-9397-08002B2CF9AE}" pid="4" name="Tags">
    <vt:lpwstr>23;#Big Data|3584df86-3e23-482e-94b6-e579b1a03a82</vt:lpwstr>
  </property>
</Properties>
</file>