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56.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45.xml.rels" ContentType="application/vnd.openxmlformats-package.relationships+xml"/>
  <Override PartName="/ppt/notesSlides/_rels/notesSlide41.xml.rels" ContentType="application/vnd.openxmlformats-package.relationships+xml"/>
  <Override PartName="/ppt/notesSlides/_rels/notesSlide38.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25.xml.rels" ContentType="application/vnd.openxmlformats-package.relationships+xml"/>
  <Override PartName="/ppt/notesSlides/_rels/notesSlide28.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54.xml.rels" ContentType="application/vnd.openxmlformats-package.relationships+xml"/>
  <Override PartName="/ppt/notesSlides/_rels/notesSlide37.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_rels/notesSlide55.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34.xml.rels" ContentType="application/vnd.openxmlformats-package.relationships+xml"/>
  <Override PartName="/ppt/notesSlides/_rels/notesSlide52.xml.rels" ContentType="application/vnd.openxmlformats-package.relationships+xml"/>
  <Override PartName="/ppt/notesSlides/_rels/notesSlide46.xml.rels" ContentType="application/vnd.openxmlformats-package.relationships+xml"/>
  <Override PartName="/ppt/notesSlides/notesSlide54.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51.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5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4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4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5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5.xml" ContentType="application/vnd.openxmlformats-officedocument.presentationml.notes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61.xml" ContentType="application/vnd.openxmlformats-officedocument.presentationml.slide+xml"/>
  <Override PartName="/ppt/slides/slide33.xml" ContentType="application/vnd.openxmlformats-officedocument.presentationml.slide+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5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7.png" ContentType="image/png"/>
  <Override PartName="/ppt/media/image25.jpeg" ContentType="image/jpeg"/>
  <Override PartName="/ppt/media/image24.jpeg" ContentType="image/jpeg"/>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26.jpeg" ContentType="image/jpe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lIns="0" rIns="0" tIns="0" bIns="0"/>
          <a:p>
            <a:r>
              <a:rPr lang="es-ES" sz="2000">
                <a:latin typeface="Arial"/>
              </a:rPr>
              <a:t>Pulse para editar el formato de las notas</a:t>
            </a:r>
            <a:endParaRPr/>
          </a:p>
        </p:txBody>
      </p:sp>
      <p:sp>
        <p:nvSpPr>
          <p:cNvPr id="112" name="PlaceHolder 2"/>
          <p:cNvSpPr>
            <a:spLocks noGrp="1"/>
          </p:cNvSpPr>
          <p:nvPr>
            <p:ph type="hdr"/>
          </p:nvPr>
        </p:nvSpPr>
        <p:spPr>
          <a:xfrm>
            <a:off x="0" y="0"/>
            <a:ext cx="3280680" cy="534240"/>
          </a:xfrm>
          <a:prstGeom prst="rect">
            <a:avLst/>
          </a:prstGeom>
        </p:spPr>
        <p:txBody>
          <a:bodyPr lIns="0" rIns="0" tIns="0" bIns="0"/>
          <a:p>
            <a:r>
              <a:rPr lang="es-ES" sz="1400">
                <a:latin typeface="Times New Roman"/>
              </a:rPr>
              <a:t>&lt;encabezamiento&gt;</a:t>
            </a:r>
            <a:endParaRPr/>
          </a:p>
        </p:txBody>
      </p:sp>
      <p:sp>
        <p:nvSpPr>
          <p:cNvPr id="113" name="PlaceHolder 3"/>
          <p:cNvSpPr>
            <a:spLocks noGrp="1"/>
          </p:cNvSpPr>
          <p:nvPr>
            <p:ph type="dt"/>
          </p:nvPr>
        </p:nvSpPr>
        <p:spPr>
          <a:xfrm>
            <a:off x="4278960" y="0"/>
            <a:ext cx="3280680" cy="534240"/>
          </a:xfrm>
          <a:prstGeom prst="rect">
            <a:avLst/>
          </a:prstGeom>
        </p:spPr>
        <p:txBody>
          <a:bodyPr lIns="0" rIns="0" tIns="0" bIns="0"/>
          <a:p>
            <a:pPr algn="r"/>
            <a:r>
              <a:rPr lang="es-ES" sz="1400">
                <a:latin typeface="Times New Roman"/>
              </a:rPr>
              <a:t>&lt;fecha/hora&gt;</a:t>
            </a:r>
            <a:endParaRPr/>
          </a:p>
        </p:txBody>
      </p:sp>
      <p:sp>
        <p:nvSpPr>
          <p:cNvPr id="114" name="PlaceHolder 4"/>
          <p:cNvSpPr>
            <a:spLocks noGrp="1"/>
          </p:cNvSpPr>
          <p:nvPr>
            <p:ph type="ftr"/>
          </p:nvPr>
        </p:nvSpPr>
        <p:spPr>
          <a:xfrm>
            <a:off x="0" y="10157400"/>
            <a:ext cx="3280680" cy="534240"/>
          </a:xfrm>
          <a:prstGeom prst="rect">
            <a:avLst/>
          </a:prstGeom>
        </p:spPr>
        <p:txBody>
          <a:bodyPr lIns="0" rIns="0" tIns="0" bIns="0" anchor="b"/>
          <a:p>
            <a:r>
              <a:rPr lang="es-ES" sz="1400">
                <a:latin typeface="Times New Roman"/>
              </a:rPr>
              <a:t>&lt;pie de página&gt;</a:t>
            </a:r>
            <a:endParaRPr/>
          </a:p>
        </p:txBody>
      </p:sp>
      <p:sp>
        <p:nvSpPr>
          <p:cNvPr id="115" name="PlaceHolder 5"/>
          <p:cNvSpPr>
            <a:spLocks noGrp="1"/>
          </p:cNvSpPr>
          <p:nvPr>
            <p:ph type="sldNum"/>
          </p:nvPr>
        </p:nvSpPr>
        <p:spPr>
          <a:xfrm>
            <a:off x="4278960" y="10157400"/>
            <a:ext cx="3280680" cy="534240"/>
          </a:xfrm>
          <a:prstGeom prst="rect">
            <a:avLst/>
          </a:prstGeom>
        </p:spPr>
        <p:txBody>
          <a:bodyPr lIns="0" rIns="0" tIns="0" bIns="0" anchor="b"/>
          <a:p>
            <a:pPr algn="r"/>
            <a:fld id="{F0752863-14E4-4021-A317-D4D88B3DAFCC}" type="slidenum">
              <a:rPr lang="es-ES" sz="1400">
                <a:latin typeface="Times New Roman"/>
              </a:rPr>
              <a:t>&lt;número&gt;</a:t>
            </a:fld>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Así mismo vamos a tener que añadir las siguientes fuentes si las vamos a tratar en nuestro código.</a:t>
            </a:r>
            <a:endParaRPr/>
          </a:p>
          <a:p>
            <a:endParaRPr/>
          </a:p>
          <a:p>
            <a:r>
              <a:rPr lang="es-ES" sz="2000">
                <a:latin typeface="Arial"/>
              </a:rPr>
              <a:t>Más adelante veremos con más detenimiento en que consisten cada una de estas fuentes.</a:t>
            </a:r>
            <a:endParaRPr/>
          </a:p>
        </p:txBody>
      </p:sp>
      <p:sp>
        <p:nvSpPr>
          <p:cNvPr id="255" name="CustomShape 2"/>
          <p:cNvSpPr/>
          <p:nvPr/>
        </p:nvSpPr>
        <p:spPr>
          <a:xfrm>
            <a:off x="3884760" y="8685360"/>
            <a:ext cx="2970360" cy="455760"/>
          </a:xfrm>
          <a:prstGeom prst="rect">
            <a:avLst/>
          </a:prstGeom>
          <a:noFill/>
          <a:ln>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El centro de Spark Streaming son los Dstreams …. y el concepto de ventana</a:t>
            </a:r>
            <a:endParaRPr/>
          </a:p>
          <a:p>
            <a:endParaRPr/>
          </a:p>
          <a:p>
            <a:r>
              <a:rPr lang="es-ES" sz="2000">
                <a:latin typeface="Arial"/>
              </a:rPr>
              <a:t>Explicar que microbatching es distinto a procesar datos en tiempo real … mostrarlo con la siguiente transparencia…</a:t>
            </a:r>
            <a:endParaRPr/>
          </a:p>
        </p:txBody>
      </p:sp>
      <p:sp>
        <p:nvSpPr>
          <p:cNvPr id="257" name="CustomShape 2"/>
          <p:cNvSpPr/>
          <p:nvPr/>
        </p:nvSpPr>
        <p:spPr>
          <a:xfrm>
            <a:off x="3884760" y="8685360"/>
            <a:ext cx="2970360" cy="455760"/>
          </a:xfrm>
          <a:prstGeom prst="rect">
            <a:avLst/>
          </a:prstGeom>
          <a:noFill/>
          <a:ln>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Si os fijais el Dstream sería toda la colección de RDDs que estamos viendo</a:t>
            </a:r>
            <a:endParaRPr/>
          </a:p>
          <a:p>
            <a:r>
              <a:rPr lang="es-ES" sz="2000">
                <a:latin typeface="Arial"/>
              </a:rPr>
              <a:t>Es importante que os fijeis en lo siguiente:</a:t>
            </a:r>
            <a:endParaRPr/>
          </a:p>
          <a:p>
            <a:pPr>
              <a:lnSpc>
                <a:spcPct val="100000"/>
              </a:lnSpc>
              <a:buFont typeface="StarSymbol"/>
              <a:buChar char="-"/>
            </a:pPr>
            <a:r>
              <a:rPr lang="es-ES" sz="2000">
                <a:latin typeface="Arial"/>
              </a:rPr>
              <a:t>Dato en t=0</a:t>
            </a:r>
            <a:endParaRPr/>
          </a:p>
          <a:p>
            <a:pPr>
              <a:lnSpc>
                <a:spcPct val="100000"/>
              </a:lnSpc>
              <a:buFont typeface="StarSymbol"/>
              <a:buChar char="-"/>
            </a:pPr>
            <a:r>
              <a:rPr lang="es-ES" sz="2000">
                <a:latin typeface="Arial"/>
              </a:rPr>
              <a:t>Dato en t=0.5</a:t>
            </a:r>
            <a:endParaRPr/>
          </a:p>
          <a:p>
            <a:pPr>
              <a:lnSpc>
                <a:spcPct val="100000"/>
              </a:lnSpc>
              <a:buFont typeface="StarSymbol"/>
              <a:buChar char="-"/>
            </a:pPr>
            <a:r>
              <a:rPr lang="es-ES" sz="2000">
                <a:latin typeface="Arial"/>
              </a:rPr>
              <a:t>Dato en t=0.7</a:t>
            </a:r>
            <a:endParaRPr/>
          </a:p>
          <a:p>
            <a:pPr>
              <a:lnSpc>
                <a:spcPct val="100000"/>
              </a:lnSpc>
              <a:buFont typeface="StarSymbol"/>
              <a:buChar char="-"/>
            </a:pPr>
            <a:r>
              <a:rPr lang="es-ES" sz="2000">
                <a:latin typeface="Arial"/>
              </a:rPr>
              <a:t>Dato en t=0.9</a:t>
            </a:r>
            <a:endParaRPr/>
          </a:p>
          <a:p>
            <a:pPr>
              <a:lnSpc>
                <a:spcPct val="100000"/>
              </a:lnSpc>
            </a:pPr>
            <a:endParaRPr/>
          </a:p>
          <a:p>
            <a:pPr>
              <a:lnSpc>
                <a:spcPct val="100000"/>
              </a:lnSpc>
              <a:buFont typeface="StarSymbol"/>
              <a:buChar char="-"/>
            </a:pPr>
            <a:r>
              <a:rPr lang="es-ES" sz="2000">
                <a:latin typeface="Arial"/>
              </a:rPr>
              <a:t>Todo este dato no se va a procesar hasta t=1. ¿Es esto realmente streaming?. Pues no exactamente parece, esto es microbatching. Y esto va a ser una propiedad discriminante entre los distintos frameworks de tratamiento en streaming que vamos a ver … Spark streaming, Storm, DataFlow, Apache Flink, …. Al final de la clase haremos un pequeño sumario con alguna de las tecnologías hoy existentes</a:t>
            </a:r>
            <a:endParaRPr/>
          </a:p>
        </p:txBody>
      </p:sp>
      <p:sp>
        <p:nvSpPr>
          <p:cNvPr id="259" name="CustomShape 2"/>
          <p:cNvSpPr/>
          <p:nvPr/>
        </p:nvSpPr>
        <p:spPr>
          <a:xfrm>
            <a:off x="3884760" y="8685360"/>
            <a:ext cx="2970360" cy="45576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Hemos visto que el concepto / la abstracción básica dentro de spark streaming es el Dstream y la abstracción básica en el core de Spark es las RDD. Bueno pues así es como (gráficamente) se unen en el ejemplo del hola mundo.</a:t>
            </a:r>
            <a:endParaRPr/>
          </a:p>
          <a:p>
            <a:endParaRPr/>
          </a:p>
          <a:p>
            <a:r>
              <a:rPr lang="es-ES" sz="2000">
                <a:latin typeface="Arial"/>
              </a:rPr>
              <a:t>Arriba tenemos nuestro Dstream de lineas, pensar por ejemplo el ejemplo del netcat que veiamos al principio. Nuestro dato es todo lo que vamos escribiendo (os acordais como se printa/escribe por pantalla)) como en tacadas, cada una de esas tacadas ¿qué creeis que son?. Pues son las RDDs ya transformadas, en este caso un flatmap y luego un reduce,vamos un wordcount …</a:t>
            </a:r>
            <a:endParaRPr/>
          </a:p>
          <a:p>
            <a:endParaRPr/>
          </a:p>
          <a:p>
            <a:r>
              <a:rPr lang="es-ES" sz="2000">
                <a:latin typeface="Arial"/>
              </a:rPr>
              <a:t>Cuando cojas el dato es distinto de ccuando lo produzcas, tendrá una latencia t. ¿De qué dependerá?. Pues de cuandos datos haya para cada RDD, el tipo de dato (+ ó – complejo), el procesamiento que hagamos ….</a:t>
            </a:r>
            <a:endParaRPr/>
          </a:p>
          <a:p>
            <a:endParaRPr/>
          </a:p>
          <a:p>
            <a:r>
              <a:rPr lang="es-ES" sz="2000">
                <a:latin typeface="Arial"/>
              </a:rPr>
              <a:t>Fijaros también en todo caso lo bien que casa la arquitectura de Spark en todo lo que estamos viendo, como podemos reutilizar la estructura de datos, es decir, las RDDs. No lo hemos visto demasiado pero vamos a ver que también vamos a poder reutilizar las operaciones (transformacciones y acciones …)</a:t>
            </a:r>
            <a:endParaRPr/>
          </a:p>
        </p:txBody>
      </p:sp>
      <p:sp>
        <p:nvSpPr>
          <p:cNvPr id="261" name="CustomShape 2"/>
          <p:cNvSpPr/>
          <p:nvPr/>
        </p:nvSpPr>
        <p:spPr>
          <a:xfrm>
            <a:off x="3884760" y="8685360"/>
            <a:ext cx="2970360" cy="455760"/>
          </a:xfrm>
          <a:prstGeom prst="rect">
            <a:avLst/>
          </a:prstGeom>
          <a:noFill/>
          <a:ln>
            <a:noFill/>
          </a:ln>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Los Dstreams representan el input de dato que viene de fuente en streaming</a:t>
            </a:r>
            <a:endParaRPr/>
          </a:p>
          <a:p>
            <a:endParaRPr/>
          </a:p>
          <a:p>
            <a:r>
              <a:rPr lang="es-ES" sz="2000">
                <a:latin typeface="Arial"/>
              </a:rPr>
              <a:t>OJO con el último punto, como Ruben os habrá explicado lo que es un worker/executor en Spark …</a:t>
            </a:r>
            <a:endParaRPr/>
          </a:p>
          <a:p>
            <a:endParaRPr/>
          </a:p>
          <a:p>
            <a:r>
              <a:rPr lang="es-ES" sz="1200">
                <a:solidFill>
                  <a:srgbClr val="000000"/>
                </a:solidFill>
                <a:latin typeface="+mn-lt"/>
                <a:ea typeface="+mn-ea"/>
              </a:rPr>
              <a:t>But note that a Spark worker/executor </a:t>
            </a:r>
            <a:r>
              <a:rPr b="1" lang="es-ES" sz="1200">
                <a:solidFill>
                  <a:srgbClr val="000000"/>
                </a:solidFill>
                <a:latin typeface="+mn-lt"/>
                <a:ea typeface="+mn-ea"/>
              </a:rPr>
              <a:t>is a long-running task</a:t>
            </a:r>
            <a:r>
              <a:rPr lang="es-ES" sz="1200">
                <a:solidFill>
                  <a:srgbClr val="000000"/>
                </a:solidFill>
                <a:latin typeface="+mn-lt"/>
                <a:ea typeface="+mn-ea"/>
              </a:rPr>
              <a:t>, hence it occupies one of the cores allocated to the Spark Streaming application. Therefore, it is important to remember that a Spark Streaming application needs to be allocated enough cores (or threads, if running locally) to process the received data, as well as to run the receiver(s).</a:t>
            </a:r>
            <a:endParaRPr/>
          </a:p>
          <a:p>
            <a:endParaRPr/>
          </a:p>
          <a:p>
            <a:r>
              <a:rPr lang="es-ES" sz="1200">
                <a:solidFill>
                  <a:srgbClr val="000000"/>
                </a:solidFill>
                <a:latin typeface="+mn-lt"/>
                <a:ea typeface="+mn-ea"/>
              </a:rPr>
              <a:t>En cluster trabajamos con cores, mientras que en local trabajamos con threads …. OTRA DIFERENCIA</a:t>
            </a:r>
            <a:endParaRPr/>
          </a:p>
        </p:txBody>
      </p:sp>
      <p:sp>
        <p:nvSpPr>
          <p:cNvPr id="263" name="CustomShape 2"/>
          <p:cNvSpPr/>
          <p:nvPr/>
        </p:nvSpPr>
        <p:spPr>
          <a:xfrm>
            <a:off x="3884760" y="8685360"/>
            <a:ext cx="2970360" cy="455760"/>
          </a:xfrm>
          <a:prstGeom prst="rect">
            <a:avLst/>
          </a:prstGeom>
          <a:noFill/>
          <a:ln>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Este diagrama de databricks muestra muy bien la idea general:</a:t>
            </a:r>
            <a:endParaRPr/>
          </a:p>
          <a:p>
            <a:pPr>
              <a:lnSpc>
                <a:spcPct val="100000"/>
              </a:lnSpc>
              <a:buFont typeface="StarSymbol"/>
              <a:buChar char="-"/>
            </a:pPr>
            <a:r>
              <a:rPr lang="es-ES" sz="2000">
                <a:latin typeface="Arial"/>
              </a:rPr>
              <a:t>Nos llegan datos (records)</a:t>
            </a:r>
            <a:endParaRPr/>
          </a:p>
          <a:p>
            <a:pPr>
              <a:lnSpc>
                <a:spcPct val="100000"/>
              </a:lnSpc>
              <a:buFont typeface="StarSymbol"/>
              <a:buChar char="-"/>
            </a:pPr>
            <a:r>
              <a:rPr lang="es-ES" sz="2000">
                <a:latin typeface="Arial"/>
              </a:rPr>
              <a:t>Existe un receiver que coge esos records y los guardará en memoria</a:t>
            </a:r>
            <a:endParaRPr/>
          </a:p>
          <a:p>
            <a:pPr>
              <a:lnSpc>
                <a:spcPct val="100000"/>
              </a:lnSpc>
              <a:buFont typeface="StarSymbol"/>
              <a:buChar char="-"/>
            </a:pPr>
            <a:r>
              <a:rPr lang="es-ES" sz="2000">
                <a:latin typeface="Arial"/>
              </a:rPr>
              <a:t>Posteriormente en el Dstream por cada batch se irán cogiendo los datos y procesando de manera distribuida.</a:t>
            </a:r>
            <a:endParaRPr/>
          </a:p>
        </p:txBody>
      </p:sp>
      <p:sp>
        <p:nvSpPr>
          <p:cNvPr id="265" name="CustomShape 2"/>
          <p:cNvSpPr/>
          <p:nvPr/>
        </p:nvSpPr>
        <p:spPr>
          <a:xfrm>
            <a:off x="3884760" y="8685360"/>
            <a:ext cx="2970360" cy="455760"/>
          </a:xfrm>
          <a:prstGeom prst="rect">
            <a:avLst/>
          </a:prstGeom>
          <a:noFill/>
          <a:ln>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Mayor detalle ….</a:t>
            </a:r>
            <a:endParaRPr/>
          </a:p>
        </p:txBody>
      </p:sp>
      <p:sp>
        <p:nvSpPr>
          <p:cNvPr id="267" name="CustomShape 2"/>
          <p:cNvSpPr/>
          <p:nvPr/>
        </p:nvSpPr>
        <p:spPr>
          <a:xfrm>
            <a:off x="3884760" y="8685360"/>
            <a:ext cx="2970360" cy="455760"/>
          </a:xfrm>
          <a:prstGeom prst="rect">
            <a:avLst/>
          </a:prstGeom>
          <a:noFill/>
          <a:ln>
            <a:noFill/>
          </a:ln>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Probar a ejecutar el hola mundo con un master local normal y con un master local[*] ó dos o los que sean …</a:t>
            </a:r>
            <a:endParaRPr/>
          </a:p>
        </p:txBody>
      </p:sp>
      <p:sp>
        <p:nvSpPr>
          <p:cNvPr id="269" name="CustomShape 2"/>
          <p:cNvSpPr/>
          <p:nvPr/>
        </p:nvSpPr>
        <p:spPr>
          <a:xfrm>
            <a:off x="3884760" y="8685360"/>
            <a:ext cx="2970360" cy="455760"/>
          </a:xfrm>
          <a:prstGeom prst="rect">
            <a:avLst/>
          </a:prstGeom>
          <a:noFill/>
          <a:ln>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Buenos, ahora que sabemos un poco más sobre el funcionamiento de Spark Streaming vamos a volver a las fuentes</a:t>
            </a:r>
            <a:endParaRPr/>
          </a:p>
          <a:p>
            <a:endParaRPr/>
          </a:p>
          <a:p>
            <a:r>
              <a:rPr lang="es-ES" sz="2000">
                <a:latin typeface="Arial"/>
              </a:rPr>
              <a:t>Fuentes avanzadas es como llama Spark al resto de fuentes … no me lo he inventado yo … Si queremos utilizarlas en nuestro código necesitamos incluir las dependencias como ya hemos visto anteriormente.</a:t>
            </a:r>
            <a:endParaRPr/>
          </a:p>
        </p:txBody>
      </p:sp>
      <p:sp>
        <p:nvSpPr>
          <p:cNvPr id="271" name="CustomShape 2"/>
          <p:cNvSpPr/>
          <p:nvPr/>
        </p:nvSpPr>
        <p:spPr>
          <a:xfrm>
            <a:off x="3884760" y="8685360"/>
            <a:ext cx="2970360" cy="455760"/>
          </a:xfrm>
          <a:prstGeom prst="rect">
            <a:avLst/>
          </a:prstGeom>
          <a:noFill/>
          <a:ln>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Stream de ficheros es parecido al spool Direcctory que ya vimos en Flume …</a:t>
            </a:r>
            <a:endParaRPr/>
          </a:p>
        </p:txBody>
      </p:sp>
      <p:sp>
        <p:nvSpPr>
          <p:cNvPr id="273" name="CustomShape 2"/>
          <p:cNvSpPr/>
          <p:nvPr/>
        </p:nvSpPr>
        <p:spPr>
          <a:xfrm>
            <a:off x="3884760" y="8685360"/>
            <a:ext cx="2970360" cy="45576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Si tenemos en nuestra arquitectura cualquiera de estas fuentes, podemos en lugar de llamar al socketTextStream al resto de fuentes que tenemos …</a:t>
            </a:r>
            <a:endParaRPr/>
          </a:p>
        </p:txBody>
      </p:sp>
      <p:sp>
        <p:nvSpPr>
          <p:cNvPr id="275" name="CustomShape 2"/>
          <p:cNvSpPr/>
          <p:nvPr/>
        </p:nvSpPr>
        <p:spPr>
          <a:xfrm>
            <a:off x="3884760" y="8685360"/>
            <a:ext cx="2970360" cy="455760"/>
          </a:xfrm>
          <a:prstGeom prst="rect">
            <a:avLst/>
          </a:prstGeom>
          <a:noFill/>
          <a:ln>
            <a:noFill/>
          </a:ln>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Ya las hemos enumerado anteriormente, ahora vamos a ver la tabla de compatibilidades</a:t>
            </a:r>
            <a:endParaRPr/>
          </a:p>
        </p:txBody>
      </p:sp>
      <p:sp>
        <p:nvSpPr>
          <p:cNvPr id="277" name="CustomShape 2"/>
          <p:cNvSpPr/>
          <p:nvPr/>
        </p:nvSpPr>
        <p:spPr>
          <a:xfrm>
            <a:off x="3884760" y="8685360"/>
            <a:ext cx="2970360" cy="455760"/>
          </a:xfrm>
          <a:prstGeom prst="rect">
            <a:avLst/>
          </a:prstGeom>
          <a:noFill/>
          <a:ln>
            <a:noFill/>
          </a:ln>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Es imporante este punto porque si el receiver ya es confiable la fuente podrá a lo mejor borrar el dato, ya que este ya esta almacenado en Spark….</a:t>
            </a:r>
            <a:endParaRPr/>
          </a:p>
        </p:txBody>
      </p:sp>
      <p:sp>
        <p:nvSpPr>
          <p:cNvPr id="279" name="CustomShape 2"/>
          <p:cNvSpPr/>
          <p:nvPr/>
        </p:nvSpPr>
        <p:spPr>
          <a:xfrm>
            <a:off x="3884760" y="8685360"/>
            <a:ext cx="2970360" cy="455760"/>
          </a:xfrm>
          <a:prstGeom prst="rect">
            <a:avLst/>
          </a:prstGeom>
          <a:noFill/>
          <a:ln>
            <a:noFill/>
          </a:ln>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Similar a las transformaciones de Spark Core, vamos a hacer un pequeño repaso, …incidiendo más en las propias de Spark Streaming …</a:t>
            </a:r>
            <a:endParaRPr/>
          </a:p>
        </p:txBody>
      </p:sp>
      <p:sp>
        <p:nvSpPr>
          <p:cNvPr id="281" name="CustomShape 2"/>
          <p:cNvSpPr/>
          <p:nvPr/>
        </p:nvSpPr>
        <p:spPr>
          <a:xfrm>
            <a:off x="3884760" y="8685360"/>
            <a:ext cx="2970360" cy="455760"/>
          </a:xfrm>
          <a:prstGeom prst="rect">
            <a:avLst/>
          </a:prstGeom>
          <a:noFill/>
          <a:ln>
            <a:noFill/>
          </a:ln>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Similar a las transformaciones de Spark Core, vamos a hacer un pequeño repaso, …incidiendo más en las propias de Spark Streaming …</a:t>
            </a:r>
            <a:endParaRPr/>
          </a:p>
        </p:txBody>
      </p:sp>
      <p:sp>
        <p:nvSpPr>
          <p:cNvPr id="283" name="CustomShape 2"/>
          <p:cNvSpPr/>
          <p:nvPr/>
        </p:nvSpPr>
        <p:spPr>
          <a:xfrm>
            <a:off x="3884760" y="8685360"/>
            <a:ext cx="2970360" cy="455760"/>
          </a:xfrm>
          <a:prstGeom prst="rect">
            <a:avLst/>
          </a:prstGeom>
          <a:noFill/>
          <a:ln>
            <a:noFill/>
          </a:ln>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Similar a las transformaciones de Spark Core, vamos a hacer un pequeño repaso, …incidiendo más en las propias de Spark Streaming …</a:t>
            </a:r>
            <a:endParaRPr/>
          </a:p>
          <a:p>
            <a:endParaRPr/>
          </a:p>
          <a:p>
            <a:r>
              <a:rPr b="1" lang="es-ES" sz="2000">
                <a:latin typeface="Arial"/>
              </a:rPr>
              <a:t>updateStateByKey</a:t>
            </a:r>
            <a:r>
              <a:rPr lang="es-ES" sz="2000">
                <a:latin typeface="Arial"/>
              </a:rPr>
              <a:t> </a:t>
            </a:r>
            <a:r>
              <a:rPr lang="es-ES" sz="2000">
                <a:latin typeface="Wingdings"/>
              </a:rPr>
              <a:t> puede ser util si queremos actualizar por ejemplo cuantas va apareciendo una palabra en un Dstream. Mantiene el estado ….</a:t>
            </a:r>
            <a:endParaRPr/>
          </a:p>
          <a:p>
            <a:r>
              <a:rPr lang="es-ES" sz="2000">
                <a:latin typeface="Wingdings"/>
              </a:rPr>
              <a:t>Ver el siguiente link: https://github.com/apache/spark/blob/master/examples/src/main/scala/org/apache/spark/examples/streaming/StatefulNetworkWordCount.scala</a:t>
            </a:r>
            <a:endParaRPr/>
          </a:p>
          <a:p>
            <a:endParaRPr/>
          </a:p>
          <a:p>
            <a:r>
              <a:rPr b="1" lang="es-ES" sz="1200">
                <a:solidFill>
                  <a:srgbClr val="000000"/>
                </a:solidFill>
                <a:latin typeface="+mn-lt"/>
                <a:ea typeface="+mn-ea"/>
              </a:rPr>
              <a:t>Transform</a:t>
            </a:r>
            <a:r>
              <a:rPr lang="es-ES" sz="1200">
                <a:solidFill>
                  <a:srgbClr val="000000"/>
                </a:solidFill>
                <a:latin typeface="+mn-lt"/>
                <a:ea typeface="+mn-ea"/>
              </a:rPr>
              <a:t> </a:t>
            </a:r>
            <a:r>
              <a:rPr lang="es-ES" sz="1200">
                <a:solidFill>
                  <a:srgbClr val="000000"/>
                </a:solidFill>
                <a:latin typeface="Wingdings"/>
                <a:ea typeface="+mn-ea"/>
              </a:rPr>
              <a:t></a:t>
            </a:r>
            <a:r>
              <a:rPr lang="es-ES" sz="1200">
                <a:solidFill>
                  <a:srgbClr val="000000"/>
                </a:solidFill>
                <a:latin typeface="+mn-lt"/>
                <a:ea typeface="+mn-ea"/>
              </a:rPr>
              <a:t> For example, the functionality of joining every batch in a data stream with another dataset is not directly exposed in the DStream API.</a:t>
            </a:r>
            <a:endParaRPr/>
          </a:p>
          <a:p>
            <a:r>
              <a:rPr b="1" lang="es-ES" sz="1200">
                <a:solidFill>
                  <a:srgbClr val="000000"/>
                </a:solidFill>
                <a:latin typeface="+mn-lt"/>
                <a:ea typeface="+mn-ea"/>
              </a:rPr>
              <a:t>val</a:t>
            </a:r>
            <a:r>
              <a:rPr lang="es-ES" sz="1200">
                <a:solidFill>
                  <a:srgbClr val="000000"/>
                </a:solidFill>
                <a:latin typeface="+mn-lt"/>
                <a:ea typeface="+mn-ea"/>
              </a:rPr>
              <a:t> spamInfoRDD </a:t>
            </a:r>
            <a:r>
              <a:rPr b="1" lang="es-ES" sz="1200">
                <a:solidFill>
                  <a:srgbClr val="000000"/>
                </a:solidFill>
                <a:latin typeface="+mn-lt"/>
                <a:ea typeface="+mn-ea"/>
              </a:rPr>
              <a:t>=</a:t>
            </a:r>
            <a:r>
              <a:rPr lang="es-ES" sz="1200">
                <a:solidFill>
                  <a:srgbClr val="000000"/>
                </a:solidFill>
                <a:latin typeface="+mn-lt"/>
                <a:ea typeface="+mn-ea"/>
              </a:rPr>
              <a:t> ssc.sparkContext.newAPIHadoopRDD(...) </a:t>
            </a:r>
            <a:r>
              <a:rPr i="1" lang="es-ES" sz="1200">
                <a:solidFill>
                  <a:srgbClr val="000000"/>
                </a:solidFill>
                <a:latin typeface="+mn-lt"/>
                <a:ea typeface="+mn-ea"/>
              </a:rPr>
              <a:t>// RDD containing spam information</a:t>
            </a:r>
            <a:r>
              <a:rPr lang="es-ES" sz="1200">
                <a:solidFill>
                  <a:srgbClr val="000000"/>
                </a:solidFill>
                <a:latin typeface="+mn-lt"/>
                <a:ea typeface="+mn-ea"/>
              </a:rPr>
              <a:t> </a:t>
            </a:r>
            <a:r>
              <a:rPr b="1" lang="es-ES" sz="1200">
                <a:solidFill>
                  <a:srgbClr val="000000"/>
                </a:solidFill>
                <a:latin typeface="+mn-lt"/>
                <a:ea typeface="+mn-ea"/>
              </a:rPr>
              <a:t>val</a:t>
            </a:r>
            <a:r>
              <a:rPr lang="es-ES" sz="1200">
                <a:solidFill>
                  <a:srgbClr val="000000"/>
                </a:solidFill>
                <a:latin typeface="+mn-lt"/>
                <a:ea typeface="+mn-ea"/>
              </a:rPr>
              <a:t> cleanedDStream </a:t>
            </a:r>
            <a:r>
              <a:rPr b="1" lang="es-ES" sz="1200">
                <a:solidFill>
                  <a:srgbClr val="000000"/>
                </a:solidFill>
                <a:latin typeface="+mn-lt"/>
                <a:ea typeface="+mn-ea"/>
              </a:rPr>
              <a:t>=</a:t>
            </a:r>
            <a:r>
              <a:rPr lang="es-ES" sz="1200">
                <a:solidFill>
                  <a:srgbClr val="000000"/>
                </a:solidFill>
                <a:latin typeface="+mn-lt"/>
                <a:ea typeface="+mn-ea"/>
              </a:rPr>
              <a:t> wordCounts.transform(rdd </a:t>
            </a:r>
            <a:r>
              <a:rPr b="1" lang="es-ES" sz="1200">
                <a:solidFill>
                  <a:srgbClr val="000000"/>
                </a:solidFill>
                <a:latin typeface="+mn-lt"/>
                <a:ea typeface="+mn-ea"/>
              </a:rPr>
              <a:t>=&gt;</a:t>
            </a:r>
            <a:r>
              <a:rPr lang="es-ES" sz="1200">
                <a:solidFill>
                  <a:srgbClr val="000000"/>
                </a:solidFill>
                <a:latin typeface="+mn-lt"/>
                <a:ea typeface="+mn-ea"/>
              </a:rPr>
              <a:t> { rdd.join(spamInfoRDD).filter(...) </a:t>
            </a:r>
            <a:r>
              <a:rPr i="1" lang="es-ES" sz="1200">
                <a:solidFill>
                  <a:srgbClr val="000000"/>
                </a:solidFill>
                <a:latin typeface="+mn-lt"/>
                <a:ea typeface="+mn-ea"/>
              </a:rPr>
              <a:t>// join data stream with spam information to do data cleaning</a:t>
            </a:r>
            <a:r>
              <a:rPr lang="es-ES" sz="1200">
                <a:solidFill>
                  <a:srgbClr val="000000"/>
                </a:solidFill>
                <a:latin typeface="+mn-lt"/>
                <a:ea typeface="+mn-ea"/>
              </a:rPr>
              <a:t> ... })</a:t>
            </a:r>
            <a:endParaRPr/>
          </a:p>
        </p:txBody>
      </p:sp>
      <p:sp>
        <p:nvSpPr>
          <p:cNvPr id="285" name="CustomShape 2"/>
          <p:cNvSpPr/>
          <p:nvPr/>
        </p:nvSpPr>
        <p:spPr>
          <a:xfrm>
            <a:off x="3884760" y="8685360"/>
            <a:ext cx="2970360" cy="455760"/>
          </a:xfrm>
          <a:prstGeom prst="rect">
            <a:avLst/>
          </a:prstGeom>
          <a:noFill/>
          <a:ln>
            <a:noFill/>
          </a:ln>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Clave tupla valor</a:t>
            </a:r>
            <a:endParaRPr/>
          </a:p>
        </p:txBody>
      </p:sp>
      <p:sp>
        <p:nvSpPr>
          <p:cNvPr id="287" name="CustomShape 2"/>
          <p:cNvSpPr/>
          <p:nvPr/>
        </p:nvSpPr>
        <p:spPr>
          <a:xfrm>
            <a:off x="3884760" y="8685360"/>
            <a:ext cx="2970360" cy="455760"/>
          </a:xfrm>
          <a:prstGeom prst="rect">
            <a:avLst/>
          </a:prstGeom>
          <a:noFill/>
          <a:ln>
            <a:noFill/>
          </a:ln>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685800" y="4343400"/>
            <a:ext cx="5484960" cy="4113360"/>
          </a:xfrm>
          <a:prstGeom prst="rect">
            <a:avLst/>
          </a:prstGeom>
        </p:spPr>
        <p:txBody>
          <a:bodyPr lIns="0" rIns="0" tIns="0" bIns="0"/>
          <a:p>
            <a:pPr>
              <a:lnSpc>
                <a:spcPct val="100000"/>
              </a:lnSpc>
            </a:pPr>
            <a:r>
              <a:rPr lang="es-ES" sz="2000">
                <a:latin typeface="Arial"/>
              </a:rPr>
              <a:t>El primer punto indicaría el Window length</a:t>
            </a:r>
            <a:endParaRPr/>
          </a:p>
          <a:p>
            <a:pPr>
              <a:lnSpc>
                <a:spcPct val="100000"/>
              </a:lnSpc>
            </a:pPr>
            <a:r>
              <a:rPr lang="es-ES" sz="2000">
                <a:latin typeface="Arial"/>
              </a:rPr>
              <a:t>El segundo punto indicaría el sliding interval</a:t>
            </a:r>
            <a:endParaRPr/>
          </a:p>
          <a:p>
            <a:pPr>
              <a:lnSpc>
                <a:spcPct val="100000"/>
              </a:lnSpc>
            </a:pPr>
            <a:r>
              <a:rPr lang="es-ES" sz="2000">
                <a:latin typeface="Arial"/>
              </a:rPr>
              <a:t>Habría un tercer punto, del que no hemos hablado que sería el batch interval </a:t>
            </a:r>
            <a:r>
              <a:rPr lang="es-ES" sz="2000">
                <a:latin typeface="Wingdings"/>
              </a:rPr>
              <a:t> cuanto durá el microbatch. Tanto el tamaño de la ventana como el intervalo deslizante deben ser multiplos del batch interval</a:t>
            </a:r>
            <a:endParaRPr/>
          </a:p>
        </p:txBody>
      </p:sp>
      <p:sp>
        <p:nvSpPr>
          <p:cNvPr id="289" name="CustomShape 2"/>
          <p:cNvSpPr/>
          <p:nvPr/>
        </p:nvSpPr>
        <p:spPr>
          <a:xfrm>
            <a:off x="3884760" y="8685360"/>
            <a:ext cx="2970360" cy="455760"/>
          </a:xfrm>
          <a:prstGeom prst="rect">
            <a:avLst/>
          </a:prstGeom>
          <a:noFill/>
          <a:ln>
            <a:noFill/>
          </a:ln>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Los cuadritos son RDDS, y podemos hacer ventanas cada dos instantes de tiempo y el tamaño de la ventana es 3</a:t>
            </a:r>
            <a:endParaRPr/>
          </a:p>
          <a:p>
            <a:endParaRPr/>
          </a:p>
          <a:p>
            <a:endParaRPr/>
          </a:p>
          <a:p>
            <a:pPr>
              <a:lnSpc>
                <a:spcPct val="100000"/>
              </a:lnSpc>
            </a:pPr>
            <a:r>
              <a:rPr lang="es-ES" sz="2000">
                <a:latin typeface="Arial"/>
              </a:rPr>
              <a:t>En la siguiente transparencia vamos a ver como lo cuento yo, que es igual pero cambiando el eje</a:t>
            </a:r>
            <a:endParaRPr/>
          </a:p>
          <a:p>
            <a:pPr>
              <a:lnSpc>
                <a:spcPct val="100000"/>
              </a:lnSpc>
            </a:pPr>
            <a:endParaRPr/>
          </a:p>
        </p:txBody>
      </p:sp>
      <p:sp>
        <p:nvSpPr>
          <p:cNvPr id="291" name="CustomShape 2"/>
          <p:cNvSpPr/>
          <p:nvPr/>
        </p:nvSpPr>
        <p:spPr>
          <a:xfrm>
            <a:off x="3884760" y="8685360"/>
            <a:ext cx="2970360" cy="455760"/>
          </a:xfrm>
          <a:prstGeom prst="rect">
            <a:avLst/>
          </a:prstGeom>
          <a:noFill/>
          <a:ln>
            <a:noFill/>
          </a:ln>
        </p:spPr>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Donde 30 es el tamaño de la ventana y 10 el sliding interval</a:t>
            </a:r>
            <a:endParaRPr/>
          </a:p>
        </p:txBody>
      </p:sp>
      <p:sp>
        <p:nvSpPr>
          <p:cNvPr id="293" name="CustomShape 2"/>
          <p:cNvSpPr/>
          <p:nvPr/>
        </p:nvSpPr>
        <p:spPr>
          <a:xfrm>
            <a:off x="3884760" y="8685360"/>
            <a:ext cx="2970360" cy="455760"/>
          </a:xfrm>
          <a:prstGeom prst="rect">
            <a:avLst/>
          </a:prstGeom>
          <a:noFill/>
          <a:ln>
            <a:noFill/>
          </a:ln>
        </p:spPr>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No sé muy bien por lo que las han llamado de una forma distinta. Parecen las operaciones de trafico cuando sale la gente de vacaciones…</a:t>
            </a:r>
            <a:endParaRPr/>
          </a:p>
        </p:txBody>
      </p:sp>
      <p:sp>
        <p:nvSpPr>
          <p:cNvPr id="295" name="CustomShape 2"/>
          <p:cNvSpPr/>
          <p:nvPr/>
        </p:nvSpPr>
        <p:spPr>
          <a:xfrm>
            <a:off x="3884760" y="8685360"/>
            <a:ext cx="2970360" cy="455760"/>
          </a:xfrm>
          <a:prstGeom prst="rect">
            <a:avLst/>
          </a:prstGeom>
          <a:noFill/>
          <a:ln>
            <a:noFill/>
          </a:ln>
        </p:spPr>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OJO: es importnate lo del nodo driver. Imaginaros que tenemos que imprimir un millón y tenemos que hacer un collect desde el driver … ¿Cuánto podría tardar …?</a:t>
            </a:r>
            <a:endParaRPr/>
          </a:p>
        </p:txBody>
      </p:sp>
      <p:sp>
        <p:nvSpPr>
          <p:cNvPr id="297" name="CustomShape 2"/>
          <p:cNvSpPr/>
          <p:nvPr/>
        </p:nvSpPr>
        <p:spPr>
          <a:xfrm>
            <a:off x="3884760" y="8685360"/>
            <a:ext cx="2970360" cy="455760"/>
          </a:xfrm>
          <a:prstGeom prst="rect">
            <a:avLst/>
          </a:prstGeom>
          <a:noFill/>
          <a:ln>
            <a:noFill/>
          </a:ln>
        </p:spPr>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El problema con foreachRDD es todavía peor en Spark Streaming ya que trabajamos en tiempo ‘real’</a:t>
            </a:r>
            <a:endParaRPr/>
          </a:p>
        </p:txBody>
      </p:sp>
      <p:sp>
        <p:nvSpPr>
          <p:cNvPr id="299" name="CustomShape 2"/>
          <p:cNvSpPr/>
          <p:nvPr/>
        </p:nvSpPr>
        <p:spPr>
          <a:xfrm>
            <a:off x="3884760" y="8685360"/>
            <a:ext cx="2970360" cy="455760"/>
          </a:xfrm>
          <a:prstGeom prst="rect">
            <a:avLst/>
          </a:prstGeom>
          <a:noFill/>
          <a:ln>
            <a:noFill/>
          </a:ln>
        </p:spPr>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La 1º aproximación necesita que el objeto se cree en el driver y se mande serializado al worker. Problemas:</a:t>
            </a:r>
            <a:endParaRPr/>
          </a:p>
          <a:p>
            <a:r>
              <a:rPr lang="es-ES" sz="2000">
                <a:latin typeface="Arial"/>
              </a:rPr>
              <a:t>	</a:t>
            </a:r>
            <a:r>
              <a:rPr lang="es-ES" sz="2000">
                <a:latin typeface="Arial"/>
              </a:rPr>
              <a:t>- El objeto conexion no puede ser serializado, por lo que no puede ser enviado al worker</a:t>
            </a:r>
            <a:endParaRPr/>
          </a:p>
          <a:p>
            <a:r>
              <a:rPr lang="es-ES" sz="2000">
                <a:latin typeface="Arial"/>
              </a:rPr>
              <a:t>	</a:t>
            </a:r>
            <a:r>
              <a:rPr lang="es-ES" sz="2000">
                <a:latin typeface="Arial"/>
              </a:rPr>
              <a:t>- El objeto conexión no puede ser inizializado con la información existente en el worker</a:t>
            </a:r>
            <a:endParaRPr/>
          </a:p>
          <a:p>
            <a:r>
              <a:rPr lang="es-ES" sz="2000">
                <a:latin typeface="Arial"/>
              </a:rPr>
              <a:t>Posible solución: crear el objeto de conexión en cada worker</a:t>
            </a:r>
            <a:endParaRPr/>
          </a:p>
        </p:txBody>
      </p:sp>
      <p:sp>
        <p:nvSpPr>
          <p:cNvPr id="301" name="CustomShape 2"/>
          <p:cNvSpPr/>
          <p:nvPr/>
        </p:nvSpPr>
        <p:spPr>
          <a:xfrm>
            <a:off x="3884760" y="8685360"/>
            <a:ext cx="2970360" cy="455760"/>
          </a:xfrm>
          <a:prstGeom prst="rect">
            <a:avLst/>
          </a:prstGeom>
          <a:noFill/>
          <a:ln>
            <a:noFill/>
          </a:ln>
        </p:spPr>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Creo un objeto de conexión por registros. ¿Problemas?</a:t>
            </a:r>
            <a:endParaRPr/>
          </a:p>
          <a:p>
            <a:r>
              <a:rPr lang="es-ES" sz="2000">
                <a:latin typeface="Arial"/>
              </a:rPr>
              <a:t>	</a:t>
            </a:r>
            <a:r>
              <a:rPr lang="es-ES" sz="2000">
                <a:latin typeface="Arial"/>
              </a:rPr>
              <a:t>- Sobrecarga</a:t>
            </a:r>
            <a:endParaRPr/>
          </a:p>
          <a:p>
            <a:r>
              <a:rPr lang="es-ES" sz="2000">
                <a:latin typeface="Arial"/>
              </a:rPr>
              <a:t>	</a:t>
            </a:r>
            <a:r>
              <a:rPr lang="es-ES" sz="2000">
                <a:latin typeface="Arial"/>
              </a:rPr>
              <a:t>-Tiempo de ejecucción: tiempo que tardo hasta que creo todos esos objetos</a:t>
            </a:r>
            <a:endParaRPr/>
          </a:p>
          <a:p>
            <a:endParaRPr/>
          </a:p>
          <a:p>
            <a:r>
              <a:rPr lang="es-ES" sz="2000">
                <a:latin typeface="Arial"/>
              </a:rPr>
              <a:t>3ª aproximación: hago uso de particiones …</a:t>
            </a:r>
            <a:endParaRPr/>
          </a:p>
          <a:p>
            <a:r>
              <a:rPr lang="es-ES" sz="2000">
                <a:latin typeface="Arial"/>
              </a:rPr>
              <a:t>rdd.foreachPartition</a:t>
            </a:r>
            <a:r>
              <a:rPr lang="es-ES" sz="1200">
                <a:solidFill>
                  <a:srgbClr val="000000"/>
                </a:solidFill>
                <a:latin typeface="+mn-lt"/>
                <a:ea typeface="+mn-ea"/>
              </a:rPr>
              <a:t> - create a single connection object and send all the records in a RDD partition using that connection. Problema: voy a seguir teniendo que crear un objeto de conexión aunque esta vez a nivel de partición</a:t>
            </a:r>
            <a:endParaRPr/>
          </a:p>
          <a:p>
            <a:endParaRPr/>
          </a:p>
          <a:p>
            <a:r>
              <a:rPr lang="es-ES" sz="1200">
                <a:solidFill>
                  <a:srgbClr val="000000"/>
                </a:solidFill>
                <a:latin typeface="+mn-lt"/>
                <a:ea typeface="+mn-ea"/>
              </a:rPr>
              <a:t>4ª aproximación: crear un pool de conexiones y reutilizarlas </a:t>
            </a:r>
            <a:endParaRPr/>
          </a:p>
        </p:txBody>
      </p:sp>
      <p:sp>
        <p:nvSpPr>
          <p:cNvPr id="303" name="CustomShape 2"/>
          <p:cNvSpPr/>
          <p:nvPr/>
        </p:nvSpPr>
        <p:spPr>
          <a:xfrm>
            <a:off x="3884760" y="8685360"/>
            <a:ext cx="2970360" cy="455760"/>
          </a:xfrm>
          <a:prstGeom prst="rect">
            <a:avLst/>
          </a:prstGeom>
          <a:noFill/>
          <a:ln>
            <a:noFill/>
          </a:ln>
        </p:spPr>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Este punto ya lo habíamos visto en Flume si os acordaís</a:t>
            </a:r>
            <a:endParaRPr/>
          </a:p>
        </p:txBody>
      </p:sp>
      <p:sp>
        <p:nvSpPr>
          <p:cNvPr id="305" name="CustomShape 2"/>
          <p:cNvSpPr/>
          <p:nvPr/>
        </p:nvSpPr>
        <p:spPr>
          <a:xfrm>
            <a:off x="3884760" y="8685360"/>
            <a:ext cx="2970360" cy="455760"/>
          </a:xfrm>
          <a:prstGeom prst="rect">
            <a:avLst/>
          </a:prstGeom>
          <a:noFill/>
          <a:ln>
            <a:noFill/>
          </a:ln>
        </p:spPr>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Si os fijais la información que se guarda, el tipo de información es similar a la que se guarda cuando lo vimos en Flume</a:t>
            </a:r>
            <a:endParaRPr/>
          </a:p>
        </p:txBody>
      </p:sp>
      <p:sp>
        <p:nvSpPr>
          <p:cNvPr id="307" name="CustomShape 2"/>
          <p:cNvSpPr/>
          <p:nvPr/>
        </p:nvSpPr>
        <p:spPr>
          <a:xfrm>
            <a:off x="3884760" y="8685360"/>
            <a:ext cx="2970360" cy="455760"/>
          </a:xfrm>
          <a:prstGeom prst="rect">
            <a:avLst/>
          </a:prstGeom>
          <a:noFill/>
          <a:ln>
            <a:noFill/>
          </a:ln>
        </p:spPr>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Hablar del Spark Lineage graph, se le puede enseñar en la consola …</a:t>
            </a:r>
            <a:endParaRPr/>
          </a:p>
        </p:txBody>
      </p:sp>
      <p:sp>
        <p:nvSpPr>
          <p:cNvPr id="309" name="CustomShape 2"/>
          <p:cNvSpPr/>
          <p:nvPr/>
        </p:nvSpPr>
        <p:spPr>
          <a:xfrm>
            <a:off x="3884760" y="8685360"/>
            <a:ext cx="2970360" cy="455760"/>
          </a:xfrm>
          <a:prstGeom prst="rect">
            <a:avLst/>
          </a:prstGeom>
          <a:noFill/>
          <a:ln>
            <a:noFill/>
          </a:ln>
        </p:spPr>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Que se fijen en la función getOrCreate de Scala</a:t>
            </a:r>
            <a:endParaRPr/>
          </a:p>
          <a:p>
            <a:endParaRPr/>
          </a:p>
          <a:p>
            <a:r>
              <a:rPr lang="es-ES" sz="1200">
                <a:solidFill>
                  <a:srgbClr val="000000"/>
                </a:solidFill>
                <a:latin typeface="+mn-lt"/>
                <a:ea typeface="+mn-ea"/>
              </a:rPr>
              <a:t>- When the program is being started for the first time, it will create a new StreamingContext, set up all the streams and then call start().</a:t>
            </a:r>
            <a:endParaRPr/>
          </a:p>
          <a:p>
            <a:pPr>
              <a:lnSpc>
                <a:spcPct val="100000"/>
              </a:lnSpc>
              <a:buFont typeface="StarSymbol"/>
              <a:buChar char="-"/>
            </a:pPr>
            <a:r>
              <a:rPr lang="es-ES" sz="1200">
                <a:solidFill>
                  <a:srgbClr val="000000"/>
                </a:solidFill>
                <a:latin typeface="+mn-lt"/>
                <a:ea typeface="+mn-ea"/>
              </a:rPr>
              <a:t>When the program is being restarted after failure, it will re-create a StreamingContext from the checkpoint data in the checkpoint directory.</a:t>
            </a:r>
            <a:endParaRPr/>
          </a:p>
          <a:p>
            <a:pPr>
              <a:lnSpc>
                <a:spcPct val="100000"/>
              </a:lnSpc>
            </a:pPr>
            <a:endParaRPr/>
          </a:p>
          <a:p>
            <a:pPr>
              <a:lnSpc>
                <a:spcPct val="100000"/>
              </a:lnSpc>
            </a:pPr>
            <a:r>
              <a:rPr lang="es-ES" sz="1200">
                <a:solidFill>
                  <a:srgbClr val="000000"/>
                </a:solidFill>
                <a:latin typeface="+mn-lt"/>
                <a:ea typeface="+mn-ea"/>
              </a:rPr>
              <a:t>OJO:</a:t>
            </a:r>
            <a:endParaRPr/>
          </a:p>
          <a:p>
            <a:pPr>
              <a:lnSpc>
                <a:spcPct val="100000"/>
              </a:lnSpc>
            </a:pPr>
            <a:r>
              <a:rPr lang="es-ES" sz="1200">
                <a:solidFill>
                  <a:srgbClr val="000000"/>
                </a:solidFill>
                <a:latin typeface="+mn-lt"/>
                <a:ea typeface="+mn-ea"/>
              </a:rPr>
              <a:t>	</a:t>
            </a:r>
            <a:r>
              <a:rPr lang="es-ES" sz="1200">
                <a:solidFill>
                  <a:srgbClr val="000000"/>
                </a:solidFill>
                <a:latin typeface="+mn-lt"/>
                <a:ea typeface="+mn-ea"/>
              </a:rPr>
              <a:t>hay que elegir cada cuanto haacermos checkpointingn con cuidado. Si ejecutamos el checkpointing cada poco tiempo el throughput se verá perjudicado, sin embargo si lo hacemos cada mucho tiempo veremos como crece el lineage</a:t>
            </a:r>
            <a:endParaRPr/>
          </a:p>
          <a:p>
            <a:pPr>
              <a:lnSpc>
                <a:spcPct val="100000"/>
              </a:lnSpc>
            </a:pPr>
            <a:endParaRPr/>
          </a:p>
          <a:p>
            <a:pPr>
              <a:lnSpc>
                <a:spcPct val="100000"/>
              </a:lnSpc>
            </a:pPr>
            <a:r>
              <a:rPr lang="es-ES" sz="1200">
                <a:solidFill>
                  <a:srgbClr val="000000"/>
                </a:solidFill>
                <a:latin typeface="+mn-lt"/>
                <a:ea typeface="+mn-ea"/>
              </a:rPr>
              <a:t>NOTA: Typically, a checkpoint interval of 5 - 10 sliding intervals of a DStream is a good setting to try.</a:t>
            </a:r>
            <a:endParaRPr/>
          </a:p>
          <a:p>
            <a:pPr>
              <a:lnSpc>
                <a:spcPct val="100000"/>
              </a:lnSpc>
            </a:pPr>
            <a:endParaRPr/>
          </a:p>
        </p:txBody>
      </p:sp>
      <p:sp>
        <p:nvSpPr>
          <p:cNvPr id="311" name="CustomShape 2"/>
          <p:cNvSpPr/>
          <p:nvPr/>
        </p:nvSpPr>
        <p:spPr>
          <a:xfrm>
            <a:off x="3884760" y="8685360"/>
            <a:ext cx="2970360" cy="455760"/>
          </a:xfrm>
          <a:prstGeom prst="rect">
            <a:avLst/>
          </a:prstGeom>
          <a:noFill/>
          <a:ln>
            <a:noFill/>
          </a:ln>
        </p:spPr>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Memoria: pensar que se tenemos que guardar los datos de una ventana necesitamos planera cuanto dato guardaremos en memoria</a:t>
            </a:r>
            <a:endParaRPr/>
          </a:p>
          <a:p>
            <a:endParaRPr/>
          </a:p>
          <a:p>
            <a:r>
              <a:rPr lang="es-ES" sz="2000">
                <a:latin typeface="Arial"/>
              </a:rPr>
              <a:t>Los write-ahead logs sirven para guardar el dato recibido por las fuentes antes de ser tratado para procesar. </a:t>
            </a:r>
            <a:r>
              <a:rPr lang="es-ES" sz="1200">
                <a:solidFill>
                  <a:srgbClr val="000000"/>
                </a:solidFill>
                <a:latin typeface="+mn-lt"/>
                <a:ea typeface="+mn-ea"/>
              </a:rPr>
              <a:t>Setting the configuration parameter spark.streaming.receiver.writeAheadLog.enable to true.</a:t>
            </a:r>
            <a:endParaRPr/>
          </a:p>
          <a:p>
            <a:endParaRPr/>
          </a:p>
          <a:p>
            <a:r>
              <a:rPr i="1" lang="es-ES" sz="1200">
                <a:solidFill>
                  <a:srgbClr val="000000"/>
                </a:solidFill>
                <a:latin typeface="+mn-lt"/>
                <a:ea typeface="+mn-ea"/>
              </a:rPr>
              <a:t>Setting the max receiving rate</a:t>
            </a:r>
            <a:r>
              <a:rPr lang="es-ES" sz="1200">
                <a:solidFill>
                  <a:srgbClr val="000000"/>
                </a:solidFill>
                <a:latin typeface="+mn-lt"/>
                <a:ea typeface="+mn-ea"/>
              </a:rPr>
              <a:t> - If the cluster resources is not large enough for the streaming application to process data as fast as it is being received, the receivers can be rate limited by setting a maximum rate limit in terms of records / sec. See the configuration parametersspark.streaming.receiver.maxRate </a:t>
            </a:r>
            <a:endParaRPr/>
          </a:p>
        </p:txBody>
      </p:sp>
      <p:sp>
        <p:nvSpPr>
          <p:cNvPr id="313" name="CustomShape 2"/>
          <p:cNvSpPr/>
          <p:nvPr/>
        </p:nvSpPr>
        <p:spPr>
          <a:xfrm>
            <a:off x="3884760" y="8685360"/>
            <a:ext cx="2970360" cy="455760"/>
          </a:xfrm>
          <a:prstGeom prst="rect">
            <a:avLst/>
          </a:prstGeom>
          <a:noFill/>
          <a:ln>
            <a:noFill/>
          </a:ln>
        </p:spPr>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Podemos coger más recievers que computen más datos. Por ejemplo si estamos cogiendo un receiver de kafka con varios topics podríamos definir el paralelismo como dicho número de topics</a:t>
            </a:r>
            <a:endParaRPr/>
          </a:p>
          <a:p>
            <a:r>
              <a:rPr lang="es-ES" sz="1200">
                <a:solidFill>
                  <a:srgbClr val="000000"/>
                </a:solidFill>
                <a:latin typeface="+mn-lt"/>
                <a:ea typeface="+mn-ea"/>
              </a:rPr>
              <a:t>spark.streaming.blockInterval: nos permite definir el intervalo de tiempo que Spark va a utilizar a la hora de guardar el datos en memoria para ser procesado posterioremente</a:t>
            </a:r>
            <a:endParaRPr/>
          </a:p>
          <a:p>
            <a:r>
              <a:rPr lang="es-ES" sz="1200">
                <a:solidFill>
                  <a:srgbClr val="000000"/>
                </a:solidFill>
                <a:latin typeface="+mn-lt"/>
                <a:ea typeface="+mn-ea"/>
              </a:rPr>
              <a:t>inputStream.repartition: nos permite definir como el stream se va a reparticionar en los cores.</a:t>
            </a:r>
            <a:endParaRPr/>
          </a:p>
          <a:p>
            <a:endParaRPr/>
          </a:p>
          <a:p>
            <a:endParaRPr/>
          </a:p>
          <a:p>
            <a:r>
              <a:rPr lang="es-ES" sz="1200">
                <a:solidFill>
                  <a:srgbClr val="000000"/>
                </a:solidFill>
                <a:latin typeface="+mn-lt"/>
                <a:ea typeface="+mn-ea"/>
              </a:rPr>
              <a:t>Paralelismo al procesar dato: tocar propiedad spark.default.parallelism</a:t>
            </a:r>
            <a:endParaRPr/>
          </a:p>
          <a:p>
            <a:endParaRPr/>
          </a:p>
          <a:p>
            <a:r>
              <a:rPr lang="es-ES" sz="1200">
                <a:solidFill>
                  <a:srgbClr val="000000"/>
                </a:solidFill>
                <a:latin typeface="+mn-lt"/>
                <a:ea typeface="+mn-ea"/>
              </a:rPr>
              <a:t>Overhead al lanzar nuevas tareas, serializar las tareas utilizando Kryo, utilizar coarse-grained en mesos …</a:t>
            </a:r>
            <a:endParaRPr/>
          </a:p>
          <a:p>
            <a:endParaRPr/>
          </a:p>
          <a:p>
            <a:r>
              <a:rPr lang="es-ES" sz="1200">
                <a:solidFill>
                  <a:srgbClr val="000000"/>
                </a:solidFill>
                <a:latin typeface="+mn-lt"/>
                <a:ea typeface="+mn-ea"/>
              </a:rPr>
              <a:t>Optimización de memoria: nivel de persistencia, spark limpia automaticamente los datos que ya no usa en memoria (streamingContext.remember), garbage collector, tachyon para persistir los datos necesarios.</a:t>
            </a:r>
            <a:endParaRPr/>
          </a:p>
        </p:txBody>
      </p:sp>
      <p:sp>
        <p:nvSpPr>
          <p:cNvPr id="315" name="CustomShape 2"/>
          <p:cNvSpPr/>
          <p:nvPr/>
        </p:nvSpPr>
        <p:spPr>
          <a:xfrm>
            <a:off x="3884760" y="8685360"/>
            <a:ext cx="2970360" cy="45576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Pues va a ser una mezcla entre lo que hicimos en Flume con el hola mundo de Hadoop</a:t>
            </a:r>
            <a:endParaRPr/>
          </a:p>
        </p:txBody>
      </p:sp>
      <p:sp>
        <p:nvSpPr>
          <p:cNvPr id="251" name="CustomShape 2"/>
          <p:cNvSpPr/>
          <p:nvPr/>
        </p:nvSpPr>
        <p:spPr>
          <a:xfrm>
            <a:off x="3884760" y="8685360"/>
            <a:ext cx="2970360" cy="45576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685800" y="4343400"/>
            <a:ext cx="5484960" cy="4113360"/>
          </a:xfrm>
          <a:prstGeom prst="rect">
            <a:avLst/>
          </a:prstGeom>
        </p:spPr>
        <p:txBody>
          <a:bodyPr lIns="0" rIns="0" tIns="0" bIns="0"/>
          <a:p>
            <a:r>
              <a:rPr lang="es-ES" sz="2000">
                <a:latin typeface="Arial"/>
              </a:rPr>
              <a:t>Ejecutar el programa en la consola</a:t>
            </a:r>
            <a:endParaRPr/>
          </a:p>
          <a:p>
            <a:endParaRPr/>
          </a:p>
          <a:p>
            <a:r>
              <a:rPr lang="es-ES" sz="2000">
                <a:latin typeface="Arial"/>
              </a:rPr>
              <a:t>$ ./bin/run-example streaming.NetworkWordCount localhost 9999</a:t>
            </a:r>
            <a:endParaRPr/>
          </a:p>
          <a:p>
            <a:r>
              <a:rPr lang="es-ES" sz="1200">
                <a:solidFill>
                  <a:srgbClr val="000000"/>
                </a:solidFill>
                <a:latin typeface="+mn-lt"/>
                <a:ea typeface="+mn-ea"/>
              </a:rPr>
              <a:t>$ nc -lk 9999</a:t>
            </a:r>
            <a:endParaRPr/>
          </a:p>
          <a:p>
            <a:endParaRPr/>
          </a:p>
          <a:p>
            <a:r>
              <a:rPr lang="es-ES" sz="1200">
                <a:solidFill>
                  <a:srgbClr val="000000"/>
                </a:solidFill>
                <a:latin typeface="+mn-lt"/>
                <a:ea typeface="+mn-ea"/>
              </a:rPr>
              <a:t>Si arrancamos primero la clase Spark vamos a ver que nos da un fallo porque no puede abrir el socket y conectar al origen de datos.</a:t>
            </a:r>
            <a:endParaRPr/>
          </a:p>
          <a:p>
            <a:r>
              <a:rPr lang="es-ES" sz="1200">
                <a:solidFill>
                  <a:srgbClr val="000000"/>
                </a:solidFill>
                <a:latin typeface="+mn-lt"/>
                <a:ea typeface="+mn-ea"/>
              </a:rPr>
              <a:t>Ver porque no funciona esto ….</a:t>
            </a:r>
            <a:endParaRPr/>
          </a:p>
        </p:txBody>
      </p:sp>
      <p:sp>
        <p:nvSpPr>
          <p:cNvPr id="253" name="CustomShape 2"/>
          <p:cNvSpPr/>
          <p:nvPr/>
        </p:nvSpPr>
        <p:spPr>
          <a:xfrm>
            <a:off x="3884760" y="8685360"/>
            <a:ext cx="2970360" cy="45576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a:fillRect/>
          </a:stretch>
        </p:blipFill>
        <p:spPr>
          <a:xfrm>
            <a:off x="2079000" y="1604520"/>
            <a:ext cx="4984920" cy="3977280"/>
          </a:xfrm>
          <a:prstGeom prst="rect">
            <a:avLst/>
          </a:prstGeom>
          <a:ln>
            <a:noFill/>
          </a:ln>
        </p:spPr>
      </p:pic>
      <p:pic>
        <p:nvPicPr>
          <p:cNvPr id="3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2" name="" descr=""/>
          <p:cNvPicPr/>
          <p:nvPr/>
        </p:nvPicPr>
        <p:blipFill>
          <a:blip r:embed="rId2"/>
          <a:stretch>
            <a:fillRect/>
          </a:stretch>
        </p:blipFill>
        <p:spPr>
          <a:xfrm>
            <a:off x="2079000" y="1604520"/>
            <a:ext cx="4984920" cy="3977280"/>
          </a:xfrm>
          <a:prstGeom prst="rect">
            <a:avLst/>
          </a:prstGeom>
          <a:ln>
            <a:noFill/>
          </a:ln>
        </p:spPr>
      </p:pic>
      <p:pic>
        <p:nvPicPr>
          <p:cNvPr id="7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9" name="" descr=""/>
          <p:cNvPicPr/>
          <p:nvPr/>
        </p:nvPicPr>
        <p:blipFill>
          <a:blip r:embed="rId2"/>
          <a:stretch>
            <a:fillRect/>
          </a:stretch>
        </p:blipFill>
        <p:spPr>
          <a:xfrm>
            <a:off x="2079000" y="1604520"/>
            <a:ext cx="4984920" cy="3977280"/>
          </a:xfrm>
          <a:prstGeom prst="rect">
            <a:avLst/>
          </a:prstGeom>
          <a:ln>
            <a:noFill/>
          </a:ln>
        </p:spPr>
      </p:pic>
      <p:pic>
        <p:nvPicPr>
          <p:cNvPr id="11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4743360"/>
            <a:ext cx="9142560" cy="2113200"/>
          </a:xfrm>
          <a:prstGeom prst="rect">
            <a:avLst/>
          </a:prstGeom>
          <a:solidFill>
            <a:srgbClr val="838995"/>
          </a:solidFill>
          <a:ln w="19080">
            <a:noFill/>
          </a:ln>
        </p:spPr>
      </p:sp>
      <p:sp>
        <p:nvSpPr>
          <p:cNvPr id="1" name="Line 2"/>
          <p:cNvSpPr/>
          <p:nvPr/>
        </p:nvSpPr>
        <p:spPr>
          <a:xfrm>
            <a:off x="0" y="4714560"/>
            <a:ext cx="9144000" cy="1800"/>
          </a:xfrm>
          <a:prstGeom prst="line">
            <a:avLst/>
          </a:prstGeom>
          <a:ln w="76320">
            <a:solidFill>
              <a:srgbClr val="ffffff"/>
            </a:solidFill>
            <a:round/>
          </a:ln>
        </p:spPr>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ES" sz="4400">
                <a:latin typeface="Arial"/>
              </a:rPr>
              <a:t>Pulse para editar el formato del texto de título</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sz="3200">
                <a:latin typeface="Arial"/>
              </a:rPr>
              <a:t>Pulse para editar el formato de esquema del texto</a:t>
            </a:r>
            <a:endParaRPr/>
          </a:p>
          <a:p>
            <a:pPr lvl="1">
              <a:buSzPct val="75000"/>
              <a:buFont typeface="StarSymbol"/>
              <a:buChar char=""/>
            </a:pPr>
            <a:r>
              <a:rPr lang="es-ES" sz="2800">
                <a:latin typeface="Arial"/>
              </a:rPr>
              <a:t>Segundo nivel del esquema</a:t>
            </a:r>
            <a:endParaRPr/>
          </a:p>
          <a:p>
            <a:pPr lvl="2">
              <a:buSzPct val="45000"/>
              <a:buFont typeface="StarSymbol"/>
              <a:buChar char=""/>
            </a:pPr>
            <a:r>
              <a:rPr lang="es-ES" sz="2400">
                <a:latin typeface="Arial"/>
              </a:rPr>
              <a:t>Tercer nivel del esquema</a:t>
            </a:r>
            <a:endParaRPr/>
          </a:p>
          <a:p>
            <a:pPr lvl="3">
              <a:buSzPct val="75000"/>
              <a:buFont typeface="StarSymbol"/>
              <a:buChar char=""/>
            </a:pPr>
            <a:r>
              <a:rPr lang="es-ES" sz="2000">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lang="es-ES" sz="4400">
                <a:latin typeface="Arial"/>
              </a:rPr>
              <a:t>Pulse para editar el formato del texto de título</a:t>
            </a: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sz="3200">
                <a:latin typeface="Arial"/>
              </a:rPr>
              <a:t>Pulse para editar el formato de esquema del texto</a:t>
            </a:r>
            <a:endParaRPr/>
          </a:p>
          <a:p>
            <a:pPr lvl="1">
              <a:buSzPct val="75000"/>
              <a:buFont typeface="StarSymbol"/>
              <a:buChar char=""/>
            </a:pPr>
            <a:r>
              <a:rPr lang="es-ES" sz="2800">
                <a:latin typeface="Arial"/>
              </a:rPr>
              <a:t>Segundo nivel del esquema</a:t>
            </a:r>
            <a:endParaRPr/>
          </a:p>
          <a:p>
            <a:pPr lvl="2">
              <a:buSzPct val="45000"/>
              <a:buFont typeface="StarSymbol"/>
              <a:buChar char=""/>
            </a:pPr>
            <a:r>
              <a:rPr lang="es-ES" sz="2400">
                <a:latin typeface="Arial"/>
              </a:rPr>
              <a:t>Tercer nivel del esquema</a:t>
            </a:r>
            <a:endParaRPr/>
          </a:p>
          <a:p>
            <a:pPr lvl="3">
              <a:buSzPct val="75000"/>
              <a:buFont typeface="StarSymbol"/>
              <a:buChar char=""/>
            </a:pPr>
            <a:r>
              <a:rPr lang="es-ES" sz="2000">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8880" cy="1144800"/>
          </a:xfrm>
          <a:prstGeom prst="rect">
            <a:avLst/>
          </a:prstGeom>
        </p:spPr>
        <p:txBody>
          <a:bodyPr lIns="0" rIns="0" tIns="0" bIns="0" anchor="ctr"/>
          <a:p>
            <a:r>
              <a:rPr lang="es-ES">
                <a:latin typeface="Arial"/>
              </a:rPr>
              <a:t>Pulse para editar el formato del texto de título</a:t>
            </a:r>
            <a:endParaRPr/>
          </a:p>
        </p:txBody>
      </p:sp>
      <p:sp>
        <p:nvSpPr>
          <p:cNvPr id="75" name="PlaceHolder 2"/>
          <p:cNvSpPr>
            <a:spLocks noGrp="1"/>
          </p:cNvSpPr>
          <p:nvPr>
            <p:ph type="body"/>
          </p:nvPr>
        </p:nvSpPr>
        <p:spPr>
          <a:xfrm>
            <a:off x="457200" y="1604520"/>
            <a:ext cx="4015440" cy="3976920"/>
          </a:xfrm>
          <a:prstGeom prst="rect">
            <a:avLst/>
          </a:prstGeom>
        </p:spPr>
        <p:txBody>
          <a:bodyPr lIns="0" rIns="0" tIns="0" bIns="0"/>
          <a:p>
            <a:pPr>
              <a:buSzPct val="45000"/>
              <a:buFont typeface="StarSymbol"/>
              <a:buChar char=""/>
            </a:pPr>
            <a:r>
              <a:rPr lang="es-ES">
                <a:latin typeface="Arial"/>
              </a:rPr>
              <a:t>Pulse para editar el formato de esquema del texto</a:t>
            </a:r>
            <a:endParaRPr/>
          </a:p>
          <a:p>
            <a:pPr lvl="1">
              <a:buSzPct val="75000"/>
              <a:buFont typeface="StarSymbol"/>
              <a:buChar char=""/>
            </a:pPr>
            <a:r>
              <a:rPr lang="es-ES">
                <a:latin typeface="Arial"/>
              </a:rPr>
              <a:t>Segundo nivel del esquema</a:t>
            </a:r>
            <a:endParaRPr/>
          </a:p>
          <a:p>
            <a:pPr lvl="2">
              <a:buSzPct val="45000"/>
              <a:buFont typeface="StarSymbol"/>
              <a:buChar char=""/>
            </a:pPr>
            <a:r>
              <a:rPr lang="es-ES">
                <a:latin typeface="Arial"/>
              </a:rPr>
              <a:t>Tercer nivel del esquema</a:t>
            </a:r>
            <a:endParaRPr/>
          </a:p>
          <a:p>
            <a:pPr lvl="3">
              <a:buSzPct val="75000"/>
              <a:buFont typeface="StarSymbol"/>
              <a:buChar char=""/>
            </a:pPr>
            <a:r>
              <a:rPr lang="es-ES">
                <a:latin typeface="Arial"/>
              </a:rPr>
              <a:t>Cuarto nivel del esquema</a:t>
            </a:r>
            <a:endParaRPr/>
          </a:p>
          <a:p>
            <a:pPr lvl="4">
              <a:buSzPct val="45000"/>
              <a:buFont typeface="StarSymbol"/>
              <a:buChar char=""/>
            </a:pPr>
            <a:r>
              <a:rPr lang="es-ES">
                <a:latin typeface="Arial"/>
              </a:rPr>
              <a:t>Quinto nivel del esquema</a:t>
            </a:r>
            <a:endParaRPr/>
          </a:p>
          <a:p>
            <a:pPr lvl="5">
              <a:buSzPct val="45000"/>
              <a:buFont typeface="StarSymbol"/>
              <a:buChar char=""/>
            </a:pPr>
            <a:r>
              <a:rPr lang="es-ES">
                <a:latin typeface="Arial"/>
              </a:rPr>
              <a:t>Sexto nivel del esquema</a:t>
            </a:r>
            <a:endParaRPr/>
          </a:p>
          <a:p>
            <a:pPr lvl="6">
              <a:buSzPct val="45000"/>
              <a:buFont typeface="StarSymbol"/>
              <a:buChar char=""/>
            </a:pPr>
            <a:r>
              <a:rPr lang="es-ES">
                <a:latin typeface="Arial"/>
              </a:rPr>
              <a:t>Séptimo nivel del esquema</a:t>
            </a:r>
            <a:endParaRPr/>
          </a:p>
        </p:txBody>
      </p:sp>
      <p:sp>
        <p:nvSpPr>
          <p:cNvPr id="76" name="PlaceHolder 3"/>
          <p:cNvSpPr>
            <a:spLocks noGrp="1"/>
          </p:cNvSpPr>
          <p:nvPr>
            <p:ph type="body"/>
          </p:nvPr>
        </p:nvSpPr>
        <p:spPr>
          <a:xfrm>
            <a:off x="4674240" y="1604520"/>
            <a:ext cx="4015440" cy="3976920"/>
          </a:xfrm>
          <a:prstGeom prst="rect">
            <a:avLst/>
          </a:prstGeom>
        </p:spPr>
        <p:txBody>
          <a:bodyPr lIns="0" rIns="0" tIns="0" bIns="0"/>
          <a:p>
            <a:pPr>
              <a:buSzPct val="45000"/>
              <a:buFont typeface="StarSymbol"/>
              <a:buChar char=""/>
            </a:pPr>
            <a:r>
              <a:rPr lang="es-ES">
                <a:latin typeface="Arial"/>
              </a:rPr>
              <a:t>Pulse para editar el formato de esquema del texto</a:t>
            </a:r>
            <a:endParaRPr/>
          </a:p>
          <a:p>
            <a:pPr lvl="1">
              <a:buSzPct val="75000"/>
              <a:buFont typeface="StarSymbol"/>
              <a:buChar char=""/>
            </a:pPr>
            <a:r>
              <a:rPr lang="es-ES">
                <a:latin typeface="Arial"/>
              </a:rPr>
              <a:t>Segundo nivel del esquema</a:t>
            </a:r>
            <a:endParaRPr/>
          </a:p>
          <a:p>
            <a:pPr lvl="2">
              <a:buSzPct val="45000"/>
              <a:buFont typeface="StarSymbol"/>
              <a:buChar char=""/>
            </a:pPr>
            <a:r>
              <a:rPr lang="es-ES">
                <a:latin typeface="Arial"/>
              </a:rPr>
              <a:t>Tercer nivel del esquema</a:t>
            </a:r>
            <a:endParaRPr/>
          </a:p>
          <a:p>
            <a:pPr lvl="3">
              <a:buSzPct val="75000"/>
              <a:buFont typeface="StarSymbol"/>
              <a:buChar char=""/>
            </a:pPr>
            <a:r>
              <a:rPr lang="es-ES">
                <a:latin typeface="Arial"/>
              </a:rPr>
              <a:t>Cuarto nivel del esquema</a:t>
            </a:r>
            <a:endParaRPr/>
          </a:p>
          <a:p>
            <a:pPr lvl="4">
              <a:buSzPct val="45000"/>
              <a:buFont typeface="StarSymbol"/>
              <a:buChar char=""/>
            </a:pPr>
            <a:r>
              <a:rPr lang="es-ES">
                <a:latin typeface="Arial"/>
              </a:rPr>
              <a:t>Quinto nivel del esquema</a:t>
            </a:r>
            <a:endParaRPr/>
          </a:p>
          <a:p>
            <a:pPr lvl="5">
              <a:buSzPct val="45000"/>
              <a:buFont typeface="StarSymbol"/>
              <a:buChar char=""/>
            </a:pPr>
            <a:r>
              <a:rPr lang="es-ES">
                <a:latin typeface="Arial"/>
              </a:rPr>
              <a:t>Sexto nivel del esquema</a:t>
            </a:r>
            <a:endParaRPr/>
          </a:p>
          <a:p>
            <a:pPr lvl="6">
              <a:buSzPct val="45000"/>
              <a:buFont typeface="StarSymbol"/>
              <a:buChar char=""/>
            </a:pPr>
            <a:r>
              <a:rPr lang="es-ES">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2483640" y="5085360"/>
            <a:ext cx="4570560" cy="1367280"/>
          </a:xfrm>
          <a:prstGeom prst="rect">
            <a:avLst/>
          </a:prstGeom>
          <a:noFill/>
          <a:ln>
            <a:noFill/>
          </a:ln>
        </p:spPr>
        <p:txBody>
          <a:bodyPr lIns="90000" rIns="90000" tIns="45000" bIns="45000"/>
          <a:p>
            <a:pPr algn="ctr">
              <a:lnSpc>
                <a:spcPct val="100000"/>
              </a:lnSpc>
            </a:pPr>
            <a:r>
              <a:rPr lang="es-ES" sz="3200">
                <a:latin typeface="Arial"/>
              </a:rPr>
              <a:t>U-TAD</a:t>
            </a:r>
            <a:endParaRPr/>
          </a:p>
        </p:txBody>
      </p:sp>
      <p:sp>
        <p:nvSpPr>
          <p:cNvPr id="117" name="CustomShape 2"/>
          <p:cNvSpPr/>
          <p:nvPr/>
        </p:nvSpPr>
        <p:spPr>
          <a:xfrm>
            <a:off x="352440" y="457200"/>
            <a:ext cx="7679520" cy="2436840"/>
          </a:xfrm>
          <a:prstGeom prst="rect">
            <a:avLst/>
          </a:prstGeom>
          <a:noFill/>
          <a:ln>
            <a:noFill/>
          </a:ln>
        </p:spPr>
        <p:txBody>
          <a:bodyPr lIns="90000" rIns="90000" tIns="45000" bIns="45000" anchor="b"/>
          <a:p>
            <a:pPr>
              <a:lnSpc>
                <a:spcPct val="100000"/>
              </a:lnSpc>
            </a:pPr>
            <a:r>
              <a:rPr b="1" lang="es-ES" sz="6000">
                <a:solidFill>
                  <a:srgbClr val="ffffff"/>
                </a:solidFill>
                <a:latin typeface="Corbel"/>
              </a:rPr>
              <a:t>Spark Streaming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Programación</a:t>
            </a:r>
            <a:endParaRPr/>
          </a:p>
        </p:txBody>
      </p:sp>
      <p:sp>
        <p:nvSpPr>
          <p:cNvPr id="137"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Para programar en Spark Streaming, al igual que se hace con Spark Core se tiene que añadir una dependencia al proyecto.</a:t>
            </a:r>
            <a:endParaRPr/>
          </a:p>
          <a:p>
            <a:pPr>
              <a:lnSpc>
                <a:spcPct val="100000"/>
              </a:lnSpc>
              <a:buFont typeface="Arial"/>
              <a:buChar char="•"/>
            </a:pPr>
            <a:r>
              <a:rPr lang="es-ES" sz="2400">
                <a:solidFill>
                  <a:srgbClr val="000000"/>
                </a:solidFill>
                <a:latin typeface="Calibri"/>
              </a:rPr>
              <a:t>Con Maven</a:t>
            </a:r>
            <a:endParaRPr/>
          </a:p>
          <a:p>
            <a:pPr>
              <a:lnSpc>
                <a:spcPct val="100000"/>
              </a:lnSpc>
            </a:pPr>
            <a:r>
              <a:rPr lang="es-ES" sz="2400">
                <a:solidFill>
                  <a:srgbClr val="00b050"/>
                </a:solidFill>
                <a:latin typeface="Calibri"/>
              </a:rPr>
              <a:t>&lt;dependency&gt; </a:t>
            </a:r>
            <a:endParaRPr/>
          </a:p>
          <a:p>
            <a:pPr>
              <a:lnSpc>
                <a:spcPct val="100000"/>
              </a:lnSpc>
            </a:pPr>
            <a:r>
              <a:rPr lang="es-ES" sz="2400">
                <a:solidFill>
                  <a:srgbClr val="00b050"/>
                </a:solidFill>
                <a:latin typeface="Calibri"/>
              </a:rPr>
              <a:t>	</a:t>
            </a:r>
            <a:r>
              <a:rPr lang="es-ES" sz="2400">
                <a:solidFill>
                  <a:srgbClr val="00b050"/>
                </a:solidFill>
                <a:latin typeface="Calibri"/>
              </a:rPr>
              <a:t>&lt;groupId&gt;org.apache.spark&lt;/groupId&gt;</a:t>
            </a:r>
            <a:endParaRPr/>
          </a:p>
          <a:p>
            <a:pPr>
              <a:lnSpc>
                <a:spcPct val="100000"/>
              </a:lnSpc>
            </a:pPr>
            <a:r>
              <a:rPr lang="es-ES" sz="2400">
                <a:solidFill>
                  <a:srgbClr val="00b050"/>
                </a:solidFill>
                <a:latin typeface="Calibri"/>
              </a:rPr>
              <a:t>	</a:t>
            </a:r>
            <a:r>
              <a:rPr lang="es-ES" sz="2400">
                <a:solidFill>
                  <a:srgbClr val="00b050"/>
                </a:solidFill>
                <a:latin typeface="Calibri"/>
              </a:rPr>
              <a:t> </a:t>
            </a:r>
            <a:r>
              <a:rPr lang="es-ES" sz="2400">
                <a:solidFill>
                  <a:srgbClr val="00b050"/>
                </a:solidFill>
                <a:latin typeface="Calibri"/>
              </a:rPr>
              <a:t>&lt;artifactId&gt;spark-streaming_2.10&lt;/artifactId&gt; </a:t>
            </a:r>
            <a:r>
              <a:rPr lang="es-ES" sz="2400">
                <a:solidFill>
                  <a:srgbClr val="00b050"/>
                </a:solidFill>
                <a:latin typeface="Calibri"/>
              </a:rPr>
              <a:t>	</a:t>
            </a:r>
            <a:r>
              <a:rPr lang="es-ES" sz="2400">
                <a:solidFill>
                  <a:srgbClr val="00b050"/>
                </a:solidFill>
                <a:latin typeface="Calibri"/>
              </a:rPr>
              <a:t>&lt;version&gt;1.5.2&lt;/version&gt; </a:t>
            </a:r>
            <a:endParaRPr/>
          </a:p>
          <a:p>
            <a:pPr>
              <a:lnSpc>
                <a:spcPct val="100000"/>
              </a:lnSpc>
            </a:pPr>
            <a:r>
              <a:rPr lang="es-ES" sz="2400">
                <a:solidFill>
                  <a:srgbClr val="00b050"/>
                </a:solidFill>
                <a:latin typeface="Calibri"/>
              </a:rPr>
              <a:t>&lt;/dependency&gt;</a:t>
            </a:r>
            <a:endParaRPr/>
          </a:p>
          <a:p>
            <a:pPr>
              <a:lnSpc>
                <a:spcPct val="100000"/>
              </a:lnSpc>
              <a:buFont typeface="Arial"/>
              <a:buChar char="•"/>
            </a:pPr>
            <a:r>
              <a:rPr lang="es-ES" sz="2400">
                <a:solidFill>
                  <a:srgbClr val="000000"/>
                </a:solidFill>
                <a:latin typeface="Calibri"/>
              </a:rPr>
              <a:t>Con SBT</a:t>
            </a:r>
            <a:endParaRPr/>
          </a:p>
          <a:p>
            <a:pPr>
              <a:lnSpc>
                <a:spcPct val="100000"/>
              </a:lnSpc>
            </a:pPr>
            <a:r>
              <a:rPr lang="es-ES" sz="2400">
                <a:solidFill>
                  <a:srgbClr val="00b050"/>
                </a:solidFill>
                <a:latin typeface="Calibri"/>
              </a:rPr>
              <a:t>libraryDependencies += "org.apache.spark" % "spark-streaming_2.10" % "1.5.2"</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Programación</a:t>
            </a:r>
            <a:endParaRPr/>
          </a:p>
        </p:txBody>
      </p:sp>
      <p:graphicFrame>
        <p:nvGraphicFramePr>
          <p:cNvPr id="139" name="Table 2"/>
          <p:cNvGraphicFramePr/>
          <p:nvPr/>
        </p:nvGraphicFramePr>
        <p:xfrm>
          <a:off x="467640" y="2133000"/>
          <a:ext cx="8227800" cy="3259800"/>
        </p:xfrm>
        <a:graphic>
          <a:graphicData uri="http://schemas.openxmlformats.org/drawingml/2006/table">
            <a:tbl>
              <a:tblPr/>
              <a:tblGrid>
                <a:gridCol w="4114080"/>
                <a:gridCol w="4114080"/>
              </a:tblGrid>
              <a:tr h="426600">
                <a:tc>
                  <a:txBody>
                    <a:bodyPr/>
                    <a:p>
                      <a:pPr>
                        <a:lnSpc>
                          <a:spcPct val="100000"/>
                        </a:lnSpc>
                      </a:pPr>
                      <a:r>
                        <a:rPr b="1" lang="es-ES">
                          <a:solidFill>
                            <a:srgbClr val="ffffff"/>
                          </a:solidFill>
                          <a:latin typeface="Calibri"/>
                        </a:rPr>
                        <a:t>Source</a:t>
                      </a:r>
                      <a:endParaRPr/>
                    </a:p>
                  </a:txBody>
                  <a:tcPr/>
                </a:tc>
                <a:tc>
                  <a:txBody>
                    <a:bodyPr/>
                    <a:p>
                      <a:pPr>
                        <a:lnSpc>
                          <a:spcPct val="100000"/>
                        </a:lnSpc>
                      </a:pPr>
                      <a:r>
                        <a:rPr b="1" lang="es-ES">
                          <a:solidFill>
                            <a:srgbClr val="ffffff"/>
                          </a:solidFill>
                          <a:latin typeface="Calibri"/>
                        </a:rPr>
                        <a:t>Artifact</a:t>
                      </a:r>
                      <a:endParaRPr/>
                    </a:p>
                  </a:txBody>
                  <a:tcPr/>
                </a:tc>
              </a:tr>
              <a:tr h="426600">
                <a:tc>
                  <a:txBody>
                    <a:bodyPr/>
                    <a:p>
                      <a:pPr>
                        <a:lnSpc>
                          <a:spcPct val="100000"/>
                        </a:lnSpc>
                      </a:pPr>
                      <a:r>
                        <a:rPr lang="es-ES">
                          <a:solidFill>
                            <a:srgbClr val="000000"/>
                          </a:solidFill>
                          <a:latin typeface="Calibri"/>
                        </a:rPr>
                        <a:t>Kafka</a:t>
                      </a:r>
                      <a:endParaRPr/>
                    </a:p>
                  </a:txBody>
                  <a:tcPr/>
                </a:tc>
                <a:tc>
                  <a:txBody>
                    <a:bodyPr/>
                    <a:p>
                      <a:pPr>
                        <a:lnSpc>
                          <a:spcPct val="100000"/>
                        </a:lnSpc>
                      </a:pPr>
                      <a:r>
                        <a:rPr lang="es-ES">
                          <a:solidFill>
                            <a:srgbClr val="000000"/>
                          </a:solidFill>
                          <a:latin typeface="Calibri"/>
                        </a:rPr>
                        <a:t>spark-streaming-kafka_2.10</a:t>
                      </a:r>
                      <a:endParaRPr/>
                    </a:p>
                  </a:txBody>
                  <a:tcPr/>
                </a:tc>
              </a:tr>
              <a:tr h="426600">
                <a:tc>
                  <a:txBody>
                    <a:bodyPr/>
                    <a:p>
                      <a:pPr>
                        <a:lnSpc>
                          <a:spcPct val="100000"/>
                        </a:lnSpc>
                      </a:pPr>
                      <a:r>
                        <a:rPr lang="es-ES">
                          <a:solidFill>
                            <a:srgbClr val="000000"/>
                          </a:solidFill>
                          <a:latin typeface="Calibri"/>
                        </a:rPr>
                        <a:t>Flume</a:t>
                      </a:r>
                      <a:endParaRPr/>
                    </a:p>
                  </a:txBody>
                  <a:tcPr/>
                </a:tc>
                <a:tc>
                  <a:txBody>
                    <a:bodyPr/>
                    <a:p>
                      <a:pPr>
                        <a:lnSpc>
                          <a:spcPct val="100000"/>
                        </a:lnSpc>
                      </a:pPr>
                      <a:r>
                        <a:rPr lang="es-ES">
                          <a:solidFill>
                            <a:srgbClr val="000000"/>
                          </a:solidFill>
                          <a:latin typeface="Calibri"/>
                        </a:rPr>
                        <a:t>spark-streaming-flume_2.10</a:t>
                      </a:r>
                      <a:endParaRPr/>
                    </a:p>
                  </a:txBody>
                  <a:tcPr/>
                </a:tc>
              </a:tr>
              <a:tr h="699120">
                <a:tc>
                  <a:txBody>
                    <a:bodyPr/>
                    <a:p>
                      <a:r>
                        <a:rPr lang="es-ES">
                          <a:solidFill>
                            <a:srgbClr val="000000"/>
                          </a:solidFill>
                          <a:latin typeface="Calibri"/>
                        </a:rPr>
                        <a:t>Kinesis</a:t>
                      </a:r>
                      <a:endParaRPr/>
                    </a:p>
                    <a:p>
                      <a:pPr>
                        <a:lnSpc>
                          <a:spcPct val="100000"/>
                        </a:lnSpc>
                      </a:pPr>
                      <a:endParaRPr/>
                    </a:p>
                  </a:txBody>
                  <a:tcPr/>
                </a:tc>
                <a:tc>
                  <a:txBody>
                    <a:bodyPr/>
                    <a:p>
                      <a:pPr>
                        <a:lnSpc>
                          <a:spcPct val="100000"/>
                        </a:lnSpc>
                      </a:pPr>
                      <a:r>
                        <a:rPr lang="es-ES">
                          <a:solidFill>
                            <a:srgbClr val="000000"/>
                          </a:solidFill>
                          <a:latin typeface="Calibri"/>
                        </a:rPr>
                        <a:t>spark-streaming-kinesis-asl_2.10 </a:t>
                      </a:r>
                      <a:endParaRPr/>
                    </a:p>
                    <a:p>
                      <a:pPr>
                        <a:lnSpc>
                          <a:spcPct val="100000"/>
                        </a:lnSpc>
                      </a:pPr>
                      <a:r>
                        <a:rPr lang="es-ES">
                          <a:solidFill>
                            <a:srgbClr val="000000"/>
                          </a:solidFill>
                          <a:latin typeface="Calibri"/>
                        </a:rPr>
                        <a:t> </a:t>
                      </a:r>
                      <a:r>
                        <a:rPr lang="es-ES">
                          <a:solidFill>
                            <a:srgbClr val="000000"/>
                          </a:solidFill>
                          <a:latin typeface="Calibri"/>
                        </a:rPr>
                        <a:t>[Amazon Software License]</a:t>
                      </a:r>
                      <a:endParaRPr/>
                    </a:p>
                  </a:txBody>
                  <a:tcPr/>
                </a:tc>
              </a:tr>
              <a:tr h="426600">
                <a:tc>
                  <a:txBody>
                    <a:bodyPr/>
                    <a:p>
                      <a:pPr>
                        <a:lnSpc>
                          <a:spcPct val="100000"/>
                        </a:lnSpc>
                      </a:pPr>
                      <a:r>
                        <a:rPr lang="es-ES">
                          <a:solidFill>
                            <a:srgbClr val="000000"/>
                          </a:solidFill>
                          <a:latin typeface="Calibri"/>
                        </a:rPr>
                        <a:t>Twitter</a:t>
                      </a:r>
                      <a:endParaRPr/>
                    </a:p>
                  </a:txBody>
                  <a:tcPr/>
                </a:tc>
                <a:tc>
                  <a:txBody>
                    <a:bodyPr/>
                    <a:p>
                      <a:pPr>
                        <a:lnSpc>
                          <a:spcPct val="100000"/>
                        </a:lnSpc>
                      </a:pPr>
                      <a:r>
                        <a:rPr lang="es-ES">
                          <a:solidFill>
                            <a:srgbClr val="000000"/>
                          </a:solidFill>
                          <a:latin typeface="Calibri"/>
                        </a:rPr>
                        <a:t>spark-streaming-twitter_2.10</a:t>
                      </a:r>
                      <a:endParaRPr/>
                    </a:p>
                  </a:txBody>
                  <a:tcPr/>
                </a:tc>
              </a:tr>
              <a:tr h="426600">
                <a:tc>
                  <a:txBody>
                    <a:bodyPr/>
                    <a:p>
                      <a:pPr>
                        <a:lnSpc>
                          <a:spcPct val="100000"/>
                        </a:lnSpc>
                      </a:pPr>
                      <a:r>
                        <a:rPr lang="es-ES">
                          <a:solidFill>
                            <a:srgbClr val="000000"/>
                          </a:solidFill>
                          <a:latin typeface="Calibri"/>
                        </a:rPr>
                        <a:t>ZeroMQ</a:t>
                      </a:r>
                      <a:endParaRPr/>
                    </a:p>
                  </a:txBody>
                  <a:tcPr/>
                </a:tc>
                <a:tc>
                  <a:txBody>
                    <a:bodyPr/>
                    <a:p>
                      <a:pPr>
                        <a:lnSpc>
                          <a:spcPct val="100000"/>
                        </a:lnSpc>
                      </a:pPr>
                      <a:r>
                        <a:rPr lang="es-ES">
                          <a:solidFill>
                            <a:srgbClr val="000000"/>
                          </a:solidFill>
                          <a:latin typeface="Calibri"/>
                        </a:rPr>
                        <a:t>spark-streaming-zeromq_2.10</a:t>
                      </a:r>
                      <a:endParaRPr/>
                    </a:p>
                  </a:txBody>
                  <a:tcPr/>
                </a:tc>
              </a:tr>
              <a:tr h="428040">
                <a:tc>
                  <a:txBody>
                    <a:bodyPr/>
                    <a:p>
                      <a:pPr>
                        <a:lnSpc>
                          <a:spcPct val="100000"/>
                        </a:lnSpc>
                      </a:pPr>
                      <a:r>
                        <a:rPr lang="es-ES">
                          <a:solidFill>
                            <a:srgbClr val="000000"/>
                          </a:solidFill>
                          <a:latin typeface="Calibri"/>
                        </a:rPr>
                        <a:t>MQTT</a:t>
                      </a:r>
                      <a:endParaRPr/>
                    </a:p>
                  </a:txBody>
                  <a:tcPr/>
                </a:tc>
                <a:tc>
                  <a:txBody>
                    <a:bodyPr/>
                    <a:p>
                      <a:pPr>
                        <a:lnSpc>
                          <a:spcPct val="100000"/>
                        </a:lnSpc>
                      </a:pPr>
                      <a:r>
                        <a:rPr lang="es-ES">
                          <a:solidFill>
                            <a:srgbClr val="000000"/>
                          </a:solidFill>
                          <a:latin typeface="Calibri"/>
                        </a:rPr>
                        <a:t>spark-streaming-mqtt_2.10</a:t>
                      </a:r>
                      <a:endParaRPr/>
                    </a:p>
                  </a:txBody>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Streaming Context</a:t>
            </a:r>
            <a:endParaRPr/>
          </a:p>
        </p:txBody>
      </p:sp>
      <p:sp>
        <p:nvSpPr>
          <p:cNvPr id="141"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El punto de entrada para toda aplicación de Spark Streaming es nuestro Streaming Context</a:t>
            </a:r>
            <a:endParaRPr/>
          </a:p>
          <a:p>
            <a:pPr>
              <a:lnSpc>
                <a:spcPct val="100000"/>
              </a:lnSpc>
              <a:buFont typeface="Arial"/>
              <a:buChar char="•"/>
            </a:pPr>
            <a:r>
              <a:rPr lang="es-ES" sz="3200">
                <a:solidFill>
                  <a:srgbClr val="000000"/>
                </a:solidFill>
                <a:latin typeface="Calibri"/>
              </a:rPr>
              <a:t>Dicho Streaming Context puede ser creado de dos maneras diferentes:</a:t>
            </a:r>
            <a:endParaRPr/>
          </a:p>
          <a:p>
            <a:pPr lvl="1">
              <a:lnSpc>
                <a:spcPct val="100000"/>
              </a:lnSpc>
              <a:buFont typeface="Arial"/>
              <a:buChar char="–"/>
            </a:pPr>
            <a:r>
              <a:rPr lang="es-ES" sz="2800">
                <a:solidFill>
                  <a:srgbClr val="000000"/>
                </a:solidFill>
                <a:latin typeface="Calibri"/>
              </a:rPr>
              <a:t>A partir de un objeto </a:t>
            </a:r>
            <a:r>
              <a:rPr b="1" lang="es-ES" sz="2800">
                <a:solidFill>
                  <a:srgbClr val="000000"/>
                </a:solidFill>
                <a:latin typeface="Calibri"/>
              </a:rPr>
              <a:t>SparkConf</a:t>
            </a:r>
            <a:endParaRPr/>
          </a:p>
          <a:p>
            <a:pPr lvl="1">
              <a:lnSpc>
                <a:spcPct val="100000"/>
              </a:lnSpc>
              <a:buFont typeface="Arial"/>
              <a:buChar char="–"/>
            </a:pPr>
            <a:r>
              <a:rPr lang="es-ES" sz="2800">
                <a:solidFill>
                  <a:srgbClr val="000000"/>
                </a:solidFill>
                <a:latin typeface="Calibri"/>
              </a:rPr>
              <a:t>A partir de un objeto </a:t>
            </a:r>
            <a:r>
              <a:rPr b="1" lang="es-ES" sz="2800">
                <a:solidFill>
                  <a:srgbClr val="000000"/>
                </a:solidFill>
                <a:latin typeface="Calibri"/>
              </a:rPr>
              <a:t>Spark Context</a:t>
            </a:r>
            <a:endParaRPr/>
          </a:p>
          <a:p>
            <a:pPr>
              <a:lnSpc>
                <a:spcPct val="100000"/>
              </a:lnSpc>
              <a:buFont typeface="Arial"/>
              <a:buChar char="•"/>
            </a:pPr>
            <a:r>
              <a:rPr lang="es-ES" sz="3200">
                <a:solidFill>
                  <a:srgbClr val="000000"/>
                </a:solidFill>
                <a:latin typeface="Calibri"/>
              </a:rPr>
              <a:t>Ambas formas de crear el Streaming Context ofrecen la misma funcionalidad</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SparkConf</a:t>
            </a:r>
            <a:endParaRPr/>
          </a:p>
        </p:txBody>
      </p:sp>
      <p:sp>
        <p:nvSpPr>
          <p:cNvPr id="143"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800">
                <a:solidFill>
                  <a:srgbClr val="000000"/>
                </a:solidFill>
                <a:latin typeface="Calibri"/>
              </a:rPr>
              <a:t>Define la configuración para una aplicación de Spark</a:t>
            </a:r>
            <a:endParaRPr/>
          </a:p>
          <a:p>
            <a:pPr>
              <a:lnSpc>
                <a:spcPct val="100000"/>
              </a:lnSpc>
              <a:buFont typeface="Arial"/>
              <a:buChar char="•"/>
            </a:pPr>
            <a:r>
              <a:rPr lang="es-ES" sz="2800">
                <a:solidFill>
                  <a:srgbClr val="000000"/>
                </a:solidFill>
                <a:latin typeface="Calibri"/>
              </a:rPr>
              <a:t>La configuración es definida mediante parametros de pares clave-valor</a:t>
            </a:r>
            <a:endParaRPr/>
          </a:p>
          <a:p>
            <a:pPr>
              <a:lnSpc>
                <a:spcPct val="100000"/>
              </a:lnSpc>
              <a:buFont typeface="Arial"/>
              <a:buChar char="•"/>
            </a:pPr>
            <a:r>
              <a:rPr lang="es-ES" sz="2800">
                <a:solidFill>
                  <a:srgbClr val="000000"/>
                </a:solidFill>
                <a:latin typeface="Calibri"/>
              </a:rPr>
              <a:t>Si se llama al constructor vacío SparkConf() se cargarán aquellas propiedades de sistema Java que sean del tipo spark.*</a:t>
            </a:r>
            <a:endParaRPr/>
          </a:p>
          <a:p>
            <a:pPr>
              <a:lnSpc>
                <a:spcPct val="100000"/>
              </a:lnSpc>
              <a:buFont typeface="Arial"/>
              <a:buChar char="•"/>
            </a:pPr>
            <a:r>
              <a:rPr lang="es-ES" sz="2800">
                <a:solidFill>
                  <a:srgbClr val="000000"/>
                </a:solidFill>
                <a:latin typeface="Calibri"/>
              </a:rPr>
              <a:t>Al crear el Streaming Context con un objeto SparkConf internamente se creará un contexto de Spark.</a:t>
            </a:r>
            <a:endParaRPr/>
          </a:p>
          <a:p>
            <a:pPr>
              <a:lnSpc>
                <a:spcPct val="100000"/>
              </a:lnSpc>
            </a:pPr>
            <a:endParaRPr/>
          </a:p>
          <a:p>
            <a:pPr>
              <a:lnSpc>
                <a:spcPct val="100000"/>
              </a:lnSpc>
            </a:pP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SparkConf</a:t>
            </a:r>
            <a:endParaRPr/>
          </a:p>
        </p:txBody>
      </p:sp>
      <p:sp>
        <p:nvSpPr>
          <p:cNvPr id="145"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Uso:</a:t>
            </a:r>
            <a:endParaRPr/>
          </a:p>
          <a:p>
            <a:pPr>
              <a:lnSpc>
                <a:spcPct val="100000"/>
              </a:lnSpc>
            </a:pPr>
            <a:endParaRPr/>
          </a:p>
        </p:txBody>
      </p:sp>
      <p:pic>
        <p:nvPicPr>
          <p:cNvPr id="146" name="Picture 2" descr=""/>
          <p:cNvPicPr/>
          <p:nvPr/>
        </p:nvPicPr>
        <p:blipFill>
          <a:blip r:embed="rId1"/>
          <a:stretch>
            <a:fillRect/>
          </a:stretch>
        </p:blipFill>
        <p:spPr>
          <a:xfrm>
            <a:off x="323640" y="2781000"/>
            <a:ext cx="8497440" cy="22093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Spark Context</a:t>
            </a:r>
            <a:endParaRPr/>
          </a:p>
        </p:txBody>
      </p:sp>
      <p:sp>
        <p:nvSpPr>
          <p:cNvPr id="148"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Breve recordatorio:</a:t>
            </a:r>
            <a:endParaRPr/>
          </a:p>
          <a:p>
            <a:pPr lvl="1">
              <a:lnSpc>
                <a:spcPct val="100000"/>
              </a:lnSpc>
              <a:buFont typeface="Arial"/>
              <a:buChar char="–"/>
            </a:pPr>
            <a:r>
              <a:rPr lang="es-ES" sz="2800">
                <a:solidFill>
                  <a:srgbClr val="000000"/>
                </a:solidFill>
                <a:latin typeface="Calibri"/>
              </a:rPr>
              <a:t>El Contexto de Spark representa la conexión entre la aplicación y el cluster de Spark</a:t>
            </a:r>
            <a:endParaRPr/>
          </a:p>
          <a:p>
            <a:pPr lvl="1">
              <a:lnSpc>
                <a:spcPct val="100000"/>
              </a:lnSpc>
              <a:buFont typeface="Arial"/>
              <a:buChar char="–"/>
            </a:pPr>
            <a:r>
              <a:rPr lang="es-ES" sz="2800">
                <a:solidFill>
                  <a:srgbClr val="000000"/>
                </a:solidFill>
                <a:latin typeface="Calibri"/>
              </a:rPr>
              <a:t>Permite ser utilizado para crear RDDs, acumuladores, variables broadcast … y un streaming context.</a:t>
            </a:r>
            <a:endParaRPr/>
          </a:p>
          <a:p>
            <a:pPr lvl="1">
              <a:lnSpc>
                <a:spcPct val="100000"/>
              </a:lnSpc>
              <a:buFont typeface="Arial"/>
              <a:buChar char="–"/>
            </a:pPr>
            <a:r>
              <a:rPr lang="es-ES" sz="2800">
                <a:solidFill>
                  <a:srgbClr val="000000"/>
                </a:solidFill>
                <a:latin typeface="Calibri"/>
              </a:rPr>
              <a:t>Sólo va a existir un Spark Context por JVM</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Spark Context</a:t>
            </a:r>
            <a:endParaRPr/>
          </a:p>
        </p:txBody>
      </p:sp>
      <p:sp>
        <p:nvSpPr>
          <p:cNvPr id="150"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Uso:</a:t>
            </a:r>
            <a:endParaRPr/>
          </a:p>
          <a:p>
            <a:pPr>
              <a:lnSpc>
                <a:spcPct val="100000"/>
              </a:lnSpc>
            </a:pPr>
            <a:endParaRPr/>
          </a:p>
          <a:p>
            <a:pPr>
              <a:lnSpc>
                <a:spcPct val="100000"/>
              </a:lnSpc>
            </a:pPr>
            <a:endParaRPr/>
          </a:p>
        </p:txBody>
      </p:sp>
      <p:pic>
        <p:nvPicPr>
          <p:cNvPr id="151" name="Picture 2" descr=""/>
          <p:cNvPicPr/>
          <p:nvPr/>
        </p:nvPicPr>
        <p:blipFill>
          <a:blip r:embed="rId1"/>
          <a:stretch>
            <a:fillRect/>
          </a:stretch>
        </p:blipFill>
        <p:spPr>
          <a:xfrm>
            <a:off x="755640" y="2709000"/>
            <a:ext cx="7353720" cy="20869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Recordar I </a:t>
            </a:r>
            <a:endParaRPr/>
          </a:p>
        </p:txBody>
      </p:sp>
      <p:sp>
        <p:nvSpPr>
          <p:cNvPr id="153"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Después de que el contexto haya sido definido:</a:t>
            </a:r>
            <a:endParaRPr/>
          </a:p>
          <a:p>
            <a:pPr lvl="1">
              <a:lnSpc>
                <a:spcPct val="100000"/>
              </a:lnSpc>
              <a:buFont typeface="Arial"/>
              <a:buChar char="–"/>
            </a:pPr>
            <a:r>
              <a:rPr lang="es-ES" sz="2400">
                <a:solidFill>
                  <a:srgbClr val="000000"/>
                </a:solidFill>
                <a:latin typeface="Calibri"/>
              </a:rPr>
              <a:t>Definir la entrada a partir de </a:t>
            </a:r>
            <a:r>
              <a:rPr b="1" lang="es-ES" sz="2400">
                <a:solidFill>
                  <a:srgbClr val="000000"/>
                </a:solidFill>
                <a:latin typeface="Calibri"/>
              </a:rPr>
              <a:t>Dstreams</a:t>
            </a:r>
            <a:r>
              <a:rPr lang="es-ES" sz="2400">
                <a:solidFill>
                  <a:srgbClr val="000000"/>
                </a:solidFill>
                <a:latin typeface="Calibri"/>
              </a:rPr>
              <a:t>.</a:t>
            </a:r>
            <a:endParaRPr/>
          </a:p>
          <a:p>
            <a:pPr lvl="1">
              <a:lnSpc>
                <a:spcPct val="100000"/>
              </a:lnSpc>
              <a:buFont typeface="Arial"/>
              <a:buChar char="–"/>
            </a:pPr>
            <a:r>
              <a:rPr lang="es-ES" sz="2400">
                <a:solidFill>
                  <a:srgbClr val="000000"/>
                </a:solidFill>
                <a:latin typeface="Calibri"/>
              </a:rPr>
              <a:t>Definir </a:t>
            </a:r>
            <a:r>
              <a:rPr b="1" lang="es-ES" sz="2400">
                <a:solidFill>
                  <a:srgbClr val="000000"/>
                </a:solidFill>
                <a:latin typeface="Calibri"/>
              </a:rPr>
              <a:t>operaciones de transformación y salida </a:t>
            </a:r>
            <a:r>
              <a:rPr lang="es-ES" sz="2400">
                <a:solidFill>
                  <a:srgbClr val="000000"/>
                </a:solidFill>
                <a:latin typeface="Calibri"/>
              </a:rPr>
              <a:t>sobre los Dstreams.</a:t>
            </a:r>
            <a:endParaRPr/>
          </a:p>
          <a:p>
            <a:pPr lvl="1">
              <a:lnSpc>
                <a:spcPct val="100000"/>
              </a:lnSpc>
              <a:buFont typeface="Arial"/>
              <a:buChar char="–"/>
            </a:pPr>
            <a:r>
              <a:rPr lang="es-ES" sz="2400">
                <a:solidFill>
                  <a:srgbClr val="000000"/>
                </a:solidFill>
                <a:latin typeface="Calibri"/>
              </a:rPr>
              <a:t>Comenzar a recibir datos utilizando el método  </a:t>
            </a:r>
            <a:r>
              <a:rPr b="1" lang="es-ES" sz="2400">
                <a:solidFill>
                  <a:srgbClr val="000000"/>
                </a:solidFill>
                <a:latin typeface="Calibri"/>
              </a:rPr>
              <a:t>streamingContext.start()</a:t>
            </a:r>
            <a:r>
              <a:rPr lang="es-ES" sz="2400">
                <a:solidFill>
                  <a:srgbClr val="000000"/>
                </a:solidFill>
                <a:latin typeface="Calibri"/>
              </a:rPr>
              <a:t>.</a:t>
            </a:r>
            <a:endParaRPr/>
          </a:p>
          <a:p>
            <a:pPr lvl="1">
              <a:lnSpc>
                <a:spcPct val="100000"/>
              </a:lnSpc>
              <a:buFont typeface="Arial"/>
              <a:buChar char="–"/>
            </a:pPr>
            <a:r>
              <a:rPr lang="es-ES" sz="2400">
                <a:solidFill>
                  <a:srgbClr val="000000"/>
                </a:solidFill>
                <a:latin typeface="Calibri"/>
              </a:rPr>
              <a:t>Esperar que el procesamiento en streaming se </a:t>
            </a:r>
            <a:r>
              <a:rPr b="1" lang="es-ES" sz="2400">
                <a:solidFill>
                  <a:srgbClr val="000000"/>
                </a:solidFill>
                <a:latin typeface="Calibri"/>
              </a:rPr>
              <a:t>pare</a:t>
            </a:r>
            <a:r>
              <a:rPr lang="es-ES" sz="2400">
                <a:solidFill>
                  <a:srgbClr val="000000"/>
                </a:solidFill>
                <a:latin typeface="Calibri"/>
              </a:rPr>
              <a:t> manualmente mediante el método streamingContext.stop() o debido a un error.</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Recordar II</a:t>
            </a:r>
            <a:endParaRPr/>
          </a:p>
        </p:txBody>
      </p:sp>
      <p:sp>
        <p:nvSpPr>
          <p:cNvPr id="155"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Una vez que un contexto ha comenzado, no se puede añadir más computo en streaming.</a:t>
            </a:r>
            <a:endParaRPr/>
          </a:p>
          <a:p>
            <a:pPr>
              <a:lnSpc>
                <a:spcPct val="100000"/>
              </a:lnSpc>
              <a:buFont typeface="Arial"/>
              <a:buChar char="•"/>
            </a:pPr>
            <a:r>
              <a:rPr lang="es-ES" sz="2400">
                <a:solidFill>
                  <a:srgbClr val="000000"/>
                </a:solidFill>
                <a:latin typeface="Calibri"/>
              </a:rPr>
              <a:t>Una vez que un contexto se ha parado, no puede ser reiniciado</a:t>
            </a:r>
            <a:endParaRPr/>
          </a:p>
          <a:p>
            <a:pPr>
              <a:lnSpc>
                <a:spcPct val="100000"/>
              </a:lnSpc>
              <a:buFont typeface="Arial"/>
              <a:buChar char="•"/>
            </a:pPr>
            <a:r>
              <a:rPr lang="es-ES" sz="2400">
                <a:solidFill>
                  <a:srgbClr val="000000"/>
                </a:solidFill>
                <a:latin typeface="Calibri"/>
              </a:rPr>
              <a:t>Sólo puede existir un streaming context en una JVM cada vez</a:t>
            </a:r>
            <a:endParaRPr/>
          </a:p>
          <a:p>
            <a:pPr>
              <a:lnSpc>
                <a:spcPct val="100000"/>
              </a:lnSpc>
              <a:buFont typeface="Arial"/>
              <a:buChar char="•"/>
            </a:pPr>
            <a:r>
              <a:rPr lang="es-ES" sz="2400">
                <a:solidFill>
                  <a:srgbClr val="000000"/>
                </a:solidFill>
                <a:latin typeface="Calibri"/>
              </a:rPr>
              <a:t>El método stop() para  tanto el streaming context como el Spark Context. Para parar únicamente el streaming context hay que setear el parametro ‘stopSparkContext’ a falso.</a:t>
            </a:r>
            <a:endParaRPr/>
          </a:p>
          <a:p>
            <a:pPr>
              <a:lnSpc>
                <a:spcPct val="100000"/>
              </a:lnSpc>
              <a:buFont typeface="Arial"/>
              <a:buChar char="•"/>
            </a:pPr>
            <a:r>
              <a:rPr lang="es-ES" sz="2400">
                <a:solidFill>
                  <a:srgbClr val="000000"/>
                </a:solidFill>
                <a:latin typeface="Calibri"/>
              </a:rPr>
              <a:t>El SparkContex puede ser reutilizado para crear multiples streaming context, en tanto que no paremos el SparkContext también.</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DStreams</a:t>
            </a:r>
            <a:endParaRPr/>
          </a:p>
        </p:txBody>
      </p:sp>
      <p:sp>
        <p:nvSpPr>
          <p:cNvPr id="157"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b="1" lang="es-ES" sz="3200">
                <a:solidFill>
                  <a:srgbClr val="000000"/>
                </a:solidFill>
                <a:latin typeface="Calibri"/>
              </a:rPr>
              <a:t>Discretized Stream </a:t>
            </a:r>
            <a:r>
              <a:rPr lang="es-ES" sz="3200">
                <a:solidFill>
                  <a:srgbClr val="000000"/>
                </a:solidFill>
                <a:latin typeface="Calibri"/>
              </a:rPr>
              <a:t>o </a:t>
            </a:r>
            <a:r>
              <a:rPr b="1" lang="es-ES" sz="3200">
                <a:solidFill>
                  <a:srgbClr val="000000"/>
                </a:solidFill>
                <a:latin typeface="Calibri"/>
              </a:rPr>
              <a:t>Dstream</a:t>
            </a:r>
            <a:r>
              <a:rPr lang="es-ES" sz="3200">
                <a:solidFill>
                  <a:srgbClr val="000000"/>
                </a:solidFill>
                <a:latin typeface="Calibri"/>
              </a:rPr>
              <a:t> es la abstracción básica que ofrece Spark para procesamiento en streaming. </a:t>
            </a:r>
            <a:endParaRPr/>
          </a:p>
          <a:p>
            <a:pPr>
              <a:lnSpc>
                <a:spcPct val="100000"/>
              </a:lnSpc>
              <a:buFont typeface="Arial"/>
              <a:buChar char="•"/>
            </a:pPr>
            <a:r>
              <a:rPr lang="es-ES" sz="3200">
                <a:solidFill>
                  <a:srgbClr val="000000"/>
                </a:solidFill>
                <a:latin typeface="Calibri"/>
              </a:rPr>
              <a:t>Representa un stream de data continuo, a partir de una fuente o de otro stream  ya procesado</a:t>
            </a:r>
            <a:endParaRPr/>
          </a:p>
          <a:p>
            <a:pPr>
              <a:lnSpc>
                <a:spcPct val="100000"/>
              </a:lnSpc>
              <a:buFont typeface="Arial"/>
              <a:buChar char="•"/>
            </a:pPr>
            <a:r>
              <a:rPr lang="es-ES" sz="3200">
                <a:solidFill>
                  <a:srgbClr val="000000"/>
                </a:solidFill>
                <a:latin typeface="Calibri"/>
              </a:rPr>
              <a:t>Un Dstream está compuesto por una serie de RDDs (</a:t>
            </a:r>
            <a:r>
              <a:rPr b="1" lang="es-ES" sz="3200">
                <a:solidFill>
                  <a:srgbClr val="000000"/>
                </a:solidFill>
                <a:latin typeface="Calibri"/>
              </a:rPr>
              <a:t>microbatching</a:t>
            </a:r>
            <a:r>
              <a:rPr lang="es-ES" sz="3200">
                <a:solidFill>
                  <a:srgbClr val="000000"/>
                </a:solidFill>
                <a:latin typeface="Calibri"/>
              </a:rPr>
              <a:t>) que contiene datos cada cierto intervalo</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Contexto</a:t>
            </a:r>
            <a:endParaRPr/>
          </a:p>
        </p:txBody>
      </p:sp>
      <p:pic>
        <p:nvPicPr>
          <p:cNvPr id="119" name="Content Placeholder 3" descr=""/>
          <p:cNvPicPr/>
          <p:nvPr/>
        </p:nvPicPr>
        <p:blipFill>
          <a:blip r:embed="rId1"/>
          <a:stretch>
            <a:fillRect/>
          </a:stretch>
        </p:blipFill>
        <p:spPr>
          <a:xfrm>
            <a:off x="1403640" y="2205000"/>
            <a:ext cx="6062040" cy="28530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DStreams</a:t>
            </a:r>
            <a:endParaRPr/>
          </a:p>
        </p:txBody>
      </p:sp>
      <p:pic>
        <p:nvPicPr>
          <p:cNvPr id="159" name="Content Placeholder 3" descr=""/>
          <p:cNvPicPr/>
          <p:nvPr/>
        </p:nvPicPr>
        <p:blipFill>
          <a:blip r:embed="rId1"/>
          <a:stretch>
            <a:fillRect/>
          </a:stretch>
        </p:blipFill>
        <p:spPr>
          <a:xfrm>
            <a:off x="18360" y="2565000"/>
            <a:ext cx="9183240" cy="20106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DStreams</a:t>
            </a:r>
            <a:endParaRPr/>
          </a:p>
        </p:txBody>
      </p:sp>
      <p:pic>
        <p:nvPicPr>
          <p:cNvPr id="161" name="Content Placeholder 3" descr=""/>
          <p:cNvPicPr/>
          <p:nvPr/>
        </p:nvPicPr>
        <p:blipFill>
          <a:blip r:embed="rId1"/>
          <a:stretch>
            <a:fillRect/>
          </a:stretch>
        </p:blipFill>
        <p:spPr>
          <a:xfrm>
            <a:off x="251640" y="2133000"/>
            <a:ext cx="8391600" cy="29833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Input DStreams y  Receivers</a:t>
            </a:r>
            <a:endParaRPr/>
          </a:p>
        </p:txBody>
      </p:sp>
      <p:sp>
        <p:nvSpPr>
          <p:cNvPr id="163"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Los </a:t>
            </a:r>
            <a:r>
              <a:rPr b="1" lang="es-ES" sz="2400">
                <a:solidFill>
                  <a:srgbClr val="000000"/>
                </a:solidFill>
                <a:latin typeface="Calibri"/>
              </a:rPr>
              <a:t>DStreams</a:t>
            </a:r>
            <a:r>
              <a:rPr lang="es-ES" sz="2400">
                <a:solidFill>
                  <a:srgbClr val="000000"/>
                </a:solidFill>
                <a:latin typeface="Calibri"/>
              </a:rPr>
              <a:t> están asociados con fuentes en streaming.</a:t>
            </a:r>
            <a:endParaRPr/>
          </a:p>
          <a:p>
            <a:pPr>
              <a:lnSpc>
                <a:spcPct val="100000"/>
              </a:lnSpc>
              <a:buFont typeface="Arial"/>
              <a:buChar char="•"/>
            </a:pPr>
            <a:r>
              <a:rPr lang="es-ES" sz="2400">
                <a:solidFill>
                  <a:srgbClr val="000000"/>
                </a:solidFill>
                <a:latin typeface="Calibri"/>
              </a:rPr>
              <a:t>Los </a:t>
            </a:r>
            <a:r>
              <a:rPr b="1" lang="es-ES" sz="2400">
                <a:solidFill>
                  <a:srgbClr val="000000"/>
                </a:solidFill>
                <a:latin typeface="Calibri"/>
              </a:rPr>
              <a:t>Dstreams</a:t>
            </a:r>
            <a:r>
              <a:rPr lang="es-ES" sz="2400">
                <a:solidFill>
                  <a:srgbClr val="000000"/>
                </a:solidFill>
                <a:latin typeface="Calibri"/>
              </a:rPr>
              <a:t> están asociado también con objetos Receivers. </a:t>
            </a:r>
            <a:endParaRPr/>
          </a:p>
          <a:p>
            <a:pPr>
              <a:lnSpc>
                <a:spcPct val="100000"/>
              </a:lnSpc>
              <a:buFont typeface="Arial"/>
              <a:buChar char="•"/>
            </a:pPr>
            <a:r>
              <a:rPr lang="es-ES" sz="2400">
                <a:solidFill>
                  <a:srgbClr val="000000"/>
                </a:solidFill>
                <a:latin typeface="Calibri"/>
              </a:rPr>
              <a:t>Un </a:t>
            </a:r>
            <a:r>
              <a:rPr b="1" lang="es-ES" sz="2400">
                <a:solidFill>
                  <a:srgbClr val="000000"/>
                </a:solidFill>
                <a:latin typeface="Calibri"/>
              </a:rPr>
              <a:t>Receiver</a:t>
            </a:r>
            <a:r>
              <a:rPr lang="es-ES" sz="2400">
                <a:solidFill>
                  <a:srgbClr val="000000"/>
                </a:solidFill>
                <a:latin typeface="Calibri"/>
              </a:rPr>
              <a:t> es un objeto que recibe el dato desde una fuente y lo almacena en memoria destinada a Spark para un procesamiento posterior.</a:t>
            </a:r>
            <a:endParaRPr/>
          </a:p>
          <a:p>
            <a:pPr>
              <a:lnSpc>
                <a:spcPct val="100000"/>
              </a:lnSpc>
              <a:buFont typeface="Arial"/>
              <a:buChar char="•"/>
            </a:pPr>
            <a:r>
              <a:rPr lang="es-ES" sz="2400">
                <a:solidFill>
                  <a:srgbClr val="000000"/>
                </a:solidFill>
                <a:latin typeface="Calibri"/>
              </a:rPr>
              <a:t>Por cada instancia de </a:t>
            </a:r>
            <a:r>
              <a:rPr b="1" lang="es-ES" sz="2400">
                <a:solidFill>
                  <a:srgbClr val="000000"/>
                </a:solidFill>
                <a:latin typeface="Calibri"/>
              </a:rPr>
              <a:t>Dstream</a:t>
            </a:r>
            <a:r>
              <a:rPr lang="es-ES" sz="2400">
                <a:solidFill>
                  <a:srgbClr val="000000"/>
                </a:solidFill>
                <a:latin typeface="Calibri"/>
              </a:rPr>
              <a:t> va a existir un </a:t>
            </a:r>
            <a:r>
              <a:rPr b="1" lang="es-ES" sz="2400">
                <a:solidFill>
                  <a:srgbClr val="000000"/>
                </a:solidFill>
                <a:latin typeface="Calibri"/>
              </a:rPr>
              <a:t>Receiver</a:t>
            </a:r>
            <a:r>
              <a:rPr lang="es-ES" sz="2400">
                <a:solidFill>
                  <a:srgbClr val="000000"/>
                </a:solidFill>
                <a:latin typeface="Calibri"/>
              </a:rPr>
              <a:t>.</a:t>
            </a:r>
            <a:endParaRPr/>
          </a:p>
          <a:p>
            <a:pPr>
              <a:lnSpc>
                <a:spcPct val="100000"/>
              </a:lnSpc>
              <a:buFont typeface="Arial"/>
              <a:buChar char="•"/>
            </a:pPr>
            <a:r>
              <a:rPr lang="es-ES" sz="2400">
                <a:solidFill>
                  <a:srgbClr val="000000"/>
                </a:solidFill>
                <a:latin typeface="Calibri"/>
              </a:rPr>
              <a:t>Si queremos tener varios streams de datos en nuestra aplicación se necesitarán crear varios input </a:t>
            </a:r>
            <a:r>
              <a:rPr b="1" lang="es-ES" sz="2400">
                <a:solidFill>
                  <a:srgbClr val="000000"/>
                </a:solidFill>
                <a:latin typeface="Calibri"/>
              </a:rPr>
              <a:t>Dstream</a:t>
            </a:r>
            <a:r>
              <a:rPr lang="es-ES" sz="2400">
                <a:solidFill>
                  <a:srgbClr val="000000"/>
                </a:solidFill>
                <a:latin typeface="Calibri"/>
              </a:rPr>
              <a:t> asociados cada uno a su propio </a:t>
            </a:r>
            <a:r>
              <a:rPr b="1" lang="es-ES" sz="2400">
                <a:solidFill>
                  <a:srgbClr val="000000"/>
                </a:solidFill>
                <a:latin typeface="Calibri"/>
              </a:rPr>
              <a:t>Receiver</a:t>
            </a:r>
            <a:r>
              <a:rPr lang="es-ES" sz="2400">
                <a:solidFill>
                  <a:srgbClr val="000000"/>
                </a:solidFill>
                <a:latin typeface="Calibri"/>
              </a:rPr>
              <a:t>. </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Input DStreams y  Receivers</a:t>
            </a:r>
            <a:endParaRPr/>
          </a:p>
        </p:txBody>
      </p:sp>
      <p:pic>
        <p:nvPicPr>
          <p:cNvPr id="165" name="Content Placeholder 3" descr=""/>
          <p:cNvPicPr/>
          <p:nvPr/>
        </p:nvPicPr>
        <p:blipFill>
          <a:blip r:embed="rId1"/>
          <a:stretch>
            <a:fillRect/>
          </a:stretch>
        </p:blipFill>
        <p:spPr>
          <a:xfrm>
            <a:off x="1451160" y="1626120"/>
            <a:ext cx="6240240" cy="44726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a:t>
            </a:r>
            <a:endParaRPr/>
          </a:p>
        </p:txBody>
      </p:sp>
      <p:pic>
        <p:nvPicPr>
          <p:cNvPr id="167" name="Marcador de contenido 5" descr=""/>
          <p:cNvPicPr/>
          <p:nvPr/>
        </p:nvPicPr>
        <p:blipFill>
          <a:blip r:embed="rId1"/>
          <a:stretch>
            <a:fillRect/>
          </a:stretch>
        </p:blipFill>
        <p:spPr>
          <a:xfrm>
            <a:off x="2195640" y="2421000"/>
            <a:ext cx="5521680" cy="27946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Recordar</a:t>
            </a:r>
            <a:endParaRPr/>
          </a:p>
        </p:txBody>
      </p:sp>
      <p:sp>
        <p:nvSpPr>
          <p:cNvPr id="169"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Cuando se quiere ejecutar Spark Streaming en </a:t>
            </a:r>
            <a:r>
              <a:rPr b="1" lang="es-ES" sz="2400">
                <a:solidFill>
                  <a:srgbClr val="000000"/>
                </a:solidFill>
                <a:latin typeface="Calibri"/>
              </a:rPr>
              <a:t>local</a:t>
            </a:r>
            <a:r>
              <a:rPr lang="es-ES" sz="2400">
                <a:solidFill>
                  <a:srgbClr val="000000"/>
                </a:solidFill>
                <a:latin typeface="Calibri"/>
              </a:rPr>
              <a:t> utilizar </a:t>
            </a:r>
            <a:r>
              <a:rPr b="1" lang="es-ES" sz="2400">
                <a:solidFill>
                  <a:srgbClr val="000000"/>
                </a:solidFill>
                <a:latin typeface="Calibri"/>
              </a:rPr>
              <a:t>siempre</a:t>
            </a:r>
            <a:r>
              <a:rPr lang="es-ES" sz="2400">
                <a:solidFill>
                  <a:srgbClr val="000000"/>
                </a:solidFill>
                <a:latin typeface="Calibri"/>
              </a:rPr>
              <a:t> como la master URL local[n]</a:t>
            </a:r>
            <a:endParaRPr/>
          </a:p>
          <a:p>
            <a:pPr lvl="1">
              <a:lnSpc>
                <a:spcPct val="100000"/>
              </a:lnSpc>
              <a:buFont typeface="Arial"/>
              <a:buChar char="–"/>
            </a:pPr>
            <a:r>
              <a:rPr lang="es-ES" sz="2400">
                <a:solidFill>
                  <a:srgbClr val="000000"/>
                </a:solidFill>
                <a:latin typeface="Calibri"/>
              </a:rPr>
              <a:t>Si no, si lo ejecutamos como local o local[1] existirá un único thread que se encargará de correr el receiver pero no habrá ningún thread que procese el dato</a:t>
            </a:r>
            <a:endParaRPr/>
          </a:p>
          <a:p>
            <a:pPr>
              <a:lnSpc>
                <a:spcPct val="100000"/>
              </a:lnSpc>
              <a:buFont typeface="Arial"/>
              <a:buChar char="•"/>
            </a:pPr>
            <a:r>
              <a:rPr lang="es-ES" sz="2400">
                <a:solidFill>
                  <a:srgbClr val="000000"/>
                </a:solidFill>
                <a:latin typeface="Calibri"/>
              </a:rPr>
              <a:t>Cuando se quiere ejecutar Spark Streaming en </a:t>
            </a:r>
            <a:r>
              <a:rPr b="1" lang="es-ES" sz="2400">
                <a:solidFill>
                  <a:srgbClr val="000000"/>
                </a:solidFill>
                <a:latin typeface="Calibri"/>
              </a:rPr>
              <a:t>cluster</a:t>
            </a:r>
            <a:r>
              <a:rPr lang="es-ES" sz="2400">
                <a:solidFill>
                  <a:srgbClr val="000000"/>
                </a:solidFill>
                <a:latin typeface="Calibri"/>
              </a:rPr>
              <a:t> se debe tener </a:t>
            </a:r>
            <a:r>
              <a:rPr b="1" lang="es-ES" sz="2400">
                <a:solidFill>
                  <a:srgbClr val="000000"/>
                </a:solidFill>
                <a:latin typeface="Calibri"/>
              </a:rPr>
              <a:t>siempre</a:t>
            </a:r>
            <a:r>
              <a:rPr lang="es-ES" sz="2400">
                <a:solidFill>
                  <a:srgbClr val="000000"/>
                </a:solidFill>
                <a:latin typeface="Calibri"/>
              </a:rPr>
              <a:t> </a:t>
            </a:r>
            <a:r>
              <a:rPr b="1" lang="es-ES" sz="2400">
                <a:solidFill>
                  <a:srgbClr val="000000"/>
                </a:solidFill>
                <a:latin typeface="Calibri"/>
              </a:rPr>
              <a:t>un</a:t>
            </a:r>
            <a:r>
              <a:rPr lang="es-ES" sz="2400">
                <a:solidFill>
                  <a:srgbClr val="000000"/>
                </a:solidFill>
                <a:latin typeface="Calibri"/>
              </a:rPr>
              <a:t> </a:t>
            </a:r>
            <a:r>
              <a:rPr b="1" lang="es-ES" sz="2400">
                <a:solidFill>
                  <a:srgbClr val="000000"/>
                </a:solidFill>
                <a:latin typeface="Calibri"/>
              </a:rPr>
              <a:t>número mayor de cores que de receivers</a:t>
            </a:r>
            <a:r>
              <a:rPr lang="es-ES" sz="2400">
                <a:solidFill>
                  <a:srgbClr val="000000"/>
                </a:solidFill>
                <a:latin typeface="Calibri"/>
              </a:rPr>
              <a:t> para poder procesar el dato proviniente de las fuentes.</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a:t>
            </a:r>
            <a:endParaRPr/>
          </a:p>
        </p:txBody>
      </p:sp>
      <p:sp>
        <p:nvSpPr>
          <p:cNvPr id="171" name="CustomShape 2"/>
          <p:cNvSpPr/>
          <p:nvPr/>
        </p:nvSpPr>
        <p:spPr>
          <a:xfrm>
            <a:off x="411120" y="16560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Dos categorías principales:</a:t>
            </a:r>
            <a:endParaRPr/>
          </a:p>
          <a:p>
            <a:pPr lvl="1">
              <a:lnSpc>
                <a:spcPct val="100000"/>
              </a:lnSpc>
              <a:buFont typeface="Arial"/>
              <a:buChar char="–"/>
            </a:pPr>
            <a:r>
              <a:rPr b="1" lang="es-ES" sz="2800">
                <a:solidFill>
                  <a:srgbClr val="000000"/>
                </a:solidFill>
                <a:latin typeface="Calibri"/>
              </a:rPr>
              <a:t>Fuentes básicas</a:t>
            </a:r>
            <a:r>
              <a:rPr lang="es-ES" sz="2800">
                <a:solidFill>
                  <a:srgbClr val="000000"/>
                </a:solidFill>
                <a:latin typeface="Calibri"/>
              </a:rPr>
              <a:t>: disponibles directamente a través de la API del streaming context:</a:t>
            </a:r>
            <a:endParaRPr/>
          </a:p>
          <a:p>
            <a:pPr lvl="2">
              <a:lnSpc>
                <a:spcPct val="100000"/>
              </a:lnSpc>
              <a:buFont typeface="Arial"/>
              <a:buChar char="•"/>
            </a:pPr>
            <a:r>
              <a:rPr lang="es-ES" sz="2400">
                <a:solidFill>
                  <a:srgbClr val="000000"/>
                </a:solidFill>
                <a:latin typeface="Calibri"/>
              </a:rPr>
              <a:t>FileSystem</a:t>
            </a:r>
            <a:endParaRPr/>
          </a:p>
          <a:p>
            <a:pPr lvl="2">
              <a:lnSpc>
                <a:spcPct val="100000"/>
              </a:lnSpc>
              <a:buFont typeface="Arial"/>
              <a:buChar char="•"/>
            </a:pPr>
            <a:r>
              <a:rPr lang="es-ES" sz="2400">
                <a:solidFill>
                  <a:srgbClr val="000000"/>
                </a:solidFill>
                <a:latin typeface="Calibri"/>
              </a:rPr>
              <a:t>Socket connections</a:t>
            </a:r>
            <a:endParaRPr/>
          </a:p>
          <a:p>
            <a:pPr lvl="2">
              <a:lnSpc>
                <a:spcPct val="100000"/>
              </a:lnSpc>
              <a:buFont typeface="Arial"/>
              <a:buChar char="•"/>
            </a:pPr>
            <a:r>
              <a:rPr lang="es-ES" sz="2400">
                <a:solidFill>
                  <a:srgbClr val="000000"/>
                </a:solidFill>
                <a:latin typeface="Calibri"/>
              </a:rPr>
              <a:t>Akka actors</a:t>
            </a:r>
            <a:endParaRPr/>
          </a:p>
          <a:p>
            <a:pPr lvl="1">
              <a:lnSpc>
                <a:spcPct val="100000"/>
              </a:lnSpc>
              <a:buFont typeface="Arial"/>
              <a:buChar char="–"/>
            </a:pPr>
            <a:r>
              <a:rPr b="1" lang="es-ES" sz="2800">
                <a:solidFill>
                  <a:srgbClr val="000000"/>
                </a:solidFill>
                <a:latin typeface="Calibri"/>
              </a:rPr>
              <a:t>Fuentes avanzadas</a:t>
            </a:r>
            <a:r>
              <a:rPr lang="es-ES" sz="2800">
                <a:solidFill>
                  <a:srgbClr val="000000"/>
                </a:solidFill>
                <a:latin typeface="Calibri"/>
              </a:rPr>
              <a:t>: </a:t>
            </a:r>
            <a:endParaRPr/>
          </a:p>
          <a:p>
            <a:pPr lvl="2">
              <a:lnSpc>
                <a:spcPct val="100000"/>
              </a:lnSpc>
              <a:buFont typeface="Arial"/>
              <a:buChar char="•"/>
            </a:pPr>
            <a:r>
              <a:rPr lang="es-ES" sz="2400">
                <a:solidFill>
                  <a:srgbClr val="000000"/>
                </a:solidFill>
                <a:latin typeface="Calibri"/>
              </a:rPr>
              <a:t>Kafka</a:t>
            </a:r>
            <a:endParaRPr/>
          </a:p>
          <a:p>
            <a:pPr lvl="2">
              <a:lnSpc>
                <a:spcPct val="100000"/>
              </a:lnSpc>
              <a:buFont typeface="Arial"/>
              <a:buChar char="•"/>
            </a:pPr>
            <a:r>
              <a:rPr lang="es-ES" sz="2400">
                <a:solidFill>
                  <a:srgbClr val="000000"/>
                </a:solidFill>
                <a:latin typeface="Calibri"/>
              </a:rPr>
              <a:t>Flume</a:t>
            </a:r>
            <a:endParaRPr/>
          </a:p>
          <a:p>
            <a:pPr lvl="2">
              <a:lnSpc>
                <a:spcPct val="100000"/>
              </a:lnSpc>
              <a:buFont typeface="Arial"/>
              <a:buChar char="•"/>
            </a:pPr>
            <a:r>
              <a:rPr lang="es-ES" sz="2400">
                <a:solidFill>
                  <a:srgbClr val="000000"/>
                </a:solidFill>
                <a:latin typeface="Calibri"/>
              </a:rPr>
              <a:t>Twitter</a:t>
            </a:r>
            <a:endParaRPr/>
          </a:p>
          <a:p>
            <a:pPr lvl="2">
              <a:lnSpc>
                <a:spcPct val="100000"/>
              </a:lnSpc>
              <a:buFont typeface="Arial"/>
              <a:buChar char="•"/>
            </a:pPr>
            <a:r>
              <a:rPr lang="es-ES" sz="2400">
                <a:solidFill>
                  <a:srgbClr val="000000"/>
                </a:solidFill>
                <a:latin typeface="Calibri"/>
              </a:rPr>
              <a:t>…</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básicas</a:t>
            </a:r>
            <a:endParaRPr/>
          </a:p>
        </p:txBody>
      </p:sp>
      <p:sp>
        <p:nvSpPr>
          <p:cNvPr id="173"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b="1" lang="es-ES" sz="2400">
                <a:solidFill>
                  <a:srgbClr val="000000"/>
                </a:solidFill>
                <a:latin typeface="Calibri"/>
              </a:rPr>
              <a:t>Sockets TCP</a:t>
            </a:r>
            <a:r>
              <a:rPr lang="es-ES" sz="2400">
                <a:solidFill>
                  <a:srgbClr val="000000"/>
                </a:solidFill>
                <a:latin typeface="Calibri"/>
              </a:rPr>
              <a:t>: se pueden mandar datos vía sockets a Spark Streaming.</a:t>
            </a:r>
            <a:endParaRPr/>
          </a:p>
          <a:p>
            <a:pPr>
              <a:lnSpc>
                <a:spcPct val="100000"/>
              </a:lnSpc>
              <a:buFont typeface="Arial"/>
              <a:buChar char="•"/>
            </a:pPr>
            <a:r>
              <a:rPr b="1" lang="es-ES" sz="2400">
                <a:solidFill>
                  <a:srgbClr val="000000"/>
                </a:solidFill>
                <a:latin typeface="Calibri"/>
              </a:rPr>
              <a:t>Stream de ficheros</a:t>
            </a:r>
            <a:r>
              <a:rPr lang="es-ES" sz="2400">
                <a:solidFill>
                  <a:srgbClr val="000000"/>
                </a:solidFill>
                <a:latin typeface="Calibri"/>
              </a:rPr>
              <a:t>: leer ficheros desde un sistema de ficheros compatibles con la API HDFS como HDFS, S3, NFS, …</a:t>
            </a:r>
            <a:endParaRPr/>
          </a:p>
          <a:p>
            <a:pPr lvl="1">
              <a:lnSpc>
                <a:spcPct val="100000"/>
              </a:lnSpc>
              <a:buFont typeface="Arial"/>
              <a:buChar char="–"/>
            </a:pPr>
            <a:r>
              <a:rPr lang="es-ES" sz="2400">
                <a:solidFill>
                  <a:srgbClr val="000000"/>
                </a:solidFill>
                <a:latin typeface="Calibri"/>
              </a:rPr>
              <a:t>Los ficheros tienen que tener el mismo formato.</a:t>
            </a:r>
            <a:endParaRPr/>
          </a:p>
          <a:p>
            <a:pPr lvl="1">
              <a:lnSpc>
                <a:spcPct val="100000"/>
              </a:lnSpc>
              <a:buFont typeface="Arial"/>
              <a:buChar char="–"/>
            </a:pPr>
            <a:r>
              <a:rPr lang="es-ES" sz="2400">
                <a:solidFill>
                  <a:srgbClr val="000000"/>
                </a:solidFill>
                <a:latin typeface="Calibri"/>
              </a:rPr>
              <a:t>Los ficheros pueden ser creados moviéndolos desde otro path o directamente renombrándolos.</a:t>
            </a:r>
            <a:endParaRPr/>
          </a:p>
          <a:p>
            <a:pPr lvl="1">
              <a:lnSpc>
                <a:spcPct val="100000"/>
              </a:lnSpc>
              <a:buFont typeface="Arial"/>
              <a:buChar char="–"/>
            </a:pPr>
            <a:r>
              <a:rPr lang="es-ES" sz="2400">
                <a:solidFill>
                  <a:srgbClr val="000000"/>
                </a:solidFill>
                <a:latin typeface="Calibri"/>
              </a:rPr>
              <a:t>Los ficheros no pueden ser modificados. Los datos nuevos que se añadan no serán procesados.</a:t>
            </a:r>
            <a:endParaRPr/>
          </a:p>
          <a:p>
            <a:pPr>
              <a:lnSpc>
                <a:spcPct val="100000"/>
              </a:lnSpc>
              <a:buFont typeface="Arial"/>
              <a:buChar char="•"/>
            </a:pPr>
            <a:r>
              <a:rPr b="1" lang="es-ES" sz="2400">
                <a:solidFill>
                  <a:srgbClr val="000000"/>
                </a:solidFill>
                <a:latin typeface="Calibri"/>
              </a:rPr>
              <a:t>Stream basados en actores Akka</a:t>
            </a:r>
            <a:r>
              <a:rPr lang="es-ES" sz="2400">
                <a:solidFill>
                  <a:srgbClr val="000000"/>
                </a:solidFill>
                <a:latin typeface="Calibri"/>
              </a:rPr>
              <a:t>. </a:t>
            </a:r>
            <a:endParaRPr/>
          </a:p>
          <a:p>
            <a:pPr>
              <a:lnSpc>
                <a:spcPct val="100000"/>
              </a:lnSpc>
              <a:buFont typeface="Arial"/>
              <a:buChar char="•"/>
            </a:pPr>
            <a:r>
              <a:rPr b="1" lang="es-ES" sz="2400">
                <a:solidFill>
                  <a:srgbClr val="000000"/>
                </a:solidFill>
                <a:latin typeface="Calibri"/>
              </a:rPr>
              <a:t>Stream basados en Colas de RDDs</a:t>
            </a:r>
            <a:r>
              <a:rPr lang="es-ES" sz="2400">
                <a:solidFill>
                  <a:srgbClr val="000000"/>
                </a:solidFill>
                <a:latin typeface="Calibri"/>
              </a:rPr>
              <a:t>. Útil para testing. </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básicas</a:t>
            </a:r>
            <a:endParaRPr/>
          </a:p>
        </p:txBody>
      </p:sp>
      <p:sp>
        <p:nvSpPr>
          <p:cNvPr id="175"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b="1" lang="es-ES" sz="2400">
                <a:solidFill>
                  <a:srgbClr val="000000"/>
                </a:solidFill>
                <a:latin typeface="Calibri"/>
              </a:rPr>
              <a:t>Sockets TCP</a:t>
            </a:r>
            <a:endParaRPr/>
          </a:p>
          <a:p>
            <a:pPr lvl="2">
              <a:lnSpc>
                <a:spcPct val="100000"/>
              </a:lnSpc>
              <a:buFont typeface="Courier New"/>
              <a:buChar char="o"/>
            </a:pPr>
            <a:r>
              <a:rPr lang="es-ES" sz="2400">
                <a:solidFill>
                  <a:srgbClr val="444444"/>
                </a:solidFill>
                <a:latin typeface="Menlo"/>
              </a:rPr>
              <a:t> </a:t>
            </a:r>
            <a:r>
              <a:rPr lang="es-ES" sz="2400">
                <a:solidFill>
                  <a:srgbClr val="444444"/>
                </a:solidFill>
                <a:latin typeface="Menlo"/>
              </a:rPr>
              <a:t>ssc.socketTextStream(...)</a:t>
            </a:r>
            <a:endParaRPr/>
          </a:p>
          <a:p>
            <a:pPr lvl="1">
              <a:lnSpc>
                <a:spcPct val="100000"/>
              </a:lnSpc>
              <a:buFont typeface="Arial"/>
              <a:buChar char="•"/>
            </a:pPr>
            <a:r>
              <a:rPr b="1" lang="es-ES" sz="2400">
                <a:solidFill>
                  <a:srgbClr val="000000"/>
                </a:solidFill>
                <a:latin typeface="Calibri"/>
              </a:rPr>
              <a:t>Stream de ficheros</a:t>
            </a:r>
            <a:endParaRPr/>
          </a:p>
          <a:p>
            <a:pPr lvl="2">
              <a:lnSpc>
                <a:spcPct val="100000"/>
              </a:lnSpc>
              <a:buFont typeface="Courier New"/>
              <a:buChar char="o"/>
            </a:pPr>
            <a:r>
              <a:rPr lang="es-ES" sz="2400">
                <a:solidFill>
                  <a:srgbClr val="444444"/>
                </a:solidFill>
                <a:latin typeface="Menlo"/>
              </a:rPr>
              <a:t>streamingContext.fileStream[KeyClass, ValueClass, InputFormatClass](dataDirectory)</a:t>
            </a:r>
            <a:endParaRPr/>
          </a:p>
          <a:p>
            <a:pPr lvl="2">
              <a:lnSpc>
                <a:spcPct val="100000"/>
              </a:lnSpc>
              <a:buFont typeface="Courier New"/>
              <a:buChar char="o"/>
            </a:pPr>
            <a:r>
              <a:rPr lang="es-ES" sz="2400">
                <a:solidFill>
                  <a:srgbClr val="444444"/>
                </a:solidFill>
                <a:latin typeface="Menlo"/>
              </a:rPr>
              <a:t>streamingContext.textFileStream(dataDirectory)</a:t>
            </a:r>
            <a:endParaRPr/>
          </a:p>
          <a:p>
            <a:pPr>
              <a:lnSpc>
                <a:spcPct val="100000"/>
              </a:lnSpc>
              <a:buFont typeface="Arial"/>
              <a:buChar char="•"/>
            </a:pPr>
            <a:r>
              <a:rPr b="1" lang="es-ES" sz="2400">
                <a:solidFill>
                  <a:srgbClr val="000000"/>
                </a:solidFill>
                <a:latin typeface="Calibri"/>
              </a:rPr>
              <a:t>Stream de ficherosStream basados en actores Akka</a:t>
            </a:r>
            <a:r>
              <a:rPr lang="es-ES" sz="2400">
                <a:solidFill>
                  <a:srgbClr val="000000"/>
                </a:solidFill>
                <a:latin typeface="Calibri"/>
              </a:rPr>
              <a:t>. </a:t>
            </a:r>
            <a:endParaRPr/>
          </a:p>
          <a:p>
            <a:pPr lvl="2">
              <a:lnSpc>
                <a:spcPct val="100000"/>
              </a:lnSpc>
              <a:buFont typeface="Courier New"/>
              <a:buChar char="o"/>
            </a:pPr>
            <a:r>
              <a:rPr lang="es-ES" sz="2400">
                <a:solidFill>
                  <a:srgbClr val="444444"/>
                </a:solidFill>
                <a:latin typeface="Menlo"/>
              </a:rPr>
              <a:t>streamingContext.actorStream(actorProps, actor-name)</a:t>
            </a:r>
            <a:endParaRPr/>
          </a:p>
          <a:p>
            <a:pPr>
              <a:lnSpc>
                <a:spcPct val="100000"/>
              </a:lnSpc>
              <a:buFont typeface="Arial"/>
              <a:buChar char="•"/>
            </a:pPr>
            <a:r>
              <a:rPr b="1" lang="es-ES" sz="2400">
                <a:solidFill>
                  <a:srgbClr val="000000"/>
                </a:solidFill>
                <a:latin typeface="Calibri"/>
              </a:rPr>
              <a:t>Stream basados en Colas de RDDs</a:t>
            </a:r>
            <a:r>
              <a:rPr lang="es-ES" sz="2400">
                <a:solidFill>
                  <a:srgbClr val="000000"/>
                </a:solidFill>
                <a:latin typeface="Calibri"/>
              </a:rPr>
              <a:t>. </a:t>
            </a:r>
            <a:endParaRPr/>
          </a:p>
          <a:p>
            <a:pPr lvl="1">
              <a:lnSpc>
                <a:spcPct val="100000"/>
              </a:lnSpc>
              <a:buFont typeface="Courier New"/>
              <a:buChar char="o"/>
            </a:pPr>
            <a:r>
              <a:rPr lang="es-ES" sz="2400">
                <a:solidFill>
                  <a:srgbClr val="444444"/>
                </a:solidFill>
                <a:latin typeface="Menlo"/>
              </a:rPr>
              <a:t>streamingContext.queueStream(queueOfRDDs)</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avanzadas</a:t>
            </a:r>
            <a:endParaRPr/>
          </a:p>
        </p:txBody>
      </p:sp>
      <p:sp>
        <p:nvSpPr>
          <p:cNvPr id="177"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Fuentes que no están incluídas en las librerías de Spark</a:t>
            </a:r>
            <a:endParaRPr/>
          </a:p>
          <a:p>
            <a:pPr>
              <a:lnSpc>
                <a:spcPct val="100000"/>
              </a:lnSpc>
              <a:buFont typeface="Arial"/>
              <a:buChar char="•"/>
            </a:pPr>
            <a:r>
              <a:rPr lang="es-ES" sz="3200">
                <a:solidFill>
                  <a:srgbClr val="000000"/>
                </a:solidFill>
                <a:latin typeface="Calibri"/>
              </a:rPr>
              <a:t>Se necesitarán incluir las dependencias en el proyecto (ya visto)</a:t>
            </a:r>
            <a:endParaRPr/>
          </a:p>
          <a:p>
            <a:pPr>
              <a:lnSpc>
                <a:spcPct val="100000"/>
              </a:lnSpc>
              <a:buFont typeface="Arial"/>
              <a:buChar char="•"/>
            </a:pPr>
            <a:r>
              <a:rPr lang="es-ES" sz="3200">
                <a:solidFill>
                  <a:srgbClr val="000000"/>
                </a:solidFill>
                <a:latin typeface="Calibri"/>
              </a:rPr>
              <a:t>Se creará un uber JAR en las que se empaquetarán dichas dependencias dentro del proyecto que más tarde será ejecutado.</a:t>
            </a:r>
            <a:endParaRPr/>
          </a:p>
          <a:p>
            <a:pPr>
              <a:lnSpc>
                <a:spcPct val="100000"/>
              </a:lnSpc>
              <a:buFont typeface="Arial"/>
              <a:buChar char="•"/>
            </a:pPr>
            <a:r>
              <a:rPr lang="es-ES" sz="3200">
                <a:solidFill>
                  <a:srgbClr val="000000"/>
                </a:solidFill>
                <a:latin typeface="Calibri"/>
              </a:rPr>
              <a:t>No disponibles desde el spark-shell</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Contexto</a:t>
            </a:r>
            <a:endParaRPr/>
          </a:p>
        </p:txBody>
      </p:sp>
      <p:sp>
        <p:nvSpPr>
          <p:cNvPr id="121" name="CustomShape 2"/>
          <p:cNvSpPr/>
          <p:nvPr/>
        </p:nvSpPr>
        <p:spPr>
          <a:xfrm>
            <a:off x="457200" y="1600200"/>
            <a:ext cx="4037040" cy="4524480"/>
          </a:xfrm>
          <a:prstGeom prst="rect">
            <a:avLst/>
          </a:prstGeom>
          <a:noFill/>
          <a:ln>
            <a:noFill/>
          </a:ln>
        </p:spPr>
        <p:txBody>
          <a:bodyPr lIns="90000" rIns="90000" tIns="45000" bIns="45000"/>
          <a:p>
            <a:pPr algn="ctr">
              <a:lnSpc>
                <a:spcPct val="200000"/>
              </a:lnSpc>
            </a:pPr>
            <a:r>
              <a:rPr lang="es-ES" sz="2800">
                <a:solidFill>
                  <a:srgbClr val="000000"/>
                </a:solidFill>
                <a:latin typeface="Calibri"/>
              </a:rPr>
              <a:t>Batch</a:t>
            </a:r>
            <a:endParaRPr/>
          </a:p>
          <a:p>
            <a:pPr algn="ctr">
              <a:lnSpc>
                <a:spcPct val="200000"/>
              </a:lnSpc>
            </a:pPr>
            <a:r>
              <a:rPr lang="es-ES" sz="2800">
                <a:solidFill>
                  <a:srgbClr val="000000"/>
                </a:solidFill>
                <a:latin typeface="Calibri"/>
              </a:rPr>
              <a:t>Interactive</a:t>
            </a:r>
            <a:endParaRPr/>
          </a:p>
          <a:p>
            <a:pPr algn="ctr">
              <a:lnSpc>
                <a:spcPct val="200000"/>
              </a:lnSpc>
            </a:pPr>
            <a:r>
              <a:rPr b="1" lang="es-ES" sz="3200">
                <a:solidFill>
                  <a:srgbClr val="ff0000"/>
                </a:solidFill>
                <a:latin typeface="Calibri"/>
              </a:rPr>
              <a:t>Stream</a:t>
            </a:r>
            <a:endParaRPr/>
          </a:p>
          <a:p>
            <a:pPr algn="ctr">
              <a:lnSpc>
                <a:spcPct val="200000"/>
              </a:lnSpc>
            </a:pPr>
            <a:r>
              <a:rPr lang="es-ES" sz="2800">
                <a:solidFill>
                  <a:srgbClr val="000000"/>
                </a:solidFill>
                <a:latin typeface="Calibri"/>
              </a:rPr>
              <a:t>Iterative</a:t>
            </a:r>
            <a:endParaRPr/>
          </a:p>
        </p:txBody>
      </p:sp>
      <p:sp>
        <p:nvSpPr>
          <p:cNvPr id="122" name="CustomShape 3"/>
          <p:cNvSpPr/>
          <p:nvPr/>
        </p:nvSpPr>
        <p:spPr>
          <a:xfrm>
            <a:off x="4648320" y="1600200"/>
            <a:ext cx="4037040" cy="4524480"/>
          </a:xfrm>
          <a:prstGeom prst="rect">
            <a:avLst/>
          </a:prstGeom>
          <a:noFill/>
          <a:ln>
            <a:noFill/>
          </a:ln>
        </p:spPr>
        <p:txBody>
          <a:bodyPr lIns="90000" rIns="90000" tIns="45000" bIns="45000" anchor="ctr"/>
          <a:p>
            <a:pPr algn="ctr">
              <a:lnSpc>
                <a:spcPct val="200000"/>
              </a:lnSpc>
            </a:pPr>
            <a:r>
              <a:rPr lang="es-ES" sz="2800">
                <a:solidFill>
                  <a:srgbClr val="8b8b8b"/>
                </a:solidFill>
                <a:latin typeface="Calibri"/>
              </a:rPr>
              <a:t>High throughput</a:t>
            </a:r>
            <a:endParaRPr/>
          </a:p>
          <a:p>
            <a:pPr algn="ctr">
              <a:lnSpc>
                <a:spcPct val="200000"/>
              </a:lnSpc>
            </a:pPr>
            <a:r>
              <a:rPr lang="es-ES" sz="2800">
                <a:solidFill>
                  <a:srgbClr val="8b8b8b"/>
                </a:solidFill>
                <a:latin typeface="Calibri"/>
              </a:rPr>
              <a:t>Low latency</a:t>
            </a:r>
            <a:endParaRPr/>
          </a:p>
          <a:p>
            <a:pPr algn="ctr">
              <a:lnSpc>
                <a:spcPct val="200000"/>
              </a:lnSpc>
            </a:pPr>
            <a:r>
              <a:rPr b="1" lang="es-ES" sz="3200">
                <a:solidFill>
                  <a:srgbClr val="ff0000"/>
                </a:solidFill>
                <a:latin typeface="Calibri"/>
              </a:rPr>
              <a:t>Continuos processing</a:t>
            </a:r>
            <a:endParaRPr/>
          </a:p>
          <a:p>
            <a:pPr algn="ctr">
              <a:lnSpc>
                <a:spcPct val="200000"/>
              </a:lnSpc>
            </a:pPr>
            <a:r>
              <a:rPr lang="es-ES" sz="2800">
                <a:solidFill>
                  <a:srgbClr val="8b8b8b"/>
                </a:solidFill>
                <a:latin typeface="Calibri"/>
              </a:rPr>
              <a:t>Algorithm processing</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avanzadas</a:t>
            </a:r>
            <a:endParaRPr/>
          </a:p>
        </p:txBody>
      </p:sp>
      <p:sp>
        <p:nvSpPr>
          <p:cNvPr id="179"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Compatibilidades respecto de Spark Streaming 1.5.2:</a:t>
            </a:r>
            <a:endParaRPr/>
          </a:p>
          <a:p>
            <a:pPr>
              <a:lnSpc>
                <a:spcPct val="100000"/>
              </a:lnSpc>
            </a:pPr>
            <a:endParaRPr/>
          </a:p>
          <a:p>
            <a:pPr lvl="1">
              <a:lnSpc>
                <a:spcPct val="100000"/>
              </a:lnSpc>
              <a:buFont typeface="Arial"/>
              <a:buChar char="–"/>
            </a:pPr>
            <a:r>
              <a:rPr lang="es-ES" sz="3200">
                <a:solidFill>
                  <a:srgbClr val="000000"/>
                </a:solidFill>
                <a:latin typeface="Calibri"/>
              </a:rPr>
              <a:t>Kafka 0.8.2.1</a:t>
            </a:r>
            <a:endParaRPr/>
          </a:p>
          <a:p>
            <a:pPr lvl="1">
              <a:lnSpc>
                <a:spcPct val="100000"/>
              </a:lnSpc>
              <a:buFont typeface="Arial"/>
              <a:buChar char="–"/>
            </a:pPr>
            <a:r>
              <a:rPr lang="es-ES" sz="3200">
                <a:solidFill>
                  <a:srgbClr val="000000"/>
                </a:solidFill>
                <a:latin typeface="Calibri"/>
              </a:rPr>
              <a:t>Flume 1.6.0</a:t>
            </a:r>
            <a:endParaRPr/>
          </a:p>
          <a:p>
            <a:pPr lvl="1">
              <a:lnSpc>
                <a:spcPct val="100000"/>
              </a:lnSpc>
              <a:buFont typeface="Arial"/>
              <a:buChar char="–"/>
            </a:pPr>
            <a:r>
              <a:rPr lang="es-ES" sz="3200">
                <a:solidFill>
                  <a:srgbClr val="000000"/>
                </a:solidFill>
                <a:latin typeface="Calibri"/>
              </a:rPr>
              <a:t>Kinesis Client Library 1.2.1</a:t>
            </a:r>
            <a:endParaRPr/>
          </a:p>
          <a:p>
            <a:pPr lvl="1">
              <a:lnSpc>
                <a:spcPct val="100000"/>
              </a:lnSpc>
              <a:buFont typeface="Arial"/>
              <a:buChar char="–"/>
            </a:pPr>
            <a:r>
              <a:rPr lang="es-ES" sz="3200">
                <a:solidFill>
                  <a:srgbClr val="000000"/>
                </a:solidFill>
                <a:latin typeface="Calibri"/>
              </a:rPr>
              <a:t>Twitter4j  3.0.3</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custom</a:t>
            </a:r>
            <a:endParaRPr/>
          </a:p>
        </p:txBody>
      </p:sp>
      <p:sp>
        <p:nvSpPr>
          <p:cNvPr id="181"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Implementar una clase propia Receiver.</a:t>
            </a:r>
            <a:endParaRPr/>
          </a:p>
          <a:p>
            <a:pPr>
              <a:lnSpc>
                <a:spcPct val="100000"/>
              </a:lnSpc>
              <a:buFont typeface="Arial"/>
              <a:buChar char="•"/>
            </a:pPr>
            <a:r>
              <a:rPr b="1" lang="es-ES" sz="2400">
                <a:solidFill>
                  <a:srgbClr val="000000"/>
                </a:solidFill>
                <a:latin typeface="Calibri"/>
              </a:rPr>
              <a:t>Confiabilidad</a:t>
            </a:r>
            <a:r>
              <a:rPr lang="es-ES" sz="2400">
                <a:solidFill>
                  <a:srgbClr val="000000"/>
                </a:solidFill>
                <a:latin typeface="Calibri"/>
              </a:rPr>
              <a:t>:</a:t>
            </a:r>
            <a:endParaRPr/>
          </a:p>
          <a:p>
            <a:pPr lvl="1">
              <a:lnSpc>
                <a:spcPct val="100000"/>
              </a:lnSpc>
              <a:buFont typeface="Arial"/>
              <a:buChar char="–"/>
            </a:pPr>
            <a:r>
              <a:rPr b="1" lang="es-ES" sz="2400">
                <a:solidFill>
                  <a:srgbClr val="000000"/>
                </a:solidFill>
                <a:latin typeface="Calibri"/>
              </a:rPr>
              <a:t>Receiver confiable</a:t>
            </a:r>
            <a:r>
              <a:rPr lang="es-ES" sz="2400">
                <a:solidFill>
                  <a:srgbClr val="000000"/>
                </a:solidFill>
                <a:latin typeface="Calibri"/>
              </a:rPr>
              <a:t>: el receiver manda una señal a la fuente confiable garantizando que no se ha perdido dato durante la ‘transacción’. Kafka y Flume permite este tipo de comunicación por ejemplo.</a:t>
            </a:r>
            <a:endParaRPr/>
          </a:p>
          <a:p>
            <a:pPr lvl="1">
              <a:lnSpc>
                <a:spcPct val="100000"/>
              </a:lnSpc>
              <a:buFont typeface="Arial"/>
              <a:buChar char="–"/>
            </a:pPr>
            <a:r>
              <a:rPr b="1" lang="es-ES" sz="2400">
                <a:solidFill>
                  <a:srgbClr val="000000"/>
                </a:solidFill>
                <a:latin typeface="Calibri"/>
              </a:rPr>
              <a:t>Receiver no confiable</a:t>
            </a:r>
            <a:r>
              <a:rPr lang="es-ES" sz="2400">
                <a:solidFill>
                  <a:srgbClr val="000000"/>
                </a:solidFill>
                <a:latin typeface="Calibri"/>
              </a:rPr>
              <a:t>: no se manda ningún tipo de señal a la fuente, bien porque esta no la soporta o porque no quiere utilizar esta propiedad.</a:t>
            </a:r>
            <a:endParaRPr/>
          </a:p>
          <a:p>
            <a:pPr>
              <a:lnSpc>
                <a:spcPct val="100000"/>
              </a:lnSpc>
            </a:pPr>
            <a:endParaRPr/>
          </a:p>
          <a:p>
            <a:pPr>
              <a:lnSpc>
                <a:spcPct val="100000"/>
              </a:lnSpc>
              <a:buFont typeface="Arial"/>
              <a:buChar char="•"/>
            </a:pPr>
            <a:r>
              <a:rPr lang="es-ES" sz="1600">
                <a:solidFill>
                  <a:srgbClr val="000000"/>
                </a:solidFill>
                <a:latin typeface="Calibri"/>
              </a:rPr>
              <a:t>Más info:</a:t>
            </a:r>
            <a:endParaRPr/>
          </a:p>
          <a:p>
            <a:pPr lvl="1">
              <a:lnSpc>
                <a:spcPct val="100000"/>
              </a:lnSpc>
              <a:buFont typeface="Arial"/>
              <a:buChar char="–"/>
            </a:pPr>
            <a:r>
              <a:rPr lang="es-ES" sz="1600">
                <a:solidFill>
                  <a:srgbClr val="000000"/>
                </a:solidFill>
                <a:latin typeface="Calibri"/>
              </a:rPr>
              <a:t>http://spark.apache.org/docs/latest/streaming-custom-receivers.html</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graphicFrame>
        <p:nvGraphicFramePr>
          <p:cNvPr id="183" name="Table 2"/>
          <p:cNvGraphicFramePr/>
          <p:nvPr/>
        </p:nvGraphicFramePr>
        <p:xfrm>
          <a:off x="467640" y="1944000"/>
          <a:ext cx="8227440" cy="4751280"/>
        </p:xfrm>
        <a:graphic>
          <a:graphicData uri="http://schemas.openxmlformats.org/drawingml/2006/table">
            <a:tbl>
              <a:tblPr/>
              <a:tblGrid>
                <a:gridCol w="4113720"/>
                <a:gridCol w="4113720"/>
              </a:tblGrid>
              <a:tr h="340920">
                <a:tc>
                  <a:txBody>
                    <a:bodyPr/>
                    <a:p>
                      <a:pPr algn="ctr">
                        <a:lnSpc>
                          <a:spcPct val="100000"/>
                        </a:lnSpc>
                      </a:pPr>
                      <a:r>
                        <a:rPr b="1" lang="es-ES" sz="1600">
                          <a:solidFill>
                            <a:srgbClr val="ffffff"/>
                          </a:solidFill>
                          <a:latin typeface="Calibri"/>
                        </a:rPr>
                        <a:t>Transformación</a:t>
                      </a:r>
                      <a:endParaRPr/>
                    </a:p>
                  </a:txBody>
                  <a:tcPr/>
                </a:tc>
                <a:tc>
                  <a:txBody>
                    <a:bodyPr/>
                    <a:p>
                      <a:pPr algn="ctr">
                        <a:lnSpc>
                          <a:spcPct val="100000"/>
                        </a:lnSpc>
                      </a:pPr>
                      <a:r>
                        <a:rPr b="1" lang="es-ES" sz="1600">
                          <a:solidFill>
                            <a:srgbClr val="ffffff"/>
                          </a:solidFill>
                          <a:latin typeface="Calibri"/>
                        </a:rPr>
                        <a:t>Significado</a:t>
                      </a:r>
                      <a:endParaRPr/>
                    </a:p>
                  </a:txBody>
                  <a:tcPr/>
                </a:tc>
              </a:tr>
              <a:tr h="832680">
                <a:tc>
                  <a:txBody>
                    <a:bodyPr/>
                    <a:p>
                      <a:pPr algn="ctr">
                        <a:lnSpc>
                          <a:spcPct val="100000"/>
                        </a:lnSpc>
                      </a:pPr>
                      <a:r>
                        <a:rPr b="1" lang="es-ES" sz="1600">
                          <a:solidFill>
                            <a:srgbClr val="333333"/>
                          </a:solidFill>
                          <a:latin typeface="Helvetica Neue"/>
                        </a:rPr>
                        <a:t>Map(</a:t>
                      </a:r>
                      <a:r>
                        <a:rPr lang="es-ES" sz="1600">
                          <a:solidFill>
                            <a:srgbClr val="333333"/>
                          </a:solidFill>
                          <a:latin typeface="Helvetica Neue"/>
                        </a:rPr>
                        <a:t>func</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Devuelve un nuevo Dstream donde a cada uno de los elementos se le aplica una función</a:t>
                      </a:r>
                      <a:endParaRPr/>
                    </a:p>
                  </a:txBody>
                  <a:tcPr/>
                </a:tc>
              </a:tr>
              <a:tr h="832680">
                <a:tc>
                  <a:txBody>
                    <a:bodyPr/>
                    <a:p>
                      <a:pPr algn="ctr">
                        <a:lnSpc>
                          <a:spcPct val="100000"/>
                        </a:lnSpc>
                      </a:pPr>
                      <a:r>
                        <a:rPr b="1" lang="es-ES" sz="1600">
                          <a:solidFill>
                            <a:srgbClr val="333333"/>
                          </a:solidFill>
                          <a:latin typeface="Helvetica Neue"/>
                        </a:rPr>
                        <a:t>flatMap(</a:t>
                      </a:r>
                      <a:r>
                        <a:rPr lang="es-ES" sz="1600">
                          <a:solidFill>
                            <a:srgbClr val="333333"/>
                          </a:solidFill>
                          <a:latin typeface="Helvetica Neue"/>
                        </a:rPr>
                        <a:t>func</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Como Map, pero cada elemento de entrada puede estar mapeada a 0 ó más elementos de salida</a:t>
                      </a:r>
                      <a:endParaRPr/>
                    </a:p>
                  </a:txBody>
                  <a:tcPr/>
                </a:tc>
              </a:tr>
              <a:tr h="1078560">
                <a:tc>
                  <a:txBody>
                    <a:bodyPr/>
                    <a:p>
                      <a:pPr algn="ctr">
                        <a:lnSpc>
                          <a:spcPct val="100000"/>
                        </a:lnSpc>
                      </a:pPr>
                      <a:r>
                        <a:rPr b="1" lang="es-ES" sz="1600">
                          <a:solidFill>
                            <a:srgbClr val="333333"/>
                          </a:solidFill>
                          <a:latin typeface="Helvetica Neue"/>
                        </a:rPr>
                        <a:t>Filter(</a:t>
                      </a:r>
                      <a:r>
                        <a:rPr lang="es-ES" sz="1600">
                          <a:solidFill>
                            <a:srgbClr val="333333"/>
                          </a:solidFill>
                          <a:latin typeface="Helvetica Neue"/>
                        </a:rPr>
                        <a:t>func</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Devuelve una nuevo Dstream seleccionando únicamente los datos que cumplan el filtro indicado en la función aplicada</a:t>
                      </a:r>
                      <a:endParaRPr/>
                    </a:p>
                  </a:txBody>
                  <a:tcPr/>
                </a:tc>
              </a:tr>
              <a:tr h="832680">
                <a:tc>
                  <a:txBody>
                    <a:bodyPr/>
                    <a:p>
                      <a:pPr algn="ctr">
                        <a:lnSpc>
                          <a:spcPct val="100000"/>
                        </a:lnSpc>
                      </a:pPr>
                      <a:r>
                        <a:rPr b="1" lang="es-ES" sz="1600">
                          <a:solidFill>
                            <a:srgbClr val="333333"/>
                          </a:solidFill>
                          <a:latin typeface="Helvetica Neue"/>
                        </a:rPr>
                        <a:t>Repartition(</a:t>
                      </a:r>
                      <a:r>
                        <a:rPr lang="es-ES" sz="1600">
                          <a:solidFill>
                            <a:srgbClr val="333333"/>
                          </a:solidFill>
                          <a:latin typeface="Helvetica Neue"/>
                        </a:rPr>
                        <a:t>numPartitions</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Permite indicar el nivel de paralelismo que se quiera utilizar a la hora de procesar el DStream</a:t>
                      </a:r>
                      <a:endParaRPr/>
                    </a:p>
                  </a:txBody>
                  <a:tcPr/>
                </a:tc>
              </a:tr>
              <a:tr h="833760">
                <a:tc>
                  <a:txBody>
                    <a:bodyPr/>
                    <a:p>
                      <a:pPr algn="ctr">
                        <a:lnSpc>
                          <a:spcPct val="100000"/>
                        </a:lnSpc>
                      </a:pPr>
                      <a:r>
                        <a:rPr b="1" lang="es-ES" sz="1600">
                          <a:solidFill>
                            <a:srgbClr val="333333"/>
                          </a:solidFill>
                          <a:latin typeface="Helvetica Neue"/>
                        </a:rPr>
                        <a:t>Union(</a:t>
                      </a:r>
                      <a:r>
                        <a:rPr lang="es-ES" sz="1600">
                          <a:solidFill>
                            <a:srgbClr val="333333"/>
                          </a:solidFill>
                          <a:latin typeface="Helvetica Neue"/>
                        </a:rPr>
                        <a:t>otherStream</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Devuelve un nuevo Dstream unión de los elementos del Dstream fuente y los de otro stream </a:t>
                      </a:r>
                      <a:endParaRPr/>
                    </a:p>
                  </a:txBody>
                  <a:tcPr/>
                </a:tc>
              </a:tr>
            </a:tbl>
          </a:graphicData>
        </a:graphic>
      </p:graphicFrame>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graphicFrame>
        <p:nvGraphicFramePr>
          <p:cNvPr id="185" name="Table 2"/>
          <p:cNvGraphicFramePr/>
          <p:nvPr/>
        </p:nvGraphicFramePr>
        <p:xfrm>
          <a:off x="518760" y="1452960"/>
          <a:ext cx="8316000" cy="4751640"/>
        </p:xfrm>
        <a:graphic>
          <a:graphicData uri="http://schemas.openxmlformats.org/drawingml/2006/table">
            <a:tbl>
              <a:tblPr/>
              <a:tblGrid>
                <a:gridCol w="4158000"/>
                <a:gridCol w="4158360"/>
              </a:tblGrid>
              <a:tr h="360000">
                <a:tc>
                  <a:txBody>
                    <a:bodyPr/>
                    <a:p>
                      <a:pPr algn="ctr">
                        <a:lnSpc>
                          <a:spcPct val="100000"/>
                        </a:lnSpc>
                      </a:pPr>
                      <a:r>
                        <a:rPr b="1" lang="es-ES">
                          <a:solidFill>
                            <a:srgbClr val="ffffff"/>
                          </a:solidFill>
                          <a:latin typeface="Calibri"/>
                        </a:rPr>
                        <a:t>Transformación</a:t>
                      </a:r>
                      <a:endParaRPr/>
                    </a:p>
                  </a:txBody>
                  <a:tcPr/>
                </a:tc>
                <a:tc>
                  <a:txBody>
                    <a:bodyPr/>
                    <a:p>
                      <a:pPr algn="ctr">
                        <a:lnSpc>
                          <a:spcPct val="100000"/>
                        </a:lnSpc>
                      </a:pPr>
                      <a:r>
                        <a:rPr b="1" lang="es-ES">
                          <a:solidFill>
                            <a:srgbClr val="ffffff"/>
                          </a:solidFill>
                          <a:latin typeface="Calibri"/>
                        </a:rPr>
                        <a:t>Significado</a:t>
                      </a:r>
                      <a:endParaRPr/>
                    </a:p>
                  </a:txBody>
                  <a:tcPr/>
                </a:tc>
              </a:tr>
              <a:tr h="1164600">
                <a:tc>
                  <a:txBody>
                    <a:bodyPr/>
                    <a:p>
                      <a:pPr algn="ctr">
                        <a:lnSpc>
                          <a:spcPct val="100000"/>
                        </a:lnSpc>
                      </a:pPr>
                      <a:r>
                        <a:rPr b="1" lang="es-ES">
                          <a:solidFill>
                            <a:srgbClr val="333333"/>
                          </a:solidFill>
                          <a:latin typeface="Helvetica Neue"/>
                        </a:rPr>
                        <a:t>Count()</a:t>
                      </a:r>
                      <a:endParaRPr/>
                    </a:p>
                  </a:txBody>
                  <a:tcPr/>
                </a:tc>
                <a:tc>
                  <a:txBody>
                    <a:bodyPr/>
                    <a:p>
                      <a:pPr algn="ctr">
                        <a:lnSpc>
                          <a:spcPct val="100000"/>
                        </a:lnSpc>
                      </a:pPr>
                      <a:r>
                        <a:rPr lang="es-ES">
                          <a:solidFill>
                            <a:srgbClr val="000000"/>
                          </a:solidFill>
                          <a:latin typeface="Calibri"/>
                        </a:rPr>
                        <a:t>Devuelve un nuevo Dstream de un único elemento donde se cuentan los elementos contenidos en las RDDs</a:t>
                      </a:r>
                      <a:endParaRPr/>
                    </a:p>
                  </a:txBody>
                  <a:tcPr/>
                </a:tc>
              </a:tr>
              <a:tr h="1701000">
                <a:tc>
                  <a:txBody>
                    <a:bodyPr/>
                    <a:p>
                      <a:pPr algn="ctr">
                        <a:lnSpc>
                          <a:spcPct val="100000"/>
                        </a:lnSpc>
                      </a:pPr>
                      <a:r>
                        <a:rPr b="1" lang="es-ES">
                          <a:solidFill>
                            <a:srgbClr val="333333"/>
                          </a:solidFill>
                          <a:latin typeface="Helvetica Neue"/>
                        </a:rPr>
                        <a:t>Reduce</a:t>
                      </a:r>
                      <a:r>
                        <a:rPr lang="es-ES">
                          <a:solidFill>
                            <a:srgbClr val="333333"/>
                          </a:solidFill>
                          <a:latin typeface="Helvetica Neue"/>
                        </a:rPr>
                        <a:t>(func</a:t>
                      </a:r>
                      <a:r>
                        <a:rPr b="1"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 nuevo Dstream donde los valores de cada RDDs son agregados en relación a la función definida. Dicha función cogerá dos valores y devolverá uno.</a:t>
                      </a:r>
                      <a:endParaRPr/>
                    </a:p>
                  </a:txBody>
                  <a:tcPr/>
                </a:tc>
              </a:tr>
              <a:tr h="1164600">
                <a:tc>
                  <a:txBody>
                    <a:bodyPr/>
                    <a:p>
                      <a:pPr algn="ctr">
                        <a:lnSpc>
                          <a:spcPct val="100000"/>
                        </a:lnSpc>
                      </a:pPr>
                      <a:r>
                        <a:rPr b="1" lang="es-ES">
                          <a:solidFill>
                            <a:srgbClr val="333333"/>
                          </a:solidFill>
                          <a:latin typeface="Helvetica Neue"/>
                        </a:rPr>
                        <a:t>CountByValue()</a:t>
                      </a:r>
                      <a:endParaRPr/>
                    </a:p>
                  </a:txBody>
                  <a:tcPr/>
                </a:tc>
                <a:tc>
                  <a:txBody>
                    <a:bodyPr/>
                    <a:p>
                      <a:pPr algn="ctr">
                        <a:lnSpc>
                          <a:spcPct val="100000"/>
                        </a:lnSpc>
                      </a:pPr>
                      <a:r>
                        <a:rPr lang="es-ES">
                          <a:solidFill>
                            <a:srgbClr val="000000"/>
                          </a:solidFill>
                          <a:latin typeface="Calibri"/>
                        </a:rPr>
                        <a:t>Retorna un nuevo Dstream formado por tuplas constituidas por una clave y la frecuencia de aparición de dicha clave.</a:t>
                      </a:r>
                      <a:endParaRPr/>
                    </a:p>
                  </a:txBody>
                  <a:tcPr/>
                </a:tc>
              </a:tr>
              <a:tr h="896400">
                <a:tc>
                  <a:txBody>
                    <a:bodyPr/>
                    <a:p>
                      <a:pPr algn="ctr">
                        <a:lnSpc>
                          <a:spcPct val="100000"/>
                        </a:lnSpc>
                      </a:pPr>
                      <a:r>
                        <a:rPr b="1" lang="es-ES">
                          <a:solidFill>
                            <a:srgbClr val="333333"/>
                          </a:solidFill>
                          <a:latin typeface="Helvetica Neue"/>
                        </a:rPr>
                        <a:t>reduceByKey(fun</a:t>
                      </a:r>
                      <a:r>
                        <a:rPr lang="es-ES">
                          <a:solidFill>
                            <a:srgbClr val="333333"/>
                          </a:solidFill>
                          <a:latin typeface="Helvetica Neue"/>
                        </a:rPr>
                        <a:t>,[numTasks])</a:t>
                      </a:r>
                      <a:endParaRPr/>
                    </a:p>
                  </a:txBody>
                  <a:tcPr/>
                </a:tc>
                <a:tc>
                  <a:txBody>
                    <a:bodyPr/>
                    <a:p>
                      <a:pPr algn="ctr">
                        <a:lnSpc>
                          <a:spcPct val="100000"/>
                        </a:lnSpc>
                      </a:pPr>
                      <a:r>
                        <a:rPr lang="es-ES">
                          <a:solidFill>
                            <a:srgbClr val="000000"/>
                          </a:solidFill>
                          <a:latin typeface="Calibri"/>
                        </a:rPr>
                        <a:t>Devuelve un Dstream de clave más el agregado del valor a partir de otro Dstream clave-valor</a:t>
                      </a:r>
                      <a:endParaRPr/>
                    </a:p>
                  </a:txBody>
                  <a:tcPr/>
                </a:tc>
              </a:tr>
            </a:tbl>
          </a:graphicData>
        </a:graphic>
      </p:graphicFrame>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graphicFrame>
        <p:nvGraphicFramePr>
          <p:cNvPr id="187" name="Table 2"/>
          <p:cNvGraphicFramePr/>
          <p:nvPr/>
        </p:nvGraphicFramePr>
        <p:xfrm>
          <a:off x="461880" y="1695600"/>
          <a:ext cx="8227800" cy="4480920"/>
        </p:xfrm>
        <a:graphic>
          <a:graphicData uri="http://schemas.openxmlformats.org/drawingml/2006/table">
            <a:tbl>
              <a:tblPr/>
              <a:tblGrid>
                <a:gridCol w="4114080"/>
                <a:gridCol w="4114080"/>
              </a:tblGrid>
              <a:tr h="360000">
                <a:tc>
                  <a:txBody>
                    <a:bodyPr/>
                    <a:p>
                      <a:pPr algn="ctr">
                        <a:lnSpc>
                          <a:spcPct val="100000"/>
                        </a:lnSpc>
                      </a:pPr>
                      <a:r>
                        <a:rPr b="1" lang="es-ES">
                          <a:solidFill>
                            <a:srgbClr val="ffffff"/>
                          </a:solidFill>
                          <a:latin typeface="Calibri"/>
                        </a:rPr>
                        <a:t>Transformación</a:t>
                      </a:r>
                      <a:endParaRPr/>
                    </a:p>
                  </a:txBody>
                  <a:tcPr/>
                </a:tc>
                <a:tc>
                  <a:txBody>
                    <a:bodyPr/>
                    <a:p>
                      <a:pPr algn="ctr">
                        <a:lnSpc>
                          <a:spcPct val="100000"/>
                        </a:lnSpc>
                      </a:pPr>
                      <a:r>
                        <a:rPr b="1" lang="es-ES">
                          <a:solidFill>
                            <a:srgbClr val="ffffff"/>
                          </a:solidFill>
                          <a:latin typeface="Calibri"/>
                        </a:rPr>
                        <a:t>Significado</a:t>
                      </a:r>
                      <a:endParaRPr/>
                    </a:p>
                  </a:txBody>
                  <a:tcPr/>
                </a:tc>
              </a:tr>
              <a:tr h="896400">
                <a:tc>
                  <a:txBody>
                    <a:bodyPr/>
                    <a:p>
                      <a:pPr algn="ctr">
                        <a:lnSpc>
                          <a:spcPct val="100000"/>
                        </a:lnSpc>
                      </a:pPr>
                      <a:r>
                        <a:rPr b="1" lang="es-ES">
                          <a:solidFill>
                            <a:srgbClr val="333333"/>
                          </a:solidFill>
                          <a:latin typeface="Helvetica Neue"/>
                        </a:rPr>
                        <a:t>Join(</a:t>
                      </a:r>
                      <a:r>
                        <a:rPr lang="es-ES">
                          <a:solidFill>
                            <a:srgbClr val="333333"/>
                          </a:solidFill>
                          <a:latin typeface="Helvetica Neue"/>
                        </a:rPr>
                        <a:t>otherStream,[numTasks</a:t>
                      </a:r>
                      <a:r>
                        <a:rPr b="1"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 nuevo Dstream (K,(V,W)) a partir de dos Dstream (K,V) y (K,W)</a:t>
                      </a:r>
                      <a:endParaRPr/>
                    </a:p>
                  </a:txBody>
                  <a:tcPr/>
                </a:tc>
              </a:tr>
              <a:tr h="896400">
                <a:tc>
                  <a:txBody>
                    <a:bodyPr/>
                    <a:p>
                      <a:pPr algn="ctr">
                        <a:lnSpc>
                          <a:spcPct val="100000"/>
                        </a:lnSpc>
                      </a:pPr>
                      <a:r>
                        <a:rPr b="1" lang="es-ES">
                          <a:solidFill>
                            <a:srgbClr val="333333"/>
                          </a:solidFill>
                          <a:latin typeface="Helvetica Neue"/>
                        </a:rPr>
                        <a:t>cogroup</a:t>
                      </a:r>
                      <a:r>
                        <a:rPr lang="es-ES">
                          <a:solidFill>
                            <a:srgbClr val="333333"/>
                          </a:solidFill>
                          <a:latin typeface="Helvetica Neue"/>
                        </a:rPr>
                        <a:t>(</a:t>
                      </a:r>
                      <a:r>
                        <a:rPr i="1" lang="es-ES">
                          <a:solidFill>
                            <a:srgbClr val="333333"/>
                          </a:solidFill>
                          <a:latin typeface="Helvetica Neue"/>
                        </a:rPr>
                        <a:t>otherStream</a:t>
                      </a:r>
                      <a:r>
                        <a:rPr lang="es-ES">
                          <a:solidFill>
                            <a:srgbClr val="333333"/>
                          </a:solidFill>
                          <a:latin typeface="Helvetica Neue"/>
                        </a:rPr>
                        <a:t>, [</a:t>
                      </a:r>
                      <a:r>
                        <a:rPr i="1" lang="es-ES">
                          <a:solidFill>
                            <a:srgbClr val="333333"/>
                          </a:solidFill>
                          <a:latin typeface="Helvetica Neue"/>
                        </a:rPr>
                        <a:t>numTasks</a:t>
                      </a:r>
                      <a:r>
                        <a:rPr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 Dstream (K, Seq[V], Seq[W]) a partir de dos Dstream (K,V) y (K,W)</a:t>
                      </a:r>
                      <a:endParaRPr/>
                    </a:p>
                  </a:txBody>
                  <a:tcPr/>
                </a:tc>
              </a:tr>
              <a:tr h="1164600">
                <a:tc>
                  <a:txBody>
                    <a:bodyPr/>
                    <a:p>
                      <a:pPr algn="ctr">
                        <a:lnSpc>
                          <a:spcPct val="100000"/>
                        </a:lnSpc>
                      </a:pPr>
                      <a:r>
                        <a:rPr b="1" lang="es-ES">
                          <a:solidFill>
                            <a:srgbClr val="333333"/>
                          </a:solidFill>
                          <a:latin typeface="Helvetica Neue"/>
                        </a:rPr>
                        <a:t>transform</a:t>
                      </a:r>
                      <a:r>
                        <a:rPr lang="es-ES">
                          <a:solidFill>
                            <a:srgbClr val="333333"/>
                          </a:solidFill>
                          <a:latin typeface="Helvetica Neue"/>
                        </a:rPr>
                        <a:t>(</a:t>
                      </a:r>
                      <a:r>
                        <a:rPr i="1" lang="es-ES">
                          <a:solidFill>
                            <a:srgbClr val="333333"/>
                          </a:solidFill>
                          <a:latin typeface="Helvetica Neue"/>
                        </a:rPr>
                        <a:t>func</a:t>
                      </a:r>
                      <a:r>
                        <a:rPr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una nuevo Dstream que aplica una función ‘de transformación’ a cada RDD del Dstream origen.</a:t>
                      </a:r>
                      <a:endParaRPr/>
                    </a:p>
                  </a:txBody>
                  <a:tcPr/>
                </a:tc>
              </a:tr>
              <a:tr h="1164600">
                <a:tc>
                  <a:txBody>
                    <a:bodyPr/>
                    <a:p>
                      <a:pPr algn="ctr">
                        <a:lnSpc>
                          <a:spcPct val="100000"/>
                        </a:lnSpc>
                      </a:pPr>
                      <a:r>
                        <a:rPr b="1" lang="es-ES">
                          <a:solidFill>
                            <a:srgbClr val="333333"/>
                          </a:solidFill>
                          <a:latin typeface="Helvetica Neue"/>
                        </a:rPr>
                        <a:t>updateStateByKey</a:t>
                      </a:r>
                      <a:r>
                        <a:rPr lang="es-ES">
                          <a:solidFill>
                            <a:srgbClr val="333333"/>
                          </a:solidFill>
                          <a:latin typeface="Helvetica Neue"/>
                        </a:rPr>
                        <a:t>(</a:t>
                      </a:r>
                      <a:r>
                        <a:rPr i="1" lang="es-ES">
                          <a:solidFill>
                            <a:srgbClr val="333333"/>
                          </a:solidFill>
                          <a:latin typeface="Helvetica Neue"/>
                        </a:rPr>
                        <a:t>func</a:t>
                      </a:r>
                      <a:r>
                        <a:rPr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 nuevo Dstream donde el estado para cada clave de los elementos del Dstream origen ha sido actualizado</a:t>
                      </a:r>
                      <a:endParaRPr/>
                    </a:p>
                  </a:txBody>
                  <a:tcPr/>
                </a:tc>
              </a:tr>
            </a:tbl>
          </a:graphicData>
        </a:graphic>
      </p:graphicFrame>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sp>
        <p:nvSpPr>
          <p:cNvPr id="189"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A partir de una RDD de entrada [1,2,3,3]</a:t>
            </a:r>
            <a:endParaRPr/>
          </a:p>
          <a:p>
            <a:pPr>
              <a:lnSpc>
                <a:spcPct val="100000"/>
              </a:lnSpc>
            </a:pPr>
            <a:endParaRPr/>
          </a:p>
        </p:txBody>
      </p:sp>
      <p:graphicFrame>
        <p:nvGraphicFramePr>
          <p:cNvPr id="190" name="Table 3"/>
          <p:cNvGraphicFramePr/>
          <p:nvPr/>
        </p:nvGraphicFramePr>
        <p:xfrm>
          <a:off x="745560" y="2697840"/>
          <a:ext cx="7631280" cy="3928320"/>
        </p:xfrm>
        <a:graphic>
          <a:graphicData uri="http://schemas.openxmlformats.org/drawingml/2006/table">
            <a:tbl>
              <a:tblPr/>
              <a:tblGrid>
                <a:gridCol w="1995840"/>
                <a:gridCol w="3560040"/>
                <a:gridCol w="2075760"/>
              </a:tblGrid>
              <a:tr h="689400">
                <a:tc>
                  <a:txBody>
                    <a:bodyPr/>
                    <a:p>
                      <a:pPr algn="ctr">
                        <a:lnSpc>
                          <a:spcPct val="100000"/>
                        </a:lnSpc>
                      </a:pPr>
                      <a:r>
                        <a:rPr b="1" lang="es-ES" sz="2000">
                          <a:solidFill>
                            <a:srgbClr val="ffffff"/>
                          </a:solidFill>
                          <a:latin typeface="Calibri"/>
                        </a:rPr>
                        <a:t>Transformación</a:t>
                      </a:r>
                      <a:endParaRPr/>
                    </a:p>
                  </a:txBody>
                  <a:tcPr/>
                </a:tc>
                <a:tc>
                  <a:txBody>
                    <a:bodyPr/>
                    <a:p>
                      <a:pPr algn="ctr">
                        <a:lnSpc>
                          <a:spcPct val="100000"/>
                        </a:lnSpc>
                      </a:pPr>
                      <a:r>
                        <a:rPr b="1" lang="es-ES" sz="2000">
                          <a:solidFill>
                            <a:srgbClr val="ffffff"/>
                          </a:solidFill>
                          <a:latin typeface="Calibri"/>
                        </a:rPr>
                        <a:t>Ejemplo</a:t>
                      </a:r>
                      <a:endParaRPr/>
                    </a:p>
                  </a:txBody>
                  <a:tcPr/>
                </a:tc>
                <a:tc>
                  <a:txBody>
                    <a:bodyPr/>
                    <a:p>
                      <a:pPr algn="ctr">
                        <a:lnSpc>
                          <a:spcPct val="100000"/>
                        </a:lnSpc>
                      </a:pPr>
                      <a:r>
                        <a:rPr b="1" lang="es-ES" sz="2000">
                          <a:solidFill>
                            <a:srgbClr val="ffffff"/>
                          </a:solidFill>
                          <a:latin typeface="Calibri"/>
                        </a:rPr>
                        <a:t>Resultado</a:t>
                      </a:r>
                      <a:endParaRPr/>
                    </a:p>
                  </a:txBody>
                  <a:tcPr/>
                </a:tc>
              </a:tr>
              <a:tr h="390600">
                <a:tc>
                  <a:txBody>
                    <a:bodyPr/>
                    <a:p>
                      <a:pPr algn="ctr">
                        <a:lnSpc>
                          <a:spcPct val="100000"/>
                        </a:lnSpc>
                      </a:pPr>
                      <a:r>
                        <a:rPr lang="es-ES" sz="2000">
                          <a:solidFill>
                            <a:srgbClr val="000000"/>
                          </a:solidFill>
                          <a:latin typeface="Calibri"/>
                        </a:rPr>
                        <a:t>Map()</a:t>
                      </a:r>
                      <a:endParaRPr/>
                    </a:p>
                  </a:txBody>
                  <a:tcPr/>
                </a:tc>
                <a:tc>
                  <a:txBody>
                    <a:bodyPr/>
                    <a:p>
                      <a:pPr algn="ctr">
                        <a:lnSpc>
                          <a:spcPct val="100000"/>
                        </a:lnSpc>
                      </a:pPr>
                      <a:r>
                        <a:rPr lang="es-ES" sz="2000">
                          <a:solidFill>
                            <a:srgbClr val="000000"/>
                          </a:solidFill>
                          <a:latin typeface="Calibri"/>
                        </a:rPr>
                        <a:t>inputRDD.map(x=&gt;x+1)</a:t>
                      </a:r>
                      <a:endParaRPr/>
                    </a:p>
                  </a:txBody>
                  <a:tcPr/>
                </a:tc>
                <a:tc>
                  <a:txBody>
                    <a:bodyPr/>
                    <a:p>
                      <a:pPr algn="ctr">
                        <a:lnSpc>
                          <a:spcPct val="100000"/>
                        </a:lnSpc>
                      </a:pPr>
                      <a:r>
                        <a:rPr lang="es-ES" sz="2000">
                          <a:solidFill>
                            <a:srgbClr val="000000"/>
                          </a:solidFill>
                          <a:latin typeface="Calibri"/>
                        </a:rPr>
                        <a:t>{2,3,4,4}</a:t>
                      </a:r>
                      <a:endParaRPr/>
                    </a:p>
                  </a:txBody>
                  <a:tcPr/>
                </a:tc>
              </a:tr>
              <a:tr h="689400">
                <a:tc>
                  <a:txBody>
                    <a:bodyPr/>
                    <a:p>
                      <a:pPr algn="ctr">
                        <a:lnSpc>
                          <a:spcPct val="100000"/>
                        </a:lnSpc>
                      </a:pPr>
                      <a:r>
                        <a:rPr lang="es-ES" sz="2000">
                          <a:solidFill>
                            <a:srgbClr val="000000"/>
                          </a:solidFill>
                          <a:latin typeface="Calibri"/>
                        </a:rPr>
                        <a:t>FlatMap()</a:t>
                      </a:r>
                      <a:endParaRPr/>
                    </a:p>
                  </a:txBody>
                  <a:tcPr/>
                </a:tc>
                <a:tc>
                  <a:txBody>
                    <a:bodyPr/>
                    <a:p>
                      <a:pPr algn="ctr">
                        <a:lnSpc>
                          <a:spcPct val="100000"/>
                        </a:lnSpc>
                      </a:pPr>
                      <a:r>
                        <a:rPr lang="es-ES" sz="2000">
                          <a:solidFill>
                            <a:srgbClr val="000000"/>
                          </a:solidFill>
                          <a:latin typeface="Calibri"/>
                        </a:rPr>
                        <a:t>inputRDD.flatMap(x=&gt; x.to(3))</a:t>
                      </a:r>
                      <a:endParaRPr/>
                    </a:p>
                  </a:txBody>
                  <a:tcPr/>
                </a:tc>
                <a:tc>
                  <a:txBody>
                    <a:bodyPr/>
                    <a:p>
                      <a:pPr algn="ctr">
                        <a:lnSpc>
                          <a:spcPct val="100000"/>
                        </a:lnSpc>
                      </a:pPr>
                      <a:r>
                        <a:rPr lang="es-ES" sz="2000">
                          <a:solidFill>
                            <a:srgbClr val="000000"/>
                          </a:solidFill>
                          <a:latin typeface="Calibri"/>
                        </a:rPr>
                        <a:t>{1,2,3,2,3,3,3}</a:t>
                      </a:r>
                      <a:endParaRPr/>
                    </a:p>
                  </a:txBody>
                  <a:tcPr/>
                </a:tc>
              </a:tr>
              <a:tr h="689400">
                <a:tc>
                  <a:txBody>
                    <a:bodyPr/>
                    <a:p>
                      <a:pPr algn="ctr">
                        <a:lnSpc>
                          <a:spcPct val="100000"/>
                        </a:lnSpc>
                      </a:pPr>
                      <a:r>
                        <a:rPr lang="es-ES" sz="2000">
                          <a:solidFill>
                            <a:srgbClr val="000000"/>
                          </a:solidFill>
                          <a:latin typeface="Calibri"/>
                        </a:rPr>
                        <a:t>Filter()</a:t>
                      </a:r>
                      <a:endParaRPr/>
                    </a:p>
                  </a:txBody>
                  <a:tcPr/>
                </a:tc>
                <a:tc>
                  <a:txBody>
                    <a:bodyPr/>
                    <a:p>
                      <a:pPr algn="ctr">
                        <a:lnSpc>
                          <a:spcPct val="100000"/>
                        </a:lnSpc>
                      </a:pPr>
                      <a:r>
                        <a:rPr lang="es-ES" sz="2000">
                          <a:solidFill>
                            <a:srgbClr val="000000"/>
                          </a:solidFill>
                          <a:latin typeface="Calibri"/>
                        </a:rPr>
                        <a:t>inputRDD.filter(x=&gt; x!= 1)</a:t>
                      </a:r>
                      <a:endParaRPr/>
                    </a:p>
                  </a:txBody>
                  <a:tcPr/>
                </a:tc>
                <a:tc>
                  <a:txBody>
                    <a:bodyPr/>
                    <a:p>
                      <a:pPr algn="ctr">
                        <a:lnSpc>
                          <a:spcPct val="100000"/>
                        </a:lnSpc>
                      </a:pPr>
                      <a:r>
                        <a:rPr lang="es-ES" sz="2000">
                          <a:solidFill>
                            <a:srgbClr val="000000"/>
                          </a:solidFill>
                          <a:latin typeface="Calibri"/>
                        </a:rPr>
                        <a:t>{2,3,3}</a:t>
                      </a:r>
                      <a:endParaRPr/>
                    </a:p>
                  </a:txBody>
                  <a:tcPr/>
                </a:tc>
              </a:tr>
              <a:tr h="390600">
                <a:tc>
                  <a:txBody>
                    <a:bodyPr/>
                    <a:p>
                      <a:pPr algn="ctr">
                        <a:lnSpc>
                          <a:spcPct val="100000"/>
                        </a:lnSpc>
                      </a:pPr>
                      <a:r>
                        <a:rPr lang="es-ES" sz="2000">
                          <a:solidFill>
                            <a:srgbClr val="000000"/>
                          </a:solidFill>
                          <a:latin typeface="Calibri"/>
                        </a:rPr>
                        <a:t>Union()</a:t>
                      </a:r>
                      <a:endParaRPr/>
                    </a:p>
                  </a:txBody>
                  <a:tcPr/>
                </a:tc>
                <a:tc>
                  <a:txBody>
                    <a:bodyPr/>
                    <a:p>
                      <a:pPr algn="ctr">
                        <a:lnSpc>
                          <a:spcPct val="100000"/>
                        </a:lnSpc>
                      </a:pPr>
                      <a:r>
                        <a:rPr lang="es-ES" sz="2000">
                          <a:solidFill>
                            <a:srgbClr val="000000"/>
                          </a:solidFill>
                          <a:latin typeface="Calibri"/>
                        </a:rPr>
                        <a:t>inputRDD.union({4,5})</a:t>
                      </a:r>
                      <a:endParaRPr/>
                    </a:p>
                  </a:txBody>
                  <a:tcPr/>
                </a:tc>
                <a:tc>
                  <a:txBody>
                    <a:bodyPr/>
                    <a:p>
                      <a:pPr algn="ctr">
                        <a:lnSpc>
                          <a:spcPct val="100000"/>
                        </a:lnSpc>
                      </a:pPr>
                      <a:r>
                        <a:rPr lang="es-ES" sz="2000">
                          <a:solidFill>
                            <a:srgbClr val="000000"/>
                          </a:solidFill>
                          <a:latin typeface="Calibri"/>
                        </a:rPr>
                        <a:t>{1,2,3,3,4,5}</a:t>
                      </a:r>
                      <a:endParaRPr/>
                    </a:p>
                  </a:txBody>
                  <a:tcPr/>
                </a:tc>
              </a:tr>
              <a:tr h="390600">
                <a:tc>
                  <a:txBody>
                    <a:bodyPr/>
                    <a:p>
                      <a:pPr algn="ctr">
                        <a:lnSpc>
                          <a:spcPct val="100000"/>
                        </a:lnSpc>
                      </a:pPr>
                      <a:r>
                        <a:rPr lang="es-ES" sz="2000">
                          <a:solidFill>
                            <a:srgbClr val="000000"/>
                          </a:solidFill>
                          <a:latin typeface="Calibri"/>
                        </a:rPr>
                        <a:t>Count()</a:t>
                      </a:r>
                      <a:endParaRPr/>
                    </a:p>
                  </a:txBody>
                  <a:tcPr/>
                </a:tc>
                <a:tc>
                  <a:txBody>
                    <a:bodyPr/>
                    <a:p>
                      <a:pPr algn="ctr">
                        <a:lnSpc>
                          <a:spcPct val="100000"/>
                        </a:lnSpc>
                      </a:pPr>
                      <a:r>
                        <a:rPr lang="es-ES" sz="2000">
                          <a:solidFill>
                            <a:srgbClr val="000000"/>
                          </a:solidFill>
                          <a:latin typeface="Calibri"/>
                        </a:rPr>
                        <a:t>inputRDD.count()</a:t>
                      </a:r>
                      <a:endParaRPr/>
                    </a:p>
                  </a:txBody>
                  <a:tcPr/>
                </a:tc>
                <a:tc>
                  <a:txBody>
                    <a:bodyPr/>
                    <a:p>
                      <a:pPr algn="ctr">
                        <a:lnSpc>
                          <a:spcPct val="100000"/>
                        </a:lnSpc>
                      </a:pPr>
                      <a:r>
                        <a:rPr lang="es-ES" sz="2000">
                          <a:solidFill>
                            <a:srgbClr val="000000"/>
                          </a:solidFill>
                          <a:latin typeface="Calibri"/>
                        </a:rPr>
                        <a:t>4</a:t>
                      </a:r>
                      <a:endParaRPr/>
                    </a:p>
                  </a:txBody>
                  <a:tcPr/>
                </a:tc>
              </a:tr>
              <a:tr h="689400">
                <a:tc>
                  <a:txBody>
                    <a:bodyPr/>
                    <a:p>
                      <a:pPr algn="ctr">
                        <a:lnSpc>
                          <a:spcPct val="100000"/>
                        </a:lnSpc>
                      </a:pPr>
                      <a:r>
                        <a:rPr lang="es-ES" sz="2000">
                          <a:solidFill>
                            <a:srgbClr val="000000"/>
                          </a:solidFill>
                          <a:latin typeface="Calibri"/>
                        </a:rPr>
                        <a:t>countByValue()</a:t>
                      </a:r>
                      <a:endParaRPr/>
                    </a:p>
                  </a:txBody>
                  <a:tcPr/>
                </a:tc>
                <a:tc>
                  <a:txBody>
                    <a:bodyPr/>
                    <a:p>
                      <a:pPr algn="ctr">
                        <a:lnSpc>
                          <a:spcPct val="100000"/>
                        </a:lnSpc>
                      </a:pPr>
                      <a:r>
                        <a:rPr lang="es-ES" sz="2000">
                          <a:solidFill>
                            <a:srgbClr val="000000"/>
                          </a:solidFill>
                          <a:latin typeface="Calibri"/>
                        </a:rPr>
                        <a:t>inputRDD.countByValue()</a:t>
                      </a:r>
                      <a:endParaRPr/>
                    </a:p>
                  </a:txBody>
                  <a:tcPr/>
                </a:tc>
                <a:tc>
                  <a:txBody>
                    <a:bodyPr/>
                    <a:p>
                      <a:pPr algn="ctr">
                        <a:lnSpc>
                          <a:spcPct val="100000"/>
                        </a:lnSpc>
                      </a:pPr>
                      <a:r>
                        <a:rPr lang="es-ES" sz="2000">
                          <a:solidFill>
                            <a:srgbClr val="000000"/>
                          </a:solidFill>
                          <a:latin typeface="Calibri"/>
                        </a:rPr>
                        <a:t>{(1,1), (2,1), (3,2)}</a:t>
                      </a:r>
                      <a:endParaRPr/>
                    </a:p>
                  </a:txBody>
                  <a:tcPr/>
                </a:tc>
              </a:tr>
            </a:tbl>
          </a:graphicData>
        </a:graphic>
      </p:graphicFrame>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sp>
        <p:nvSpPr>
          <p:cNvPr id="192"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A partir de dos pares RDD A = {(1,2),(3,4),(3,6) y B = {(3,9)}</a:t>
            </a:r>
            <a:endParaRPr/>
          </a:p>
          <a:p>
            <a:pPr>
              <a:lnSpc>
                <a:spcPct val="100000"/>
              </a:lnSpc>
            </a:pPr>
            <a:endParaRPr/>
          </a:p>
        </p:txBody>
      </p:sp>
      <p:graphicFrame>
        <p:nvGraphicFramePr>
          <p:cNvPr id="193" name="Table 3"/>
          <p:cNvGraphicFramePr/>
          <p:nvPr/>
        </p:nvGraphicFramePr>
        <p:xfrm>
          <a:off x="539640" y="3141000"/>
          <a:ext cx="8395200" cy="2573640"/>
        </p:xfrm>
        <a:graphic>
          <a:graphicData uri="http://schemas.openxmlformats.org/drawingml/2006/table">
            <a:tbl>
              <a:tblPr/>
              <a:tblGrid>
                <a:gridCol w="2212200"/>
                <a:gridCol w="2999520"/>
                <a:gridCol w="3183840"/>
              </a:tblGrid>
              <a:tr h="805320">
                <a:tc>
                  <a:txBody>
                    <a:bodyPr/>
                    <a:p>
                      <a:pPr algn="ctr">
                        <a:lnSpc>
                          <a:spcPct val="100000"/>
                        </a:lnSpc>
                      </a:pPr>
                      <a:r>
                        <a:rPr b="1" lang="es-ES" sz="2400">
                          <a:solidFill>
                            <a:srgbClr val="ffffff"/>
                          </a:solidFill>
                          <a:latin typeface="Calibri"/>
                        </a:rPr>
                        <a:t>Transformación</a:t>
                      </a:r>
                      <a:endParaRPr/>
                    </a:p>
                  </a:txBody>
                  <a:tcPr/>
                </a:tc>
                <a:tc>
                  <a:txBody>
                    <a:bodyPr/>
                    <a:p>
                      <a:pPr algn="ctr">
                        <a:lnSpc>
                          <a:spcPct val="100000"/>
                        </a:lnSpc>
                      </a:pPr>
                      <a:r>
                        <a:rPr b="1" lang="es-ES" sz="2400">
                          <a:solidFill>
                            <a:srgbClr val="ffffff"/>
                          </a:solidFill>
                          <a:latin typeface="Calibri"/>
                        </a:rPr>
                        <a:t>Ejemplo</a:t>
                      </a:r>
                      <a:endParaRPr/>
                    </a:p>
                  </a:txBody>
                  <a:tcPr/>
                </a:tc>
                <a:tc>
                  <a:txBody>
                    <a:bodyPr/>
                    <a:p>
                      <a:pPr algn="ctr">
                        <a:lnSpc>
                          <a:spcPct val="100000"/>
                        </a:lnSpc>
                      </a:pPr>
                      <a:r>
                        <a:rPr b="1" lang="es-ES" sz="2400">
                          <a:solidFill>
                            <a:srgbClr val="ffffff"/>
                          </a:solidFill>
                          <a:latin typeface="Calibri"/>
                        </a:rPr>
                        <a:t>Resultado</a:t>
                      </a:r>
                      <a:endParaRPr/>
                    </a:p>
                  </a:txBody>
                  <a:tcPr/>
                </a:tc>
              </a:tr>
              <a:tr h="689400">
                <a:tc>
                  <a:txBody>
                    <a:bodyPr/>
                    <a:p>
                      <a:pPr algn="ctr">
                        <a:lnSpc>
                          <a:spcPct val="100000"/>
                        </a:lnSpc>
                      </a:pPr>
                      <a:r>
                        <a:rPr lang="es-ES" sz="2000">
                          <a:solidFill>
                            <a:srgbClr val="000000"/>
                          </a:solidFill>
                          <a:latin typeface="Calibri"/>
                        </a:rPr>
                        <a:t>reduceByKey</a:t>
                      </a:r>
                      <a:endParaRPr/>
                    </a:p>
                  </a:txBody>
                  <a:tcPr/>
                </a:tc>
                <a:tc>
                  <a:txBody>
                    <a:bodyPr/>
                    <a:p>
                      <a:pPr algn="ctr">
                        <a:lnSpc>
                          <a:spcPct val="100000"/>
                        </a:lnSpc>
                      </a:pPr>
                      <a:r>
                        <a:rPr lang="es-ES" sz="2000">
                          <a:solidFill>
                            <a:srgbClr val="000000"/>
                          </a:solidFill>
                          <a:latin typeface="Calibri"/>
                        </a:rPr>
                        <a:t>a.reduceByKey((x.y) =&gt; x+y)</a:t>
                      </a:r>
                      <a:endParaRPr/>
                    </a:p>
                  </a:txBody>
                  <a:tcPr/>
                </a:tc>
                <a:tc>
                  <a:txBody>
                    <a:bodyPr/>
                    <a:p>
                      <a:pPr algn="ctr">
                        <a:lnSpc>
                          <a:spcPct val="100000"/>
                        </a:lnSpc>
                      </a:pPr>
                      <a:r>
                        <a:rPr lang="es-ES" sz="2000">
                          <a:solidFill>
                            <a:srgbClr val="000000"/>
                          </a:solidFill>
                          <a:latin typeface="Calibri"/>
                        </a:rPr>
                        <a:t>{(1,2), (3,10)}</a:t>
                      </a:r>
                      <a:endParaRPr/>
                    </a:p>
                  </a:txBody>
                  <a:tcPr/>
                </a:tc>
              </a:tr>
              <a:tr h="390600">
                <a:tc>
                  <a:txBody>
                    <a:bodyPr/>
                    <a:p>
                      <a:pPr algn="ctr">
                        <a:lnSpc>
                          <a:spcPct val="100000"/>
                        </a:lnSpc>
                      </a:pPr>
                      <a:r>
                        <a:rPr lang="es-ES" sz="2000">
                          <a:solidFill>
                            <a:srgbClr val="000000"/>
                          </a:solidFill>
                          <a:latin typeface="Calibri"/>
                        </a:rPr>
                        <a:t>join</a:t>
                      </a:r>
                      <a:endParaRPr/>
                    </a:p>
                  </a:txBody>
                  <a:tcPr/>
                </a:tc>
                <a:tc>
                  <a:txBody>
                    <a:bodyPr/>
                    <a:p>
                      <a:pPr algn="ctr">
                        <a:lnSpc>
                          <a:spcPct val="100000"/>
                        </a:lnSpc>
                      </a:pPr>
                      <a:r>
                        <a:rPr lang="es-ES" sz="2000">
                          <a:solidFill>
                            <a:srgbClr val="000000"/>
                          </a:solidFill>
                          <a:latin typeface="Calibri"/>
                        </a:rPr>
                        <a:t>a.Join(b)</a:t>
                      </a:r>
                      <a:endParaRPr/>
                    </a:p>
                  </a:txBody>
                  <a:tcPr/>
                </a:tc>
                <a:tc>
                  <a:txBody>
                    <a:bodyPr/>
                    <a:p>
                      <a:pPr algn="ctr">
                        <a:lnSpc>
                          <a:spcPct val="100000"/>
                        </a:lnSpc>
                      </a:pPr>
                      <a:r>
                        <a:rPr lang="es-ES" sz="2000">
                          <a:solidFill>
                            <a:srgbClr val="000000"/>
                          </a:solidFill>
                          <a:latin typeface="Calibri"/>
                        </a:rPr>
                        <a:t>{(3,(4,9)), (3,(6,9))}</a:t>
                      </a:r>
                      <a:endParaRPr/>
                    </a:p>
                  </a:txBody>
                  <a:tcPr/>
                </a:tc>
              </a:tr>
              <a:tr h="689400">
                <a:tc>
                  <a:txBody>
                    <a:bodyPr/>
                    <a:p>
                      <a:pPr algn="ctr">
                        <a:lnSpc>
                          <a:spcPct val="100000"/>
                        </a:lnSpc>
                      </a:pPr>
                      <a:r>
                        <a:rPr lang="es-ES" sz="2000">
                          <a:solidFill>
                            <a:srgbClr val="000000"/>
                          </a:solidFill>
                          <a:latin typeface="Calibri"/>
                        </a:rPr>
                        <a:t>cogroup</a:t>
                      </a:r>
                      <a:endParaRPr/>
                    </a:p>
                  </a:txBody>
                  <a:tcPr/>
                </a:tc>
                <a:tc>
                  <a:txBody>
                    <a:bodyPr/>
                    <a:p>
                      <a:pPr algn="ctr">
                        <a:lnSpc>
                          <a:spcPct val="100000"/>
                        </a:lnSpc>
                      </a:pPr>
                      <a:r>
                        <a:rPr lang="es-ES" sz="2000">
                          <a:solidFill>
                            <a:srgbClr val="000000"/>
                          </a:solidFill>
                          <a:latin typeface="Calibri"/>
                        </a:rPr>
                        <a:t>a.Cogroup(b)</a:t>
                      </a:r>
                      <a:endParaRPr/>
                    </a:p>
                  </a:txBody>
                  <a:tcPr/>
                </a:tc>
                <a:tc>
                  <a:txBody>
                    <a:bodyPr/>
                    <a:p>
                      <a:pPr algn="ctr">
                        <a:lnSpc>
                          <a:spcPct val="100000"/>
                        </a:lnSpc>
                      </a:pPr>
                      <a:r>
                        <a:rPr lang="es-ES" sz="2000">
                          <a:solidFill>
                            <a:srgbClr val="000000"/>
                          </a:solidFill>
                          <a:latin typeface="Calibri"/>
                        </a:rPr>
                        <a:t>{(1,(2,[])), (3,([4,6],9))}</a:t>
                      </a:r>
                      <a:endParaRPr/>
                    </a:p>
                  </a:txBody>
                  <a:tcPr/>
                </a:tc>
              </a:tr>
            </a:tbl>
          </a:graphicData>
        </a:graphic>
      </p:graphicFrame>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a:t>
            </a:r>
            <a:endParaRPr/>
          </a:p>
        </p:txBody>
      </p:sp>
      <p:sp>
        <p:nvSpPr>
          <p:cNvPr id="195" name="CustomShape 2"/>
          <p:cNvSpPr/>
          <p:nvPr/>
        </p:nvSpPr>
        <p:spPr>
          <a:xfrm>
            <a:off x="555120" y="1584000"/>
            <a:ext cx="8228160" cy="452448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Operaciones que permite trabajar en ‘ventanas de tiempo’ deslizantes</a:t>
            </a:r>
            <a:endParaRPr/>
          </a:p>
          <a:p>
            <a:pPr>
              <a:lnSpc>
                <a:spcPct val="100000"/>
              </a:lnSpc>
              <a:buFont typeface="Arial"/>
              <a:buChar char="•"/>
            </a:pPr>
            <a:r>
              <a:rPr lang="es-ES" sz="2400">
                <a:solidFill>
                  <a:srgbClr val="000000"/>
                </a:solidFill>
                <a:latin typeface="Calibri"/>
              </a:rPr>
              <a:t>Nos permite conocer el estado del stream de datos cada cierto tiempo. </a:t>
            </a:r>
            <a:endParaRPr/>
          </a:p>
          <a:p>
            <a:pPr>
              <a:lnSpc>
                <a:spcPct val="100000"/>
              </a:lnSpc>
              <a:buFont typeface="Arial"/>
              <a:buChar char="•"/>
            </a:pPr>
            <a:r>
              <a:rPr lang="es-ES" sz="2400">
                <a:solidFill>
                  <a:srgbClr val="000000"/>
                </a:solidFill>
                <a:latin typeface="Calibri"/>
              </a:rPr>
              <a:t>Las RDDs son combinadas para formar parte una RDDs perteneciente al Dstream de la ventana.</a:t>
            </a:r>
            <a:endParaRPr/>
          </a:p>
          <a:p>
            <a:pPr>
              <a:lnSpc>
                <a:spcPct val="100000"/>
              </a:lnSpc>
              <a:buFont typeface="Arial"/>
              <a:buChar char="•"/>
            </a:pPr>
            <a:r>
              <a:rPr lang="es-ES" sz="2400">
                <a:solidFill>
                  <a:srgbClr val="000000"/>
                </a:solidFill>
                <a:latin typeface="Calibri"/>
              </a:rPr>
              <a:t>Las operaciones window en Spark están parametrizadas por tres valores:</a:t>
            </a:r>
            <a:endParaRPr/>
          </a:p>
          <a:p>
            <a:pPr lvl="1">
              <a:lnSpc>
                <a:spcPct val="100000"/>
              </a:lnSpc>
              <a:buFont typeface="Arial"/>
              <a:buChar char="–"/>
            </a:pPr>
            <a:r>
              <a:rPr lang="es-ES" sz="2400">
                <a:solidFill>
                  <a:srgbClr val="000000"/>
                </a:solidFill>
                <a:latin typeface="Calibri"/>
              </a:rPr>
              <a:t>Window length</a:t>
            </a:r>
            <a:endParaRPr/>
          </a:p>
          <a:p>
            <a:pPr lvl="1">
              <a:lnSpc>
                <a:spcPct val="100000"/>
              </a:lnSpc>
              <a:buFont typeface="Arial"/>
              <a:buChar char="–"/>
            </a:pPr>
            <a:r>
              <a:rPr lang="es-ES" sz="2400">
                <a:solidFill>
                  <a:srgbClr val="000000"/>
                </a:solidFill>
                <a:latin typeface="Calibri"/>
              </a:rPr>
              <a:t>Sliding interval</a:t>
            </a:r>
            <a:endParaRPr/>
          </a:p>
          <a:p>
            <a:pPr lvl="1">
              <a:lnSpc>
                <a:spcPct val="100000"/>
              </a:lnSpc>
              <a:buFont typeface="Arial"/>
              <a:buChar char="–"/>
            </a:pPr>
            <a:r>
              <a:rPr lang="es-ES" sz="2400">
                <a:solidFill>
                  <a:srgbClr val="000000"/>
                </a:solidFill>
                <a:latin typeface="Calibri"/>
              </a:rPr>
              <a:t>Batch interval</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Windowing</a:t>
            </a:r>
            <a:endParaRPr/>
          </a:p>
        </p:txBody>
      </p:sp>
      <p:pic>
        <p:nvPicPr>
          <p:cNvPr id="197" name="Content Placeholder 3" descr=""/>
          <p:cNvPicPr/>
          <p:nvPr/>
        </p:nvPicPr>
        <p:blipFill>
          <a:blip r:embed="rId1"/>
          <a:stretch>
            <a:fillRect/>
          </a:stretch>
        </p:blipFill>
        <p:spPr>
          <a:xfrm>
            <a:off x="507960" y="2277000"/>
            <a:ext cx="7092000" cy="276732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Windowing</a:t>
            </a:r>
            <a:endParaRPr/>
          </a:p>
        </p:txBody>
      </p:sp>
      <p:pic>
        <p:nvPicPr>
          <p:cNvPr id="199" name="Marcador de contenido 3" descr=""/>
          <p:cNvPicPr/>
          <p:nvPr/>
        </p:nvPicPr>
        <p:blipFill>
          <a:blip r:embed="rId1"/>
          <a:stretch>
            <a:fillRect/>
          </a:stretch>
        </p:blipFill>
        <p:spPr>
          <a:xfrm>
            <a:off x="3089160" y="1600200"/>
            <a:ext cx="2964240" cy="452448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a:t>
            </a:r>
            <a:endParaRPr/>
          </a:p>
        </p:txBody>
      </p:sp>
      <p:sp>
        <p:nvSpPr>
          <p:cNvPr id="124" name="CustomShape 2"/>
          <p:cNvSpPr/>
          <p:nvPr/>
        </p:nvSpPr>
        <p:spPr>
          <a:xfrm>
            <a:off x="457200" y="1600200"/>
            <a:ext cx="8228160" cy="4524480"/>
          </a:xfrm>
          <a:prstGeom prst="rect">
            <a:avLst/>
          </a:prstGeom>
          <a:noFill/>
          <a:ln>
            <a:noFill/>
          </a:ln>
        </p:spPr>
        <p:txBody>
          <a:bodyPr lIns="90000" rIns="90000" tIns="45000" bIns="45000"/>
          <a:p>
            <a:pPr algn="ctr">
              <a:lnSpc>
                <a:spcPct val="100000"/>
              </a:lnSpc>
            </a:pPr>
            <a:endParaRPr/>
          </a:p>
          <a:p>
            <a:pPr algn="ctr">
              <a:lnSpc>
                <a:spcPct val="100000"/>
              </a:lnSpc>
            </a:pPr>
            <a:r>
              <a:rPr b="1" lang="es-ES" sz="3600">
                <a:solidFill>
                  <a:srgbClr val="000000"/>
                </a:solidFill>
                <a:latin typeface="Calibri"/>
              </a:rPr>
              <a:t>“</a:t>
            </a:r>
            <a:r>
              <a:rPr b="1" lang="es-ES" sz="3600">
                <a:solidFill>
                  <a:srgbClr val="000000"/>
                </a:solidFill>
                <a:latin typeface="Calibri"/>
              </a:rPr>
              <a:t>Spark Streaming es una extensión del core de Spark que permite procesamiento escalable, con un alto trhoughput y tolerante a fallos de streams de datos en tiempo real”</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Windows Transformation</a:t>
            </a:r>
            <a:endParaRPr/>
          </a:p>
        </p:txBody>
      </p:sp>
      <p:graphicFrame>
        <p:nvGraphicFramePr>
          <p:cNvPr id="201" name="Table 2"/>
          <p:cNvGraphicFramePr/>
          <p:nvPr/>
        </p:nvGraphicFramePr>
        <p:xfrm>
          <a:off x="650880" y="1843200"/>
          <a:ext cx="7821720" cy="4803120"/>
        </p:xfrm>
        <a:graphic>
          <a:graphicData uri="http://schemas.openxmlformats.org/drawingml/2006/table">
            <a:tbl>
              <a:tblPr/>
              <a:tblGrid>
                <a:gridCol w="3911040"/>
                <a:gridCol w="3911040"/>
              </a:tblGrid>
              <a:tr h="315720">
                <a:tc>
                  <a:txBody>
                    <a:bodyPr/>
                    <a:p>
                      <a:pPr algn="ctr">
                        <a:lnSpc>
                          <a:spcPct val="100000"/>
                        </a:lnSpc>
                      </a:pPr>
                      <a:r>
                        <a:rPr b="1" lang="es-ES" sz="1500">
                          <a:solidFill>
                            <a:srgbClr val="ffffff"/>
                          </a:solidFill>
                          <a:latin typeface="Calibri"/>
                        </a:rPr>
                        <a:t>Transformación</a:t>
                      </a:r>
                      <a:endParaRPr/>
                    </a:p>
                  </a:txBody>
                  <a:tcPr/>
                </a:tc>
                <a:tc>
                  <a:txBody>
                    <a:bodyPr/>
                    <a:p>
                      <a:pPr algn="ctr">
                        <a:lnSpc>
                          <a:spcPct val="100000"/>
                        </a:lnSpc>
                      </a:pPr>
                      <a:r>
                        <a:rPr b="1" lang="es-ES" sz="1500">
                          <a:solidFill>
                            <a:srgbClr val="ffffff"/>
                          </a:solidFill>
                          <a:latin typeface="Calibri"/>
                        </a:rPr>
                        <a:t>Signifcado</a:t>
                      </a:r>
                      <a:endParaRPr/>
                    </a:p>
                  </a:txBody>
                  <a:tcPr/>
                </a:tc>
              </a:tr>
              <a:tr h="539640">
                <a:tc>
                  <a:txBody>
                    <a:bodyPr/>
                    <a:p>
                      <a:pPr algn="ctr">
                        <a:lnSpc>
                          <a:spcPct val="100000"/>
                        </a:lnSpc>
                      </a:pPr>
                      <a:r>
                        <a:rPr b="1" lang="es-ES" sz="1500">
                          <a:solidFill>
                            <a:srgbClr val="000000"/>
                          </a:solidFill>
                          <a:latin typeface="Calibri"/>
                        </a:rPr>
                        <a:t>window</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 </a:t>
                      </a:r>
                      <a:r>
                        <a:rPr i="1" lang="es-ES" sz="1500">
                          <a:solidFill>
                            <a:srgbClr val="000000"/>
                          </a:solidFill>
                          <a:latin typeface="Calibri"/>
                        </a:rPr>
                        <a:t>slideInterval</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Devuelve un nuevo Dstream con el resultado de computar los RDDs </a:t>
                      </a:r>
                      <a:endParaRPr/>
                    </a:p>
                  </a:txBody>
                  <a:tcPr/>
                </a:tc>
              </a:tr>
              <a:tr h="539640">
                <a:tc>
                  <a:txBody>
                    <a:bodyPr/>
                    <a:p>
                      <a:pPr algn="ctr">
                        <a:lnSpc>
                          <a:spcPct val="100000"/>
                        </a:lnSpc>
                      </a:pPr>
                      <a:r>
                        <a:rPr b="1" lang="es-ES" sz="1500">
                          <a:solidFill>
                            <a:srgbClr val="000000"/>
                          </a:solidFill>
                          <a:latin typeface="Calibri"/>
                        </a:rPr>
                        <a:t>countByWindow</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a:t>
                      </a:r>
                      <a:r>
                        <a:rPr i="1" lang="es-ES" sz="1500">
                          <a:solidFill>
                            <a:srgbClr val="000000"/>
                          </a:solidFill>
                          <a:latin typeface="Calibri"/>
                        </a:rPr>
                        <a:t>slideInterval</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Devuelve el número de elementos presentes en el intervalo de ventana</a:t>
                      </a:r>
                      <a:endParaRPr/>
                    </a:p>
                  </a:txBody>
                  <a:tcPr/>
                </a:tc>
              </a:tr>
              <a:tr h="987480">
                <a:tc>
                  <a:txBody>
                    <a:bodyPr/>
                    <a:p>
                      <a:pPr algn="ctr">
                        <a:lnSpc>
                          <a:spcPct val="100000"/>
                        </a:lnSpc>
                      </a:pPr>
                      <a:r>
                        <a:rPr b="1" lang="es-ES" sz="1500">
                          <a:solidFill>
                            <a:srgbClr val="000000"/>
                          </a:solidFill>
                          <a:latin typeface="Calibri"/>
                        </a:rPr>
                        <a:t>reduceByWindow</a:t>
                      </a:r>
                      <a:r>
                        <a:rPr lang="es-ES" sz="1500">
                          <a:solidFill>
                            <a:srgbClr val="000000"/>
                          </a:solidFill>
                          <a:latin typeface="Calibri"/>
                        </a:rPr>
                        <a:t>(</a:t>
                      </a:r>
                      <a:r>
                        <a:rPr i="1" lang="es-ES" sz="1500">
                          <a:solidFill>
                            <a:srgbClr val="000000"/>
                          </a:solidFill>
                          <a:latin typeface="Calibri"/>
                        </a:rPr>
                        <a:t>func</a:t>
                      </a:r>
                      <a:r>
                        <a:rPr lang="es-ES" sz="1500">
                          <a:solidFill>
                            <a:srgbClr val="000000"/>
                          </a:solidFill>
                          <a:latin typeface="Calibri"/>
                        </a:rPr>
                        <a:t>, </a:t>
                      </a:r>
                      <a:r>
                        <a:rPr i="1" lang="es-ES" sz="1500">
                          <a:solidFill>
                            <a:srgbClr val="000000"/>
                          </a:solidFill>
                          <a:latin typeface="Calibri"/>
                        </a:rPr>
                        <a:t>windowLength</a:t>
                      </a:r>
                      <a:r>
                        <a:rPr lang="es-ES" sz="1500">
                          <a:solidFill>
                            <a:srgbClr val="000000"/>
                          </a:solidFill>
                          <a:latin typeface="Calibri"/>
                        </a:rPr>
                        <a:t>,</a:t>
                      </a:r>
                      <a:r>
                        <a:rPr i="1" lang="es-ES" sz="1500">
                          <a:solidFill>
                            <a:srgbClr val="000000"/>
                          </a:solidFill>
                          <a:latin typeface="Calibri"/>
                        </a:rPr>
                        <a:t>slideInterval</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Devuelve un stream cuyo valor será el agregado definido por una función sobre los elementos en la ventana deslizante </a:t>
                      </a:r>
                      <a:endParaRPr/>
                    </a:p>
                  </a:txBody>
                  <a:tcPr/>
                </a:tc>
              </a:tr>
              <a:tr h="539640">
                <a:tc>
                  <a:txBody>
                    <a:bodyPr/>
                    <a:p>
                      <a:pPr algn="ctr">
                        <a:lnSpc>
                          <a:spcPct val="100000"/>
                        </a:lnSpc>
                      </a:pPr>
                      <a:r>
                        <a:rPr b="1" lang="es-ES" sz="1500">
                          <a:solidFill>
                            <a:srgbClr val="000000"/>
                          </a:solidFill>
                          <a:latin typeface="Calibri"/>
                        </a:rPr>
                        <a:t>reduceByKeyAndWindow</a:t>
                      </a:r>
                      <a:r>
                        <a:rPr lang="es-ES" sz="1500">
                          <a:solidFill>
                            <a:srgbClr val="000000"/>
                          </a:solidFill>
                          <a:latin typeface="Calibri"/>
                        </a:rPr>
                        <a:t>(</a:t>
                      </a:r>
                      <a:r>
                        <a:rPr i="1" lang="es-ES" sz="1500">
                          <a:solidFill>
                            <a:srgbClr val="000000"/>
                          </a:solidFill>
                          <a:latin typeface="Calibri"/>
                        </a:rPr>
                        <a:t>func</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 </a:t>
                      </a:r>
                      <a:r>
                        <a:rPr i="1" lang="es-ES" sz="1500">
                          <a:solidFill>
                            <a:srgbClr val="000000"/>
                          </a:solidFill>
                          <a:latin typeface="Calibri"/>
                        </a:rPr>
                        <a:t>slideInterval</a:t>
                      </a:r>
                      <a:r>
                        <a:rPr lang="es-ES" sz="1500">
                          <a:solidFill>
                            <a:srgbClr val="000000"/>
                          </a:solidFill>
                          <a:latin typeface="Calibri"/>
                        </a:rPr>
                        <a:t>, [</a:t>
                      </a:r>
                      <a:r>
                        <a:rPr i="1" lang="es-ES" sz="1500">
                          <a:solidFill>
                            <a:srgbClr val="000000"/>
                          </a:solidFill>
                          <a:latin typeface="Calibri"/>
                        </a:rPr>
                        <a:t>numTasks</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Similar al anterior pero devuelve un Dstream de clave-valor</a:t>
                      </a:r>
                      <a:endParaRPr/>
                    </a:p>
                  </a:txBody>
                  <a:tcPr/>
                </a:tc>
              </a:tr>
              <a:tr h="987480">
                <a:tc>
                  <a:txBody>
                    <a:bodyPr/>
                    <a:p>
                      <a:pPr algn="ctr">
                        <a:lnSpc>
                          <a:spcPct val="100000"/>
                        </a:lnSpc>
                      </a:pPr>
                      <a:r>
                        <a:rPr b="1" lang="es-ES" sz="1500">
                          <a:solidFill>
                            <a:srgbClr val="000000"/>
                          </a:solidFill>
                          <a:latin typeface="Calibri"/>
                        </a:rPr>
                        <a:t>reduceByKeyAndWindow</a:t>
                      </a:r>
                      <a:r>
                        <a:rPr lang="es-ES" sz="1500">
                          <a:solidFill>
                            <a:srgbClr val="000000"/>
                          </a:solidFill>
                          <a:latin typeface="Calibri"/>
                        </a:rPr>
                        <a:t>(</a:t>
                      </a:r>
                      <a:r>
                        <a:rPr i="1" lang="es-ES" sz="1500">
                          <a:solidFill>
                            <a:srgbClr val="000000"/>
                          </a:solidFill>
                          <a:latin typeface="Calibri"/>
                        </a:rPr>
                        <a:t>func</a:t>
                      </a:r>
                      <a:r>
                        <a:rPr lang="es-ES" sz="1500">
                          <a:solidFill>
                            <a:srgbClr val="000000"/>
                          </a:solidFill>
                          <a:latin typeface="Calibri"/>
                        </a:rPr>
                        <a:t>, </a:t>
                      </a:r>
                      <a:r>
                        <a:rPr i="1" lang="es-ES" sz="1500">
                          <a:solidFill>
                            <a:srgbClr val="000000"/>
                          </a:solidFill>
                          <a:latin typeface="Calibri"/>
                        </a:rPr>
                        <a:t>invFunc</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 </a:t>
                      </a:r>
                      <a:r>
                        <a:rPr i="1" lang="es-ES" sz="1500">
                          <a:solidFill>
                            <a:srgbClr val="000000"/>
                          </a:solidFill>
                          <a:latin typeface="Calibri"/>
                        </a:rPr>
                        <a:t>slideInterval</a:t>
                      </a:r>
                      <a:r>
                        <a:rPr lang="es-ES" sz="1500">
                          <a:solidFill>
                            <a:srgbClr val="000000"/>
                          </a:solidFill>
                          <a:latin typeface="Calibri"/>
                        </a:rPr>
                        <a:t>, [</a:t>
                      </a:r>
                      <a:r>
                        <a:rPr i="1" lang="es-ES" sz="1500">
                          <a:solidFill>
                            <a:srgbClr val="000000"/>
                          </a:solidFill>
                          <a:latin typeface="Calibri"/>
                        </a:rPr>
                        <a:t>numTasks</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El valor agregado se va calculando de manera incremental utilizando los valores ‘reducidos’ anteriores mediante una invFunc</a:t>
                      </a:r>
                      <a:endParaRPr/>
                    </a:p>
                  </a:txBody>
                  <a:tcPr/>
                </a:tc>
              </a:tr>
              <a:tr h="539640">
                <a:tc>
                  <a:txBody>
                    <a:bodyPr/>
                    <a:p>
                      <a:pPr algn="ctr">
                        <a:lnSpc>
                          <a:spcPct val="100000"/>
                        </a:lnSpc>
                      </a:pPr>
                      <a:r>
                        <a:rPr b="1" lang="es-ES" sz="1500">
                          <a:solidFill>
                            <a:srgbClr val="000000"/>
                          </a:solidFill>
                          <a:latin typeface="Calibri"/>
                        </a:rPr>
                        <a:t>countByValueAndWindow</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a:t>
                      </a:r>
                      <a:r>
                        <a:rPr i="1" lang="es-ES" sz="1500">
                          <a:solidFill>
                            <a:srgbClr val="000000"/>
                          </a:solidFill>
                          <a:latin typeface="Calibri"/>
                        </a:rPr>
                        <a:t>slideInterval</a:t>
                      </a:r>
                      <a:r>
                        <a:rPr lang="es-ES" sz="1500">
                          <a:solidFill>
                            <a:srgbClr val="000000"/>
                          </a:solidFill>
                          <a:latin typeface="Calibri"/>
                        </a:rPr>
                        <a:t>, [</a:t>
                      </a:r>
                      <a:r>
                        <a:rPr i="1" lang="es-ES" sz="1500">
                          <a:solidFill>
                            <a:srgbClr val="000000"/>
                          </a:solidFill>
                          <a:latin typeface="Calibri"/>
                        </a:rPr>
                        <a:t>numTasks</a:t>
                      </a:r>
                      <a:r>
                        <a:rPr lang="es-ES" sz="1500">
                          <a:solidFill>
                            <a:srgbClr val="000000"/>
                          </a:solidFill>
                          <a:latin typeface="Calibri"/>
                        </a:rPr>
                        <a:t>])</a:t>
                      </a:r>
                      <a:endParaRPr/>
                    </a:p>
                  </a:txBody>
                  <a:tcPr/>
                </a:tc>
                <a:tc>
                  <a:txBody>
                    <a:bodyPr/>
                    <a:p>
                      <a:pPr algn="ctr">
                        <a:lnSpc>
                          <a:spcPct val="100000"/>
                        </a:lnSpc>
                      </a:pPr>
                      <a:r>
                        <a:rPr lang="es-ES" sz="1400">
                          <a:solidFill>
                            <a:srgbClr val="000000"/>
                          </a:solidFill>
                          <a:latin typeface="Calibri"/>
                        </a:rPr>
                        <a:t>Devuelve un nuevo Dstream (K, Long) a partir de una entrada Dstrem clave-valor</a:t>
                      </a:r>
                      <a:endParaRPr/>
                    </a:p>
                  </a:txBody>
                  <a:tcPr/>
                </a:tc>
              </a:tr>
            </a:tbl>
          </a:graphicData>
        </a:graphic>
      </p:graphicFrame>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Windows Transformation</a:t>
            </a:r>
            <a:endParaRPr/>
          </a:p>
        </p:txBody>
      </p:sp>
      <p:sp>
        <p:nvSpPr>
          <p:cNvPr id="203" name="CustomShape 2"/>
          <p:cNvSpPr/>
          <p:nvPr/>
        </p:nvSpPr>
        <p:spPr>
          <a:xfrm>
            <a:off x="457200" y="1600200"/>
            <a:ext cx="8228160" cy="4524480"/>
          </a:xfrm>
          <a:prstGeom prst="rect">
            <a:avLst/>
          </a:prstGeom>
          <a:noFill/>
          <a:ln>
            <a:noFill/>
          </a:ln>
        </p:spPr>
      </p:sp>
      <p:sp>
        <p:nvSpPr>
          <p:cNvPr id="204" name="TextShape 3"/>
          <p:cNvSpPr txBox="1"/>
          <p:nvPr/>
        </p:nvSpPr>
        <p:spPr>
          <a:xfrm>
            <a:off x="792000" y="1709640"/>
            <a:ext cx="6912000" cy="3603960"/>
          </a:xfrm>
          <a:prstGeom prst="rect">
            <a:avLst/>
          </a:prstGeom>
        </p:spPr>
        <p:txBody>
          <a:bodyPr lIns="90000" rIns="90000" tIns="45000" bIns="45000"/>
          <a:p>
            <a:r>
              <a:rPr b="1" lang="es-ES" sz="1400">
                <a:latin typeface="Calibri"/>
              </a:rPr>
              <a:t>ReduceByKeyAndWindow</a:t>
            </a:r>
            <a:r>
              <a:rPr b="1" lang="es-ES" sz="1400">
                <a:solidFill>
                  <a:srgbClr val="007020"/>
                </a:solidFill>
                <a:latin typeface="Calibri"/>
              </a:rPr>
              <a:t>:</a:t>
            </a:r>
            <a:endParaRPr/>
          </a:p>
          <a:p>
            <a:endParaRPr/>
          </a:p>
          <a:p>
            <a:r>
              <a:rPr lang="es-ES" sz="1400">
                <a:latin typeface="Arial"/>
              </a:rPr>
              <a:t>	</a:t>
            </a:r>
            <a:r>
              <a:rPr b="1" lang="es-ES" sz="1400">
                <a:solidFill>
                  <a:srgbClr val="007020"/>
                </a:solidFill>
                <a:latin typeface="Calibri"/>
              </a:rPr>
              <a:t>val</a:t>
            </a:r>
            <a:r>
              <a:rPr lang="es-ES" sz="1400">
                <a:latin typeface="Calibri"/>
              </a:rPr>
              <a:t> windowedWordCounts </a:t>
            </a:r>
            <a:r>
              <a:rPr b="1" lang="es-ES" sz="1400">
                <a:solidFill>
                  <a:srgbClr val="007020"/>
                </a:solidFill>
                <a:latin typeface="Calibri"/>
              </a:rPr>
              <a:t>=</a:t>
            </a:r>
            <a:r>
              <a:rPr lang="es-ES" sz="1400">
                <a:latin typeface="Calibri"/>
              </a:rPr>
              <a:t> </a:t>
            </a:r>
            <a:r>
              <a:rPr lang="es-ES" sz="1400">
                <a:latin typeface="Arial"/>
              </a:rPr>
              <a:t>	</a:t>
            </a:r>
            <a:r>
              <a:rPr lang="es-ES" sz="1400">
                <a:latin typeface="Arial"/>
              </a:rPr>
              <a:t>	</a:t>
            </a:r>
            <a:r>
              <a:rPr lang="es-ES" sz="1400">
                <a:latin typeface="Arial"/>
              </a:rPr>
              <a:t>	</a:t>
            </a:r>
            <a:r>
              <a:rPr lang="es-ES" sz="1400">
                <a:latin typeface="Arial"/>
              </a:rPr>
              <a:t>	</a:t>
            </a:r>
            <a:endParaRPr/>
          </a:p>
          <a:p>
            <a:r>
              <a:rPr lang="es-ES" sz="1400">
                <a:latin typeface="Arial"/>
              </a:rPr>
              <a:t>	</a:t>
            </a:r>
            <a:r>
              <a:rPr lang="es-ES" sz="1400">
                <a:latin typeface="Calibri"/>
              </a:rPr>
              <a:t>pairs</a:t>
            </a:r>
            <a:r>
              <a:rPr lang="es-ES" sz="1400">
                <a:solidFill>
                  <a:srgbClr val="666666"/>
                </a:solidFill>
                <a:latin typeface="Calibri"/>
              </a:rPr>
              <a:t>.</a:t>
            </a:r>
            <a:r>
              <a:rPr b="1" lang="es-ES" sz="1400">
                <a:latin typeface="Calibri"/>
              </a:rPr>
              <a:t>reduceByKeyAndWindow</a:t>
            </a:r>
            <a:r>
              <a:rPr lang="es-ES" sz="1400">
                <a:solidFill>
                  <a:srgbClr val="666666"/>
                </a:solidFill>
                <a:latin typeface="Calibri"/>
              </a:rPr>
              <a:t>((</a:t>
            </a:r>
            <a:r>
              <a:rPr lang="es-ES" sz="1400">
                <a:latin typeface="Calibri"/>
              </a:rPr>
              <a:t>a</a:t>
            </a:r>
            <a:r>
              <a:rPr b="1" lang="es-ES" sz="1400">
                <a:solidFill>
                  <a:srgbClr val="007020"/>
                </a:solidFill>
                <a:latin typeface="Calibri"/>
              </a:rPr>
              <a:t>:</a:t>
            </a:r>
            <a:r>
              <a:rPr lang="es-ES" sz="1400">
                <a:solidFill>
                  <a:srgbClr val="902000"/>
                </a:solidFill>
                <a:latin typeface="Calibri"/>
              </a:rPr>
              <a:t>Int</a:t>
            </a:r>
            <a:r>
              <a:rPr lang="es-ES" sz="1400">
                <a:solidFill>
                  <a:srgbClr val="666666"/>
                </a:solidFill>
                <a:latin typeface="Calibri"/>
              </a:rPr>
              <a:t>,</a:t>
            </a:r>
            <a:r>
              <a:rPr lang="es-ES" sz="1400">
                <a:latin typeface="Calibri"/>
              </a:rPr>
              <a:t>b</a:t>
            </a:r>
            <a:r>
              <a:rPr b="1" lang="es-ES" sz="1400">
                <a:solidFill>
                  <a:srgbClr val="007020"/>
                </a:solidFill>
                <a:latin typeface="Calibri"/>
              </a:rPr>
              <a:t>:</a:t>
            </a:r>
            <a:r>
              <a:rPr lang="es-ES" sz="1400">
                <a:solidFill>
                  <a:srgbClr val="902000"/>
                </a:solidFill>
                <a:latin typeface="Calibri"/>
              </a:rPr>
              <a:t>Int</a:t>
            </a:r>
            <a:r>
              <a:rPr lang="es-ES" sz="1400">
                <a:solidFill>
                  <a:srgbClr val="666666"/>
                </a:solidFill>
                <a:latin typeface="Calibri"/>
              </a:rPr>
              <a:t>)</a:t>
            </a:r>
            <a:r>
              <a:rPr lang="es-ES" sz="1400">
                <a:latin typeface="Calibri"/>
              </a:rPr>
              <a:t> </a:t>
            </a:r>
            <a:r>
              <a:rPr b="1" lang="es-ES" sz="1400">
                <a:solidFill>
                  <a:srgbClr val="007020"/>
                </a:solidFill>
                <a:latin typeface="Calibri"/>
              </a:rPr>
              <a:t>=&gt;</a:t>
            </a:r>
            <a:r>
              <a:rPr lang="es-ES" sz="1400">
                <a:latin typeface="Calibri"/>
              </a:rPr>
              <a:t> </a:t>
            </a:r>
            <a:r>
              <a:rPr lang="es-ES" sz="1400">
                <a:solidFill>
                  <a:srgbClr val="666666"/>
                </a:solidFill>
                <a:latin typeface="Calibri"/>
              </a:rPr>
              <a:t>(</a:t>
            </a:r>
            <a:r>
              <a:rPr lang="es-ES" sz="1400">
                <a:latin typeface="Calibri"/>
              </a:rPr>
              <a:t>a </a:t>
            </a:r>
            <a:r>
              <a:rPr lang="es-ES" sz="1400">
                <a:solidFill>
                  <a:srgbClr val="666666"/>
                </a:solidFill>
                <a:latin typeface="Calibri"/>
              </a:rPr>
              <a:t>+</a:t>
            </a:r>
            <a:r>
              <a:rPr lang="es-ES" sz="1400">
                <a:latin typeface="Calibri"/>
              </a:rPr>
              <a:t> b</a:t>
            </a:r>
            <a:r>
              <a:rPr lang="es-ES" sz="1400">
                <a:solidFill>
                  <a:srgbClr val="666666"/>
                </a:solidFill>
                <a:latin typeface="Calibri"/>
              </a:rPr>
              <a:t>),</a:t>
            </a:r>
            <a:r>
              <a:rPr lang="es-ES" sz="1400">
                <a:latin typeface="Calibri"/>
              </a:rPr>
              <a:t> </a:t>
            </a:r>
            <a:r>
              <a:rPr lang="es-ES" sz="1400">
                <a:latin typeface="Arial"/>
              </a:rPr>
              <a:t>	</a:t>
            </a:r>
            <a:r>
              <a:rPr lang="es-ES" sz="1400">
                <a:latin typeface="Arial"/>
              </a:rPr>
              <a:t>	</a:t>
            </a:r>
            <a:r>
              <a:rPr lang="es-ES" sz="1400">
                <a:latin typeface="Arial"/>
              </a:rPr>
              <a:t>	</a:t>
            </a:r>
            <a:r>
              <a:rPr lang="es-ES" sz="1400">
                <a:latin typeface="Calibri"/>
              </a:rPr>
              <a:t> </a:t>
            </a:r>
            <a:r>
              <a:rPr b="1" lang="es-ES" sz="1400">
                <a:solidFill>
                  <a:srgbClr val="0e84b5"/>
                </a:solidFill>
                <a:latin typeface="Calibri"/>
              </a:rPr>
              <a:t>Seconds</a:t>
            </a:r>
            <a:r>
              <a:rPr lang="es-ES" sz="1400">
                <a:solidFill>
                  <a:srgbClr val="666666"/>
                </a:solidFill>
                <a:latin typeface="Calibri"/>
              </a:rPr>
              <a:t>(</a:t>
            </a:r>
            <a:r>
              <a:rPr lang="es-ES" sz="1400">
                <a:solidFill>
                  <a:srgbClr val="40a070"/>
                </a:solidFill>
                <a:latin typeface="Calibri"/>
              </a:rPr>
              <a:t>30</a:t>
            </a:r>
            <a:r>
              <a:rPr lang="es-ES" sz="1400">
                <a:solidFill>
                  <a:srgbClr val="666666"/>
                </a:solidFill>
                <a:latin typeface="Calibri"/>
              </a:rPr>
              <a:t>),</a:t>
            </a:r>
            <a:r>
              <a:rPr lang="es-ES" sz="1400">
                <a:latin typeface="Calibri"/>
              </a:rPr>
              <a:t> </a:t>
            </a:r>
            <a:r>
              <a:rPr b="1" lang="es-ES" sz="1400">
                <a:solidFill>
                  <a:srgbClr val="0e84b5"/>
                </a:solidFill>
                <a:latin typeface="Calibri"/>
              </a:rPr>
              <a:t>Seconds</a:t>
            </a:r>
            <a:r>
              <a:rPr lang="es-ES" sz="1400">
                <a:solidFill>
                  <a:srgbClr val="666666"/>
                </a:solidFill>
                <a:latin typeface="Calibri"/>
              </a:rPr>
              <a:t>(</a:t>
            </a:r>
            <a:r>
              <a:rPr lang="es-ES" sz="1400">
                <a:solidFill>
                  <a:srgbClr val="40a070"/>
                </a:solidFill>
                <a:latin typeface="Calibri"/>
              </a:rPr>
              <a:t>10</a:t>
            </a:r>
            <a:r>
              <a:rPr lang="es-ES" sz="1400">
                <a:solidFill>
                  <a:srgbClr val="666666"/>
                </a:solidFill>
                <a:latin typeface="Calibri"/>
              </a:rPr>
              <a:t>)) </a:t>
            </a:r>
            <a:endParaRPr/>
          </a:p>
          <a:p>
            <a:endParaRPr/>
          </a:p>
          <a:p>
            <a:r>
              <a:rPr lang="es-ES" sz="1400">
                <a:solidFill>
                  <a:srgbClr val="666666"/>
                </a:solidFill>
                <a:latin typeface="Calibri"/>
              </a:rPr>
              <a:t>Ver </a:t>
            </a:r>
            <a:r>
              <a:rPr lang="es-ES" sz="1400">
                <a:latin typeface="Calibri"/>
              </a:rPr>
              <a:t>libro Learning Spark</a:t>
            </a:r>
            <a:endParaRPr/>
          </a:p>
          <a:p>
            <a:endParaRPr/>
          </a:p>
          <a:p>
            <a:r>
              <a:rPr b="1" lang="es-ES" sz="1400">
                <a:latin typeface="Calibri"/>
              </a:rPr>
              <a:t>UpdateStateByKey</a:t>
            </a:r>
            <a:r>
              <a:rPr lang="es-ES" sz="1400">
                <a:latin typeface="Calibri"/>
              </a:rPr>
              <a:t>:</a:t>
            </a:r>
            <a:endParaRPr/>
          </a:p>
          <a:p>
            <a:endParaRPr/>
          </a:p>
          <a:p>
            <a:r>
              <a:rPr b="1" lang="es-ES" sz="1400">
                <a:latin typeface="Calibri"/>
              </a:rPr>
              <a:t>def</a:t>
            </a:r>
            <a:r>
              <a:rPr lang="es-ES" sz="1400">
                <a:latin typeface="Calibri"/>
              </a:rPr>
              <a:t> updateRunningSum(values: Seq[Long], state: Option[Long]) = { Some(state.getOrElse(0L) + values.size) } </a:t>
            </a:r>
            <a:endParaRPr/>
          </a:p>
          <a:p>
            <a:endParaRPr/>
          </a:p>
          <a:p>
            <a:r>
              <a:rPr b="1" lang="es-ES" sz="1400">
                <a:solidFill>
                  <a:srgbClr val="007020"/>
                </a:solidFill>
                <a:latin typeface="Calibri"/>
              </a:rPr>
              <a:t>val </a:t>
            </a:r>
            <a:r>
              <a:rPr lang="es-ES" sz="1400">
                <a:latin typeface="Calibri"/>
              </a:rPr>
              <a:t>responseCodeDStream = accessLogsDStream.map(log =&gt; (log.getResponseCode(), 1L)) </a:t>
            </a:r>
            <a:endParaRPr/>
          </a:p>
          <a:p>
            <a:r>
              <a:rPr b="1" lang="es-ES" sz="1400">
                <a:solidFill>
                  <a:srgbClr val="007020"/>
                </a:solidFill>
                <a:latin typeface="Calibri"/>
              </a:rPr>
              <a:t>val</a:t>
            </a:r>
            <a:r>
              <a:rPr lang="es-ES" sz="1400">
                <a:latin typeface="Calibri"/>
              </a:rPr>
              <a:t> responseCodeCountDStream = responseCodeDStream.</a:t>
            </a:r>
            <a:r>
              <a:rPr b="1" lang="es-ES" sz="1400">
                <a:latin typeface="Calibri"/>
              </a:rPr>
              <a:t>updateStateByKe</a:t>
            </a:r>
            <a:r>
              <a:rPr lang="es-ES" sz="1400">
                <a:latin typeface="Calibri"/>
              </a:rPr>
              <a:t>y(updateRunningSum _)</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Operaciones salida</a:t>
            </a:r>
            <a:endParaRPr/>
          </a:p>
        </p:txBody>
      </p:sp>
      <p:sp>
        <p:nvSpPr>
          <p:cNvPr id="206"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800">
                <a:solidFill>
                  <a:srgbClr val="000000"/>
                </a:solidFill>
                <a:latin typeface="Calibri"/>
              </a:rPr>
              <a:t>Similar a las acciones en Spark Core</a:t>
            </a:r>
            <a:endParaRPr/>
          </a:p>
          <a:p>
            <a:pPr>
              <a:lnSpc>
                <a:spcPct val="100000"/>
              </a:lnSpc>
              <a:buFont typeface="Arial"/>
              <a:buChar char="•"/>
            </a:pPr>
            <a:r>
              <a:rPr lang="es-ES" sz="2800">
                <a:solidFill>
                  <a:srgbClr val="000000"/>
                </a:solidFill>
                <a:latin typeface="Calibri"/>
              </a:rPr>
              <a:t>Sirven para guardar los resultado del procesamiento en Streaming en ficheros, bases de datos, motores de búsqueda, …</a:t>
            </a:r>
            <a:endParaRPr/>
          </a:p>
          <a:p>
            <a:pPr>
              <a:lnSpc>
                <a:spcPct val="100000"/>
              </a:lnSpc>
              <a:buFont typeface="Arial"/>
              <a:buChar char="•"/>
            </a:pPr>
            <a:r>
              <a:rPr lang="es-ES" sz="2800">
                <a:solidFill>
                  <a:srgbClr val="000000"/>
                </a:solidFill>
                <a:latin typeface="Calibri"/>
              </a:rPr>
              <a:t>Son las encargadas de ejecutar las transformaciones del resto del programa </a:t>
            </a:r>
            <a:r>
              <a:rPr lang="es-ES" sz="2800">
                <a:solidFill>
                  <a:srgbClr val="000000"/>
                </a:solidFill>
                <a:latin typeface="Wingdings"/>
              </a:rPr>
              <a:t></a:t>
            </a:r>
            <a:r>
              <a:rPr lang="es-ES" sz="2800">
                <a:solidFill>
                  <a:srgbClr val="000000"/>
                </a:solidFill>
                <a:latin typeface="Calibri"/>
              </a:rPr>
              <a:t> Lazy execution</a:t>
            </a:r>
            <a:endParaRPr/>
          </a:p>
          <a:p>
            <a:pPr>
              <a:lnSpc>
                <a:spcPct val="100000"/>
              </a:lnSpc>
              <a:buFont typeface="Arial"/>
              <a:buChar char="•"/>
            </a:pPr>
            <a:r>
              <a:rPr lang="es-ES" sz="2800">
                <a:solidFill>
                  <a:srgbClr val="000000"/>
                </a:solidFill>
                <a:latin typeface="Calibri"/>
              </a:rPr>
              <a:t>Las operaciones de salida se ejecutan de una en una y en el orden que han sido definidas</a:t>
            </a:r>
            <a:endParaRPr/>
          </a:p>
          <a:p>
            <a:pPr>
              <a:lnSpc>
                <a:spcPct val="100000"/>
              </a:lnSpc>
            </a:pP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Operaciones salida</a:t>
            </a:r>
            <a:endParaRPr/>
          </a:p>
        </p:txBody>
      </p:sp>
      <p:graphicFrame>
        <p:nvGraphicFramePr>
          <p:cNvPr id="208" name="Table 2"/>
          <p:cNvGraphicFramePr/>
          <p:nvPr/>
        </p:nvGraphicFramePr>
        <p:xfrm>
          <a:off x="524880" y="1816200"/>
          <a:ext cx="8227440" cy="4447440"/>
        </p:xfrm>
        <a:graphic>
          <a:graphicData uri="http://schemas.openxmlformats.org/drawingml/2006/table">
            <a:tbl>
              <a:tblPr/>
              <a:tblGrid>
                <a:gridCol w="4113720"/>
                <a:gridCol w="4113720"/>
              </a:tblGrid>
              <a:tr h="329400">
                <a:tc>
                  <a:txBody>
                    <a:bodyPr/>
                    <a:p>
                      <a:pPr algn="ctr">
                        <a:lnSpc>
                          <a:spcPct val="100000"/>
                        </a:lnSpc>
                      </a:pPr>
                      <a:r>
                        <a:rPr b="1" lang="es-ES" sz="1600">
                          <a:solidFill>
                            <a:srgbClr val="ffffff"/>
                          </a:solidFill>
                          <a:latin typeface="Calibri"/>
                        </a:rPr>
                        <a:t>Operación de salida</a:t>
                      </a:r>
                      <a:endParaRPr/>
                    </a:p>
                  </a:txBody>
                  <a:tcPr/>
                </a:tc>
                <a:tc>
                  <a:txBody>
                    <a:bodyPr/>
                    <a:p>
                      <a:pPr algn="ctr">
                        <a:lnSpc>
                          <a:spcPct val="100000"/>
                        </a:lnSpc>
                      </a:pPr>
                      <a:r>
                        <a:rPr b="1" lang="es-ES" sz="1600">
                          <a:solidFill>
                            <a:srgbClr val="ffffff"/>
                          </a:solidFill>
                          <a:latin typeface="Calibri"/>
                        </a:rPr>
                        <a:t>Significado</a:t>
                      </a:r>
                      <a:endParaRPr/>
                    </a:p>
                  </a:txBody>
                  <a:tcPr/>
                </a:tc>
              </a:tr>
              <a:tr h="804960">
                <a:tc>
                  <a:txBody>
                    <a:bodyPr/>
                    <a:p>
                      <a:pPr algn="ctr">
                        <a:lnSpc>
                          <a:spcPct val="100000"/>
                        </a:lnSpc>
                      </a:pPr>
                      <a:r>
                        <a:rPr b="1" lang="es-ES" sz="1600">
                          <a:solidFill>
                            <a:srgbClr val="000000"/>
                          </a:solidFill>
                          <a:latin typeface="Calibri"/>
                        </a:rPr>
                        <a:t>print</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Imprime los primeros diez elementos de cada batch de datos del Dstream en el nodo driver</a:t>
                      </a:r>
                      <a:endParaRPr/>
                    </a:p>
                  </a:txBody>
                  <a:tcPr/>
                </a:tc>
              </a:tr>
              <a:tr h="858960">
                <a:tc>
                  <a:txBody>
                    <a:bodyPr/>
                    <a:p>
                      <a:pPr algn="ctr">
                        <a:lnSpc>
                          <a:spcPct val="100000"/>
                        </a:lnSpc>
                      </a:pPr>
                      <a:r>
                        <a:rPr b="1" lang="es-ES" sz="1600">
                          <a:solidFill>
                            <a:srgbClr val="000000"/>
                          </a:solidFill>
                          <a:latin typeface="Calibri"/>
                        </a:rPr>
                        <a:t>saveAsTextFiles</a:t>
                      </a:r>
                      <a:r>
                        <a:rPr lang="es-ES" sz="1600">
                          <a:solidFill>
                            <a:srgbClr val="000000"/>
                          </a:solidFill>
                          <a:latin typeface="Calibri"/>
                        </a:rPr>
                        <a:t>(</a:t>
                      </a:r>
                      <a:r>
                        <a:rPr i="1" lang="es-ES" sz="1600">
                          <a:solidFill>
                            <a:srgbClr val="000000"/>
                          </a:solidFill>
                          <a:latin typeface="Calibri"/>
                        </a:rPr>
                        <a:t>prefix</a:t>
                      </a:r>
                      <a:r>
                        <a:rPr lang="es-ES" sz="1600">
                          <a:solidFill>
                            <a:srgbClr val="000000"/>
                          </a:solidFill>
                          <a:latin typeface="Calibri"/>
                        </a:rPr>
                        <a:t>, [</a:t>
                      </a:r>
                      <a:r>
                        <a:rPr i="1" lang="es-ES" sz="1600">
                          <a:solidFill>
                            <a:srgbClr val="000000"/>
                          </a:solidFill>
                          <a:latin typeface="Calibri"/>
                        </a:rPr>
                        <a:t>suffix</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Guarda el contenido del Dstream en un fichero de texto. La nomenclatura es: prefix-TIME_IN_MS[.suffix]</a:t>
                      </a:r>
                      <a:endParaRPr/>
                    </a:p>
                  </a:txBody>
                  <a:tcPr/>
                </a:tc>
              </a:tr>
              <a:tr h="1063800">
                <a:tc>
                  <a:txBody>
                    <a:bodyPr/>
                    <a:p>
                      <a:pPr algn="ctr">
                        <a:lnSpc>
                          <a:spcPct val="100000"/>
                        </a:lnSpc>
                      </a:pPr>
                      <a:r>
                        <a:rPr b="1" lang="es-ES" sz="1600">
                          <a:solidFill>
                            <a:srgbClr val="000000"/>
                          </a:solidFill>
                          <a:latin typeface="Calibri"/>
                        </a:rPr>
                        <a:t>saveAsObjectFiles</a:t>
                      </a:r>
                      <a:r>
                        <a:rPr lang="es-ES" sz="1600">
                          <a:solidFill>
                            <a:srgbClr val="000000"/>
                          </a:solidFill>
                          <a:latin typeface="Calibri"/>
                        </a:rPr>
                        <a:t>(</a:t>
                      </a:r>
                      <a:r>
                        <a:rPr i="1" lang="es-ES" sz="1600">
                          <a:solidFill>
                            <a:srgbClr val="000000"/>
                          </a:solidFill>
                          <a:latin typeface="Calibri"/>
                        </a:rPr>
                        <a:t>prefix</a:t>
                      </a:r>
                      <a:r>
                        <a:rPr lang="es-ES" sz="1600">
                          <a:solidFill>
                            <a:srgbClr val="000000"/>
                          </a:solidFill>
                          <a:latin typeface="Calibri"/>
                        </a:rPr>
                        <a:t>, [</a:t>
                      </a:r>
                      <a:r>
                        <a:rPr i="1" lang="es-ES" sz="1600">
                          <a:solidFill>
                            <a:srgbClr val="000000"/>
                          </a:solidFill>
                          <a:latin typeface="Calibri"/>
                        </a:rPr>
                        <a:t>suffix</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Guarda el contenido del Dstream como un SequenceFile de objeto Java serializados. . La nomenclatura es: prefix-TIME_IN_MS[.suffix]</a:t>
                      </a:r>
                      <a:endParaRPr/>
                    </a:p>
                  </a:txBody>
                  <a:tcPr/>
                </a:tc>
              </a:tr>
              <a:tr h="821520">
                <a:tc>
                  <a:txBody>
                    <a:bodyPr/>
                    <a:p>
                      <a:pPr algn="ctr">
                        <a:lnSpc>
                          <a:spcPct val="100000"/>
                        </a:lnSpc>
                      </a:pPr>
                      <a:r>
                        <a:rPr b="1" lang="es-ES" sz="1600">
                          <a:solidFill>
                            <a:srgbClr val="000000"/>
                          </a:solidFill>
                          <a:latin typeface="Calibri"/>
                        </a:rPr>
                        <a:t>saveAsHadoopFiles</a:t>
                      </a:r>
                      <a:r>
                        <a:rPr lang="es-ES" sz="1600">
                          <a:solidFill>
                            <a:srgbClr val="000000"/>
                          </a:solidFill>
                          <a:latin typeface="Calibri"/>
                        </a:rPr>
                        <a:t>(</a:t>
                      </a:r>
                      <a:r>
                        <a:rPr i="1" lang="es-ES" sz="1600">
                          <a:solidFill>
                            <a:srgbClr val="000000"/>
                          </a:solidFill>
                          <a:latin typeface="Calibri"/>
                        </a:rPr>
                        <a:t>prefix</a:t>
                      </a:r>
                      <a:r>
                        <a:rPr lang="es-ES" sz="1600">
                          <a:solidFill>
                            <a:srgbClr val="000000"/>
                          </a:solidFill>
                          <a:latin typeface="Calibri"/>
                        </a:rPr>
                        <a:t>, [</a:t>
                      </a:r>
                      <a:r>
                        <a:rPr i="1" lang="es-ES" sz="1600">
                          <a:solidFill>
                            <a:srgbClr val="000000"/>
                          </a:solidFill>
                          <a:latin typeface="Calibri"/>
                        </a:rPr>
                        <a:t>suffix</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Guarda el contenido del Dstream en un fichero hadoop. La nomenclatura es: prefix-TIME_IN_MS[.suffix]</a:t>
                      </a:r>
                      <a:endParaRPr/>
                    </a:p>
                  </a:txBody>
                  <a:tcPr/>
                </a:tc>
              </a:tr>
              <a:tr h="568800">
                <a:tc>
                  <a:txBody>
                    <a:bodyPr/>
                    <a:p>
                      <a:pPr algn="ctr">
                        <a:lnSpc>
                          <a:spcPct val="100000"/>
                        </a:lnSpc>
                      </a:pPr>
                      <a:r>
                        <a:rPr b="1" lang="es-ES" sz="1600">
                          <a:solidFill>
                            <a:srgbClr val="000000"/>
                          </a:solidFill>
                          <a:latin typeface="Calibri"/>
                        </a:rPr>
                        <a:t>foreachRDD</a:t>
                      </a:r>
                      <a:r>
                        <a:rPr lang="es-ES" sz="1600">
                          <a:solidFill>
                            <a:srgbClr val="000000"/>
                          </a:solidFill>
                          <a:latin typeface="Calibri"/>
                        </a:rPr>
                        <a:t>(</a:t>
                      </a:r>
                      <a:r>
                        <a:rPr i="1" lang="es-ES" sz="1600">
                          <a:solidFill>
                            <a:srgbClr val="000000"/>
                          </a:solidFill>
                          <a:latin typeface="Calibri"/>
                        </a:rPr>
                        <a:t>func</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Aplica una función (</a:t>
                      </a:r>
                      <a:r>
                        <a:rPr b="1" lang="es-ES" sz="1600">
                          <a:solidFill>
                            <a:srgbClr val="000000"/>
                          </a:solidFill>
                          <a:latin typeface="Calibri"/>
                        </a:rPr>
                        <a:t>en el driver</a:t>
                      </a:r>
                      <a:r>
                        <a:rPr lang="es-ES" sz="1600">
                          <a:solidFill>
                            <a:srgbClr val="000000"/>
                          </a:solidFill>
                          <a:latin typeface="Calibri"/>
                        </a:rPr>
                        <a:t>) por cada RDD que compone el Dstream. </a:t>
                      </a:r>
                      <a:endParaRPr/>
                    </a:p>
                  </a:txBody>
                  <a:tcPr/>
                </a:tc>
              </a:tr>
            </a:tbl>
          </a:graphicData>
        </a:graphic>
      </p:graphicFrame>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Operaciones salida</a:t>
            </a:r>
            <a:endParaRPr/>
          </a:p>
        </p:txBody>
      </p:sp>
      <p:graphicFrame>
        <p:nvGraphicFramePr>
          <p:cNvPr id="210" name="Table 2"/>
          <p:cNvGraphicFramePr/>
          <p:nvPr/>
        </p:nvGraphicFramePr>
        <p:xfrm>
          <a:off x="611640" y="2277000"/>
          <a:ext cx="7991280" cy="3172680"/>
        </p:xfrm>
        <a:graphic>
          <a:graphicData uri="http://schemas.openxmlformats.org/drawingml/2006/table">
            <a:tbl>
              <a:tblPr/>
              <a:tblGrid>
                <a:gridCol w="1449000"/>
                <a:gridCol w="2367000"/>
                <a:gridCol w="4175640"/>
              </a:tblGrid>
              <a:tr h="932760">
                <a:tc>
                  <a:txBody>
                    <a:bodyPr/>
                    <a:p>
                      <a:pPr algn="ctr">
                        <a:lnSpc>
                          <a:spcPct val="100000"/>
                        </a:lnSpc>
                      </a:pPr>
                      <a:r>
                        <a:rPr b="1" lang="es-ES">
                          <a:solidFill>
                            <a:srgbClr val="ffffff"/>
                          </a:solidFill>
                          <a:latin typeface="Calibri"/>
                        </a:rPr>
                        <a:t> </a:t>
                      </a:r>
                      <a:r>
                        <a:rPr b="1" lang="es-ES">
                          <a:solidFill>
                            <a:srgbClr val="ffffff"/>
                          </a:solidFill>
                          <a:latin typeface="Calibri"/>
                        </a:rPr>
                        <a:t>Operación</a:t>
                      </a:r>
                      <a:endParaRPr/>
                    </a:p>
                  </a:txBody>
                  <a:tcPr/>
                </a:tc>
                <a:tc>
                  <a:txBody>
                    <a:bodyPr/>
                    <a:p>
                      <a:pPr algn="ctr">
                        <a:lnSpc>
                          <a:spcPct val="100000"/>
                        </a:lnSpc>
                      </a:pPr>
                      <a:r>
                        <a:rPr b="1" lang="es-ES">
                          <a:solidFill>
                            <a:srgbClr val="ffffff"/>
                          </a:solidFill>
                          <a:latin typeface="Calibri"/>
                        </a:rPr>
                        <a:t>Ejemplo</a:t>
                      </a:r>
                      <a:endParaRPr/>
                    </a:p>
                  </a:txBody>
                  <a:tcPr/>
                </a:tc>
                <a:tc>
                  <a:txBody>
                    <a:bodyPr/>
                    <a:p>
                      <a:pPr algn="ctr">
                        <a:lnSpc>
                          <a:spcPct val="100000"/>
                        </a:lnSpc>
                      </a:pPr>
                      <a:r>
                        <a:rPr b="1" lang="es-ES">
                          <a:solidFill>
                            <a:srgbClr val="ffffff"/>
                          </a:solidFill>
                          <a:latin typeface="Calibri"/>
                        </a:rPr>
                        <a:t>Salida</a:t>
                      </a:r>
                      <a:endParaRPr/>
                    </a:p>
                  </a:txBody>
                  <a:tcPr/>
                </a:tc>
              </a:tr>
              <a:tr h="374400">
                <a:tc>
                  <a:txBody>
                    <a:bodyPr/>
                    <a:p>
                      <a:pPr algn="ctr">
                        <a:lnSpc>
                          <a:spcPct val="100000"/>
                        </a:lnSpc>
                      </a:pPr>
                      <a:r>
                        <a:rPr lang="es-ES">
                          <a:solidFill>
                            <a:srgbClr val="000000"/>
                          </a:solidFill>
                          <a:latin typeface="Calibri"/>
                        </a:rPr>
                        <a:t>Print</a:t>
                      </a:r>
                      <a:endParaRPr/>
                    </a:p>
                  </a:txBody>
                  <a:tcPr/>
                </a:tc>
                <a:tc>
                  <a:txBody>
                    <a:bodyPr/>
                    <a:p>
                      <a:pPr algn="ctr">
                        <a:lnSpc>
                          <a:spcPct val="100000"/>
                        </a:lnSpc>
                      </a:pPr>
                      <a:r>
                        <a:rPr lang="es-ES">
                          <a:solidFill>
                            <a:srgbClr val="000000"/>
                          </a:solidFill>
                          <a:latin typeface="Calibri"/>
                        </a:rPr>
                        <a:t>ds.print()</a:t>
                      </a:r>
                      <a:endParaRPr/>
                    </a:p>
                  </a:txBody>
                  <a:tcPr/>
                </a:tc>
                <a:tc>
                  <a:txBody>
                    <a:bodyPr/>
                    <a:p>
                      <a:pPr algn="ctr">
                        <a:lnSpc>
                          <a:spcPct val="100000"/>
                        </a:lnSpc>
                      </a:pPr>
                      <a:r>
                        <a:rPr lang="es-ES">
                          <a:solidFill>
                            <a:srgbClr val="000000"/>
                          </a:solidFill>
                          <a:latin typeface="Calibri"/>
                        </a:rPr>
                        <a:t>1 2 3 4 5 …. 10</a:t>
                      </a:r>
                      <a:endParaRPr/>
                    </a:p>
                  </a:txBody>
                  <a:tcPr/>
                </a:tc>
              </a:tr>
              <a:tr h="653760">
                <a:tc>
                  <a:txBody>
                    <a:bodyPr/>
                    <a:p>
                      <a:pPr algn="ctr">
                        <a:lnSpc>
                          <a:spcPct val="100000"/>
                        </a:lnSpc>
                      </a:pPr>
                      <a:r>
                        <a:rPr lang="es-ES">
                          <a:solidFill>
                            <a:srgbClr val="000000"/>
                          </a:solidFill>
                          <a:latin typeface="Calibri"/>
                        </a:rPr>
                        <a:t>saveAsTextFile</a:t>
                      </a:r>
                      <a:endParaRPr/>
                    </a:p>
                  </a:txBody>
                  <a:tcPr/>
                </a:tc>
                <a:tc>
                  <a:txBody>
                    <a:bodyPr/>
                    <a:p>
                      <a:pPr algn="ctr">
                        <a:lnSpc>
                          <a:spcPct val="100000"/>
                        </a:lnSpc>
                      </a:pPr>
                      <a:r>
                        <a:rPr lang="es-ES">
                          <a:solidFill>
                            <a:srgbClr val="000000"/>
                          </a:solidFill>
                          <a:latin typeface="Calibri"/>
                        </a:rPr>
                        <a:t>ds.saveAsTextFile(directorio)</a:t>
                      </a:r>
                      <a:endParaRPr/>
                    </a:p>
                  </a:txBody>
                  <a:tcPr/>
                </a:tc>
                <a:tc>
                  <a:txBody>
                    <a:bodyPr/>
                    <a:p>
                      <a:pPr algn="ctr">
                        <a:lnSpc>
                          <a:spcPct val="100000"/>
                        </a:lnSpc>
                      </a:pPr>
                      <a:r>
                        <a:rPr lang="es-ES">
                          <a:solidFill>
                            <a:srgbClr val="000000"/>
                          </a:solidFill>
                          <a:latin typeface="Calibri"/>
                        </a:rPr>
                        <a:t>Escribirá los datos en varios ficheros en el directorio de salida</a:t>
                      </a:r>
                      <a:endParaRPr/>
                    </a:p>
                  </a:txBody>
                  <a:tcPr/>
                </a:tc>
              </a:tr>
              <a:tr h="1211760">
                <a:tc>
                  <a:txBody>
                    <a:bodyPr/>
                    <a:p>
                      <a:pPr algn="ctr">
                        <a:lnSpc>
                          <a:spcPct val="100000"/>
                        </a:lnSpc>
                      </a:pPr>
                      <a:r>
                        <a:rPr lang="es-ES">
                          <a:solidFill>
                            <a:srgbClr val="000000"/>
                          </a:solidFill>
                          <a:latin typeface="Calibri"/>
                        </a:rPr>
                        <a:t>foreachRDD</a:t>
                      </a:r>
                      <a:endParaRPr/>
                    </a:p>
                  </a:txBody>
                  <a:tcPr/>
                </a:tc>
                <a:tc>
                  <a:txBody>
                    <a:bodyPr/>
                    <a:p>
                      <a:pPr algn="ctr">
                        <a:lnSpc>
                          <a:spcPct val="100000"/>
                        </a:lnSpc>
                      </a:pPr>
                      <a:r>
                        <a:rPr lang="es-ES">
                          <a:solidFill>
                            <a:srgbClr val="000000"/>
                          </a:solidFill>
                          <a:latin typeface="Calibri"/>
                        </a:rPr>
                        <a:t>ds.foreach( </a:t>
                      </a:r>
                      <a:endParaRPr/>
                    </a:p>
                    <a:p>
                      <a:pPr algn="ctr">
                        <a:lnSpc>
                          <a:spcPct val="100000"/>
                        </a:lnSpc>
                      </a:pPr>
                      <a:r>
                        <a:rPr lang="es-ES">
                          <a:solidFill>
                            <a:srgbClr val="000000"/>
                          </a:solidFill>
                          <a:latin typeface="Calibri"/>
                        </a:rPr>
                        <a:t>rdd =&gt; rdd.saveAsHadoopFile(dir))</a:t>
                      </a:r>
                      <a:endParaRPr/>
                    </a:p>
                  </a:txBody>
                  <a:tcPr/>
                </a:tc>
                <a:tc>
                  <a:txBody>
                    <a:bodyPr/>
                    <a:p>
                      <a:pPr algn="ctr">
                        <a:lnSpc>
                          <a:spcPct val="100000"/>
                        </a:lnSpc>
                      </a:pPr>
                      <a:r>
                        <a:rPr lang="es-ES">
                          <a:solidFill>
                            <a:srgbClr val="000000"/>
                          </a:solidFill>
                          <a:latin typeface="Calibri"/>
                        </a:rPr>
                        <a:t>Salva los contenidos de cada RDD a un directorio de salida</a:t>
                      </a:r>
                      <a:endParaRPr/>
                    </a:p>
                  </a:txBody>
                  <a:tcPr/>
                </a:tc>
              </a:tr>
            </a:tbl>
          </a:graphicData>
        </a:graphic>
      </p:graphicFrame>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Tips foreachRDD</a:t>
            </a:r>
            <a:endParaRPr/>
          </a:p>
        </p:txBody>
      </p:sp>
      <p:sp>
        <p:nvSpPr>
          <p:cNvPr id="212"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Nos permite almacenar datos que previamente han sido transformandos</a:t>
            </a:r>
            <a:endParaRPr/>
          </a:p>
          <a:p>
            <a:pPr>
              <a:lnSpc>
                <a:spcPct val="100000"/>
              </a:lnSpc>
              <a:buFont typeface="Arial"/>
              <a:buChar char="•"/>
            </a:pPr>
            <a:r>
              <a:rPr lang="es-ES" sz="3200">
                <a:solidFill>
                  <a:srgbClr val="000000"/>
                </a:solidFill>
                <a:latin typeface="Calibri"/>
              </a:rPr>
              <a:t>Se trata de una primitiva muy potente</a:t>
            </a:r>
            <a:endParaRPr/>
          </a:p>
          <a:p>
            <a:pPr>
              <a:lnSpc>
                <a:spcPct val="100000"/>
              </a:lnSpc>
              <a:buFont typeface="Arial"/>
              <a:buChar char="•"/>
            </a:pPr>
            <a:r>
              <a:rPr lang="es-ES" sz="3200">
                <a:solidFill>
                  <a:srgbClr val="000000"/>
                </a:solidFill>
                <a:latin typeface="Calibri"/>
              </a:rPr>
              <a:t>Existente ciertos patrones de uso de la función foreachRDD que merecen ser conocidos para optimizar la ejecucción de las aplicaciones en Spark Streaming.</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Patrón foreachRDD</a:t>
            </a:r>
            <a:endParaRPr/>
          </a:p>
        </p:txBody>
      </p:sp>
      <p:sp>
        <p:nvSpPr>
          <p:cNvPr id="214"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Caso de uso: se quiere almacenar los datos en un sistema externo que requiere crear un objeto de conexión.</a:t>
            </a:r>
            <a:endParaRPr/>
          </a:p>
          <a:p>
            <a:pPr>
              <a:lnSpc>
                <a:spcPct val="100000"/>
              </a:lnSpc>
              <a:buFont typeface="Arial"/>
              <a:buChar char="•"/>
            </a:pPr>
            <a:r>
              <a:rPr lang="es-ES" sz="3200">
                <a:solidFill>
                  <a:srgbClr val="000000"/>
                </a:solidFill>
                <a:latin typeface="Calibri"/>
              </a:rPr>
              <a:t>1ª aproximación:</a:t>
            </a:r>
            <a:endParaRPr/>
          </a:p>
        </p:txBody>
      </p:sp>
      <p:pic>
        <p:nvPicPr>
          <p:cNvPr id="215" name="Picture 2" descr=""/>
          <p:cNvPicPr/>
          <p:nvPr/>
        </p:nvPicPr>
        <p:blipFill>
          <a:blip r:embed="rId1"/>
          <a:stretch>
            <a:fillRect/>
          </a:stretch>
        </p:blipFill>
        <p:spPr>
          <a:xfrm>
            <a:off x="1331640" y="3973680"/>
            <a:ext cx="6401520" cy="194292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Patrón foreachRDD</a:t>
            </a:r>
            <a:endParaRPr/>
          </a:p>
        </p:txBody>
      </p:sp>
      <p:sp>
        <p:nvSpPr>
          <p:cNvPr id="217"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2ª aproximación:</a:t>
            </a: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s-ES" sz="3200">
                <a:solidFill>
                  <a:srgbClr val="000000"/>
                </a:solidFill>
                <a:latin typeface="Calibri"/>
              </a:rPr>
              <a:t>3ª aproximación:</a:t>
            </a:r>
            <a:endParaRPr/>
          </a:p>
          <a:p>
            <a:pPr>
              <a:lnSpc>
                <a:spcPct val="100000"/>
              </a:lnSpc>
            </a:pPr>
            <a:endParaRPr/>
          </a:p>
          <a:p>
            <a:pPr>
              <a:lnSpc>
                <a:spcPct val="100000"/>
              </a:lnSpc>
            </a:pPr>
            <a:endParaRPr/>
          </a:p>
        </p:txBody>
      </p:sp>
      <p:pic>
        <p:nvPicPr>
          <p:cNvPr id="218" name="Picture 2" descr=""/>
          <p:cNvPicPr/>
          <p:nvPr/>
        </p:nvPicPr>
        <p:blipFill>
          <a:blip r:embed="rId1"/>
          <a:stretch>
            <a:fillRect/>
          </a:stretch>
        </p:blipFill>
        <p:spPr>
          <a:xfrm>
            <a:off x="2664720" y="2160000"/>
            <a:ext cx="3310920" cy="1303560"/>
          </a:xfrm>
          <a:prstGeom prst="rect">
            <a:avLst/>
          </a:prstGeom>
          <a:ln>
            <a:noFill/>
          </a:ln>
        </p:spPr>
      </p:pic>
      <p:pic>
        <p:nvPicPr>
          <p:cNvPr id="219" name="Picture 3" descr=""/>
          <p:cNvPicPr/>
          <p:nvPr/>
        </p:nvPicPr>
        <p:blipFill>
          <a:blip r:embed="rId2"/>
          <a:stretch>
            <a:fillRect/>
          </a:stretch>
        </p:blipFill>
        <p:spPr>
          <a:xfrm>
            <a:off x="2035800" y="4509000"/>
            <a:ext cx="4570560" cy="161784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Patrón foreachRDD</a:t>
            </a:r>
            <a:endParaRPr/>
          </a:p>
        </p:txBody>
      </p:sp>
      <p:sp>
        <p:nvSpPr>
          <p:cNvPr id="221"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Aproximación final</a:t>
            </a:r>
            <a:endParaRPr/>
          </a:p>
        </p:txBody>
      </p:sp>
      <p:pic>
        <p:nvPicPr>
          <p:cNvPr id="222" name="Picture 2" descr=""/>
          <p:cNvPicPr/>
          <p:nvPr/>
        </p:nvPicPr>
        <p:blipFill>
          <a:blip r:embed="rId1"/>
          <a:stretch>
            <a:fillRect/>
          </a:stretch>
        </p:blipFill>
        <p:spPr>
          <a:xfrm>
            <a:off x="1063080" y="2709000"/>
            <a:ext cx="6768360" cy="205308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Cacheo y persistencia</a:t>
            </a:r>
            <a:endParaRPr/>
          </a:p>
        </p:txBody>
      </p:sp>
      <p:sp>
        <p:nvSpPr>
          <p:cNvPr id="224" name="CustomShape 2"/>
          <p:cNvSpPr/>
          <p:nvPr/>
        </p:nvSpPr>
        <p:spPr>
          <a:xfrm>
            <a:off x="483480" y="1656000"/>
            <a:ext cx="8228160" cy="4524480"/>
          </a:xfrm>
          <a:prstGeom prst="rect">
            <a:avLst/>
          </a:prstGeom>
          <a:noFill/>
          <a:ln>
            <a:noFill/>
          </a:ln>
        </p:spPr>
        <p:txBody>
          <a:bodyPr lIns="90000" rIns="90000" tIns="45000" bIns="45000"/>
          <a:p>
            <a:pPr>
              <a:lnSpc>
                <a:spcPct val="100000"/>
              </a:lnSpc>
              <a:buFont typeface="Arial"/>
              <a:buChar char="•"/>
            </a:pPr>
            <a:r>
              <a:rPr lang="es-ES" sz="2600">
                <a:solidFill>
                  <a:srgbClr val="000000"/>
                </a:solidFill>
                <a:latin typeface="Calibri"/>
              </a:rPr>
              <a:t>Mismo funcionamiento que Spark Core</a:t>
            </a:r>
            <a:endParaRPr/>
          </a:p>
          <a:p>
            <a:pPr>
              <a:lnSpc>
                <a:spcPct val="100000"/>
              </a:lnSpc>
              <a:buFont typeface="Arial"/>
              <a:buChar char="•"/>
            </a:pPr>
            <a:r>
              <a:rPr lang="es-ES" sz="2600">
                <a:solidFill>
                  <a:srgbClr val="000000"/>
                </a:solidFill>
                <a:latin typeface="Calibri"/>
              </a:rPr>
              <a:t>Se puede cachear en memoria utilizando el método persist()</a:t>
            </a:r>
            <a:endParaRPr/>
          </a:p>
          <a:p>
            <a:pPr>
              <a:lnSpc>
                <a:spcPct val="100000"/>
              </a:lnSpc>
              <a:buFont typeface="Arial"/>
              <a:buChar char="•"/>
            </a:pPr>
            <a:r>
              <a:rPr lang="es-ES" sz="2600">
                <a:solidFill>
                  <a:srgbClr val="000000"/>
                </a:solidFill>
                <a:latin typeface="Calibri"/>
              </a:rPr>
              <a:t>Cacheo implícito en operaciones de ventana y con estado: </a:t>
            </a:r>
            <a:r>
              <a:rPr b="1" lang="es-ES" sz="2600">
                <a:solidFill>
                  <a:srgbClr val="000000"/>
                </a:solidFill>
                <a:latin typeface="Calibri"/>
              </a:rPr>
              <a:t>reduceByWindow</a:t>
            </a:r>
            <a:r>
              <a:rPr lang="es-ES" sz="2600">
                <a:solidFill>
                  <a:srgbClr val="000000"/>
                </a:solidFill>
                <a:latin typeface="Calibri"/>
              </a:rPr>
              <a:t>, </a:t>
            </a:r>
            <a:r>
              <a:rPr b="1" lang="es-ES" sz="2600">
                <a:solidFill>
                  <a:srgbClr val="000000"/>
                </a:solidFill>
                <a:latin typeface="Calibri"/>
              </a:rPr>
              <a:t>reduceByKeyAndWindow</a:t>
            </a:r>
            <a:r>
              <a:rPr lang="es-ES" sz="2600">
                <a:solidFill>
                  <a:srgbClr val="000000"/>
                </a:solidFill>
                <a:latin typeface="Calibri"/>
              </a:rPr>
              <a:t> y </a:t>
            </a:r>
            <a:r>
              <a:rPr b="1" lang="es-ES" sz="2600">
                <a:solidFill>
                  <a:srgbClr val="000000"/>
                </a:solidFill>
                <a:latin typeface="Calibri"/>
              </a:rPr>
              <a:t>updateStateByKey</a:t>
            </a:r>
            <a:r>
              <a:rPr lang="es-ES" sz="2600">
                <a:solidFill>
                  <a:srgbClr val="000000"/>
                </a:solidFill>
                <a:latin typeface="Calibri"/>
              </a:rPr>
              <a:t>.</a:t>
            </a:r>
            <a:endParaRPr/>
          </a:p>
          <a:p>
            <a:pPr>
              <a:lnSpc>
                <a:spcPct val="100000"/>
              </a:lnSpc>
              <a:buFont typeface="Arial"/>
              <a:buChar char="•"/>
            </a:pPr>
            <a:r>
              <a:rPr lang="es-ES" sz="2600">
                <a:solidFill>
                  <a:srgbClr val="000000"/>
                </a:solidFill>
                <a:latin typeface="Calibri"/>
              </a:rPr>
              <a:t>Para datos recibidos por red, el nivel de persistencia está seteado a 2 por defecto</a:t>
            </a:r>
            <a:endParaRPr/>
          </a:p>
          <a:p>
            <a:pPr>
              <a:lnSpc>
                <a:spcPct val="100000"/>
              </a:lnSpc>
              <a:buFont typeface="Arial"/>
              <a:buChar char="•"/>
            </a:pPr>
            <a:r>
              <a:rPr lang="es-ES" sz="2600">
                <a:solidFill>
                  <a:srgbClr val="000000"/>
                </a:solidFill>
                <a:latin typeface="Calibri"/>
              </a:rPr>
              <a:t>A diferencia de las RDDs, los Dstream se mantienen serializados en memoria por defecto.</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Características</a:t>
            </a:r>
            <a:endParaRPr/>
          </a:p>
        </p:txBody>
      </p:sp>
      <p:sp>
        <p:nvSpPr>
          <p:cNvPr id="126"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b="1" lang="es-ES" sz="2400">
                <a:solidFill>
                  <a:srgbClr val="000000"/>
                </a:solidFill>
                <a:latin typeface="Calibri"/>
              </a:rPr>
              <a:t>Operadores de alto nivel</a:t>
            </a:r>
            <a:r>
              <a:rPr lang="es-ES" sz="2400">
                <a:solidFill>
                  <a:srgbClr val="000000"/>
                </a:solidFill>
                <a:latin typeface="Calibri"/>
              </a:rPr>
              <a:t>. El API de Spark Streaming permite utilizar una librería Java, Scala y Python que permite realizar procesamiento Streaming como si fuera Batch.</a:t>
            </a:r>
            <a:endParaRPr/>
          </a:p>
          <a:p>
            <a:pPr>
              <a:lnSpc>
                <a:spcPct val="100000"/>
              </a:lnSpc>
              <a:buFont typeface="Arial"/>
              <a:buChar char="•"/>
            </a:pPr>
            <a:r>
              <a:rPr b="1" lang="es-ES" sz="2400">
                <a:solidFill>
                  <a:srgbClr val="000000"/>
                </a:solidFill>
                <a:latin typeface="Calibri"/>
              </a:rPr>
              <a:t>Tolerancia a fallos</a:t>
            </a:r>
            <a:r>
              <a:rPr lang="es-ES" sz="2400">
                <a:solidFill>
                  <a:srgbClr val="000000"/>
                </a:solidFill>
                <a:latin typeface="Calibri"/>
              </a:rPr>
              <a:t>. Nos permite una semántica de exactamente una vez. El procesamiento puede ser recuperado desde la última vez que fallo.</a:t>
            </a:r>
            <a:endParaRPr/>
          </a:p>
          <a:p>
            <a:pPr>
              <a:lnSpc>
                <a:spcPct val="100000"/>
              </a:lnSpc>
              <a:buFont typeface="Arial"/>
              <a:buChar char="•"/>
            </a:pPr>
            <a:r>
              <a:rPr b="1" lang="es-ES" sz="2400">
                <a:solidFill>
                  <a:srgbClr val="000000"/>
                </a:solidFill>
                <a:latin typeface="Calibri"/>
              </a:rPr>
              <a:t>Integración con Spark</a:t>
            </a:r>
            <a:r>
              <a:rPr lang="es-ES" sz="2400">
                <a:solidFill>
                  <a:srgbClr val="000000"/>
                </a:solidFill>
                <a:latin typeface="Calibri"/>
              </a:rPr>
              <a:t>. Se puede combinar análisis en batch, streaming y queries interactivas.</a:t>
            </a:r>
            <a:endParaRPr/>
          </a:p>
          <a:p>
            <a:pPr>
              <a:lnSpc>
                <a:spcPct val="100000"/>
              </a:lnSpc>
              <a:buFont typeface="Arial"/>
              <a:buChar char="•"/>
            </a:pPr>
            <a:r>
              <a:rPr b="1" lang="es-ES" sz="2400">
                <a:solidFill>
                  <a:srgbClr val="000000"/>
                </a:solidFill>
                <a:latin typeface="Calibri"/>
              </a:rPr>
              <a:t>Múltiples fuentes y destinos de datos</a:t>
            </a:r>
            <a:r>
              <a:rPr lang="es-ES" sz="2400">
                <a:solidFill>
                  <a:srgbClr val="000000"/>
                </a:solidFill>
                <a:latin typeface="Calibri"/>
              </a:rPr>
              <a:t>. </a:t>
            </a:r>
            <a:endParaRPr/>
          </a:p>
          <a:p>
            <a:pPr>
              <a:lnSpc>
                <a:spcPct val="100000"/>
              </a:lnSpc>
              <a:buFont typeface="Arial"/>
              <a:buChar char="•"/>
            </a:pPr>
            <a:r>
              <a:rPr b="1" lang="es-ES" sz="2400">
                <a:solidFill>
                  <a:srgbClr val="000000"/>
                </a:solidFill>
                <a:latin typeface="Calibri"/>
              </a:rPr>
              <a:t>Desplegable en distintos formatos</a:t>
            </a:r>
            <a:r>
              <a:rPr lang="es-ES" sz="2400">
                <a:solidFill>
                  <a:srgbClr val="000000"/>
                </a:solidFill>
                <a:latin typeface="Calibri"/>
              </a:rPr>
              <a:t>: standalone, cluster o en la nube.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Checkpointing</a:t>
            </a:r>
            <a:endParaRPr/>
          </a:p>
        </p:txBody>
      </p:sp>
      <p:sp>
        <p:nvSpPr>
          <p:cNvPr id="226"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b="1" lang="es-ES" sz="2800">
                <a:solidFill>
                  <a:srgbClr val="000000"/>
                </a:solidFill>
                <a:latin typeface="Calibri"/>
              </a:rPr>
              <a:t>Caso de uso</a:t>
            </a:r>
            <a:r>
              <a:rPr lang="es-ES" sz="2800">
                <a:solidFill>
                  <a:srgbClr val="000000"/>
                </a:solidFill>
                <a:latin typeface="Calibri"/>
              </a:rPr>
              <a:t>: se tiene una aplicación Spark Streaming que va a correr por un tiempo indefinido, potencialmente de manera ilimitada.</a:t>
            </a:r>
            <a:endParaRPr/>
          </a:p>
          <a:p>
            <a:pPr>
              <a:lnSpc>
                <a:spcPct val="100000"/>
              </a:lnSpc>
              <a:buFont typeface="Arial"/>
              <a:buChar char="•"/>
            </a:pPr>
            <a:r>
              <a:rPr b="1" lang="es-ES" sz="2800">
                <a:solidFill>
                  <a:srgbClr val="000000"/>
                </a:solidFill>
                <a:latin typeface="Calibri"/>
              </a:rPr>
              <a:t>Problema:</a:t>
            </a:r>
            <a:r>
              <a:rPr lang="es-ES" sz="2800">
                <a:solidFill>
                  <a:srgbClr val="000000"/>
                </a:solidFill>
                <a:latin typeface="Calibri"/>
              </a:rPr>
              <a:t> ¿qué pasa si la aplicación se cae por cualquier motivo?</a:t>
            </a:r>
            <a:endParaRPr/>
          </a:p>
          <a:p>
            <a:pPr>
              <a:lnSpc>
                <a:spcPct val="100000"/>
              </a:lnSpc>
              <a:buFont typeface="Arial"/>
              <a:buChar char="•"/>
            </a:pPr>
            <a:r>
              <a:rPr b="1" lang="es-ES" sz="2800">
                <a:solidFill>
                  <a:srgbClr val="000000"/>
                </a:solidFill>
                <a:latin typeface="Calibri"/>
              </a:rPr>
              <a:t>Preguntas</a:t>
            </a:r>
            <a:r>
              <a:rPr lang="es-ES" sz="2800">
                <a:solidFill>
                  <a:srgbClr val="000000"/>
                </a:solidFill>
                <a:latin typeface="Calibri"/>
              </a:rPr>
              <a:t>: ¿vamos a perder los datos que estamos procesando?, ¿se va a poder recuperar la aplicación y trabajar sin problema?. En definitiva, ¿cuál es la tolerancia a fallos de nuestro sistema?</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Checkpointing</a:t>
            </a:r>
            <a:endParaRPr/>
          </a:p>
        </p:txBody>
      </p:sp>
      <p:sp>
        <p:nvSpPr>
          <p:cNvPr id="228"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I</a:t>
            </a:r>
            <a:r>
              <a:rPr lang="es-ES" sz="2400">
                <a:solidFill>
                  <a:srgbClr val="000000"/>
                </a:solidFill>
                <a:latin typeface="Calibri"/>
              </a:rPr>
              <a:t>gual que en el caso de Flume (canales persistentes en disco) en Spark Streaming se necesita almacenar la información necesaria para construir un sistema tolerante a fallos:</a:t>
            </a:r>
            <a:endParaRPr/>
          </a:p>
          <a:p>
            <a:pPr lvl="1">
              <a:lnSpc>
                <a:spcPct val="100000"/>
              </a:lnSpc>
              <a:buFont typeface="Arial"/>
              <a:buChar char="–"/>
            </a:pPr>
            <a:r>
              <a:rPr b="1" lang="es-ES" sz="2400">
                <a:solidFill>
                  <a:srgbClr val="000000"/>
                </a:solidFill>
                <a:latin typeface="Calibri"/>
              </a:rPr>
              <a:t>Checkpointing de metadata</a:t>
            </a:r>
            <a:r>
              <a:rPr lang="es-ES" sz="2400">
                <a:solidFill>
                  <a:srgbClr val="000000"/>
                </a:solidFill>
                <a:latin typeface="Calibri"/>
              </a:rPr>
              <a:t>: se utiliza para recuperarse de fallos en el driver.</a:t>
            </a:r>
            <a:endParaRPr/>
          </a:p>
          <a:p>
            <a:pPr lvl="1">
              <a:lnSpc>
                <a:spcPct val="100000"/>
              </a:lnSpc>
              <a:buFont typeface="Arial"/>
              <a:buChar char="–"/>
            </a:pPr>
            <a:r>
              <a:rPr b="1" lang="es-ES" sz="2400">
                <a:solidFill>
                  <a:srgbClr val="000000"/>
                </a:solidFill>
                <a:latin typeface="Calibri"/>
              </a:rPr>
              <a:t>Checkpointing de dato</a:t>
            </a:r>
            <a:r>
              <a:rPr lang="es-ES" sz="2400">
                <a:solidFill>
                  <a:srgbClr val="000000"/>
                </a:solidFill>
                <a:latin typeface="Calibri"/>
              </a:rPr>
              <a:t>: necesario para el funcionamiento básico al persistir RDDs que va a ser necesario en posteriores transformaciones y operaciones de salida/acciones.</a:t>
            </a:r>
            <a:endParaRPr/>
          </a:p>
          <a:p>
            <a:pPr>
              <a:lnSpc>
                <a:spcPct val="100000"/>
              </a:lnSpc>
            </a:pP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Checkpointing</a:t>
            </a:r>
            <a:endParaRPr/>
          </a:p>
        </p:txBody>
      </p:sp>
      <p:sp>
        <p:nvSpPr>
          <p:cNvPr id="230"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b="1" lang="es-ES" sz="2400">
                <a:solidFill>
                  <a:srgbClr val="000000"/>
                </a:solidFill>
                <a:latin typeface="Calibri"/>
              </a:rPr>
              <a:t>Metadatos</a:t>
            </a:r>
            <a:r>
              <a:rPr lang="es-ES" sz="2400">
                <a:solidFill>
                  <a:srgbClr val="000000"/>
                </a:solidFill>
                <a:latin typeface="Calibri"/>
              </a:rPr>
              <a:t>:  almacena la información de como se va a realizar la computación en streaming en un sistema </a:t>
            </a:r>
            <a:r>
              <a:rPr b="1" lang="es-ES" sz="2400">
                <a:solidFill>
                  <a:srgbClr val="000000"/>
                </a:solidFill>
                <a:latin typeface="Calibri"/>
              </a:rPr>
              <a:t>tolerante a fallos </a:t>
            </a:r>
            <a:r>
              <a:rPr lang="es-ES" sz="2400">
                <a:solidFill>
                  <a:srgbClr val="000000"/>
                </a:solidFill>
                <a:latin typeface="Calibri"/>
              </a:rPr>
              <a:t>como HDFS. Dicha información consiste de:</a:t>
            </a:r>
            <a:endParaRPr/>
          </a:p>
          <a:p>
            <a:pPr lvl="1">
              <a:lnSpc>
                <a:spcPct val="100000"/>
              </a:lnSpc>
              <a:buFont typeface="Arial"/>
              <a:buChar char="–"/>
            </a:pPr>
            <a:r>
              <a:rPr b="1" lang="es-ES" sz="2400">
                <a:solidFill>
                  <a:srgbClr val="000000"/>
                </a:solidFill>
                <a:latin typeface="Calibri"/>
              </a:rPr>
              <a:t>Configuración</a:t>
            </a:r>
            <a:r>
              <a:rPr lang="es-ES" sz="2400">
                <a:solidFill>
                  <a:srgbClr val="000000"/>
                </a:solidFill>
                <a:latin typeface="Calibri"/>
              </a:rPr>
              <a:t>: necesaria para crear la aplicación en streaming.</a:t>
            </a:r>
            <a:endParaRPr/>
          </a:p>
          <a:p>
            <a:pPr lvl="1">
              <a:lnSpc>
                <a:spcPct val="100000"/>
              </a:lnSpc>
              <a:buFont typeface="Arial"/>
              <a:buChar char="–"/>
            </a:pPr>
            <a:r>
              <a:rPr b="1" lang="es-ES" sz="2400">
                <a:solidFill>
                  <a:srgbClr val="000000"/>
                </a:solidFill>
                <a:latin typeface="Calibri"/>
              </a:rPr>
              <a:t>Operaciones en el Dstream</a:t>
            </a:r>
            <a:r>
              <a:rPr lang="es-ES" sz="2400">
                <a:solidFill>
                  <a:srgbClr val="000000"/>
                </a:solidFill>
                <a:latin typeface="Calibri"/>
              </a:rPr>
              <a:t>: operaciones que definen el flujo de nuestra aplicación Spark Streaming.</a:t>
            </a:r>
            <a:endParaRPr/>
          </a:p>
          <a:p>
            <a:pPr lvl="1">
              <a:lnSpc>
                <a:spcPct val="100000"/>
              </a:lnSpc>
              <a:buFont typeface="Arial"/>
              <a:buChar char="–"/>
            </a:pPr>
            <a:r>
              <a:rPr b="1" lang="es-ES" sz="2400">
                <a:solidFill>
                  <a:srgbClr val="000000"/>
                </a:solidFill>
                <a:latin typeface="Calibri"/>
              </a:rPr>
              <a:t>Batches incompletos</a:t>
            </a:r>
            <a:r>
              <a:rPr lang="es-ES" sz="2400">
                <a:solidFill>
                  <a:srgbClr val="000000"/>
                </a:solidFill>
                <a:latin typeface="Calibri"/>
              </a:rPr>
              <a:t>: trabajos incompletos que están esperando en la cola a ser ejecutados.</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Checkpointing</a:t>
            </a:r>
            <a:endParaRPr/>
          </a:p>
        </p:txBody>
      </p:sp>
      <p:sp>
        <p:nvSpPr>
          <p:cNvPr id="232"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b="1" lang="es-ES" sz="3200">
                <a:solidFill>
                  <a:srgbClr val="000000"/>
                </a:solidFill>
                <a:latin typeface="Calibri"/>
              </a:rPr>
              <a:t>Datos</a:t>
            </a:r>
            <a:r>
              <a:rPr lang="es-ES" sz="3200">
                <a:solidFill>
                  <a:srgbClr val="000000"/>
                </a:solidFill>
                <a:latin typeface="Calibri"/>
              </a:rPr>
              <a:t>:  persiste las RDDs generadas.</a:t>
            </a:r>
            <a:endParaRPr/>
          </a:p>
          <a:p>
            <a:pPr lvl="1">
              <a:lnSpc>
                <a:spcPct val="100000"/>
              </a:lnSpc>
              <a:buFont typeface="Arial"/>
              <a:buChar char="–"/>
            </a:pPr>
            <a:r>
              <a:rPr b="1" lang="es-ES" sz="2800">
                <a:solidFill>
                  <a:srgbClr val="000000"/>
                </a:solidFill>
                <a:latin typeface="Calibri"/>
              </a:rPr>
              <a:t>Problema</a:t>
            </a:r>
            <a:r>
              <a:rPr lang="es-ES" sz="2800">
                <a:solidFill>
                  <a:srgbClr val="000000"/>
                </a:solidFill>
                <a:latin typeface="Calibri"/>
              </a:rPr>
              <a:t>:</a:t>
            </a:r>
            <a:endParaRPr/>
          </a:p>
          <a:p>
            <a:pPr lvl="2">
              <a:lnSpc>
                <a:spcPct val="100000"/>
              </a:lnSpc>
              <a:buFont typeface="Arial"/>
              <a:buChar char="•"/>
            </a:pPr>
            <a:r>
              <a:rPr lang="es-ES" sz="2400">
                <a:solidFill>
                  <a:srgbClr val="000000"/>
                </a:solidFill>
                <a:latin typeface="Calibri"/>
              </a:rPr>
              <a:t>RDDs intermedias con estado se necesitan cruzar en distintas partes de nuestra aplicación.</a:t>
            </a:r>
            <a:endParaRPr/>
          </a:p>
          <a:p>
            <a:pPr lvl="2">
              <a:lnSpc>
                <a:spcPct val="100000"/>
              </a:lnSpc>
              <a:buFont typeface="Arial"/>
              <a:buChar char="•"/>
            </a:pPr>
            <a:r>
              <a:rPr lang="es-ES" sz="2400">
                <a:solidFill>
                  <a:srgbClr val="000000"/>
                </a:solidFill>
                <a:latin typeface="Calibri"/>
              </a:rPr>
              <a:t>Spark en su ‘lineage graph’ lleva cuenta de todas las RDDs existentes.</a:t>
            </a:r>
            <a:endParaRPr/>
          </a:p>
          <a:p>
            <a:pPr lvl="2">
              <a:lnSpc>
                <a:spcPct val="100000"/>
              </a:lnSpc>
              <a:buFont typeface="Arial"/>
              <a:buChar char="•"/>
            </a:pPr>
            <a:r>
              <a:rPr lang="es-ES" sz="2400">
                <a:solidFill>
                  <a:srgbClr val="000000"/>
                </a:solidFill>
                <a:latin typeface="Calibri"/>
              </a:rPr>
              <a:t>En aplicación/computación complejas haría que dicho ‘grafo’ fuera poco manejable en tiempo como en tamaño.</a:t>
            </a:r>
            <a:endParaRPr/>
          </a:p>
          <a:p>
            <a:pPr lvl="1">
              <a:lnSpc>
                <a:spcPct val="100000"/>
              </a:lnSpc>
              <a:buFont typeface="Arial"/>
              <a:buChar char="–"/>
            </a:pPr>
            <a:r>
              <a:rPr b="1" lang="es-ES" sz="2800">
                <a:solidFill>
                  <a:srgbClr val="000000"/>
                </a:solidFill>
                <a:latin typeface="Calibri"/>
              </a:rPr>
              <a:t>Solución</a:t>
            </a:r>
            <a:r>
              <a:rPr lang="es-ES" sz="2800">
                <a:solidFill>
                  <a:srgbClr val="000000"/>
                </a:solidFill>
                <a:latin typeface="Calibri"/>
              </a:rPr>
              <a:t>:</a:t>
            </a:r>
            <a:endParaRPr/>
          </a:p>
          <a:p>
            <a:pPr lvl="2">
              <a:lnSpc>
                <a:spcPct val="100000"/>
              </a:lnSpc>
              <a:buFont typeface="Arial"/>
              <a:buChar char="•"/>
            </a:pPr>
            <a:r>
              <a:rPr lang="es-ES" sz="2400">
                <a:solidFill>
                  <a:srgbClr val="000000"/>
                </a:solidFill>
                <a:latin typeface="Calibri"/>
              </a:rPr>
              <a:t>Spark hace checkpointing de estas RDDs intermedias cada cierto tiempo.</a:t>
            </a:r>
            <a:endParaRPr/>
          </a:p>
          <a:p>
            <a:pPr>
              <a:lnSpc>
                <a:spcPct val="100000"/>
              </a:lnSpc>
            </a:pP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Checkpoiting - Configuración</a:t>
            </a:r>
            <a:endParaRPr/>
          </a:p>
        </p:txBody>
      </p:sp>
      <p:pic>
        <p:nvPicPr>
          <p:cNvPr id="234" name="Picture 2" descr=""/>
          <p:cNvPicPr/>
          <p:nvPr/>
        </p:nvPicPr>
        <p:blipFill>
          <a:blip r:embed="rId1"/>
          <a:stretch>
            <a:fillRect/>
          </a:stretch>
        </p:blipFill>
        <p:spPr>
          <a:xfrm>
            <a:off x="1259640" y="1556640"/>
            <a:ext cx="7221600" cy="446292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Despliegue</a:t>
            </a:r>
            <a:endParaRPr/>
          </a:p>
        </p:txBody>
      </p:sp>
      <p:sp>
        <p:nvSpPr>
          <p:cNvPr id="236"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800">
                <a:solidFill>
                  <a:srgbClr val="000000"/>
                </a:solidFill>
                <a:latin typeface="Calibri"/>
              </a:rPr>
              <a:t>Copiar la aplicación en un cluster.</a:t>
            </a:r>
            <a:endParaRPr/>
          </a:p>
          <a:p>
            <a:pPr>
              <a:lnSpc>
                <a:spcPct val="100000"/>
              </a:lnSpc>
              <a:buFont typeface="Arial"/>
              <a:buChar char="•"/>
            </a:pPr>
            <a:r>
              <a:rPr lang="es-ES" sz="2800">
                <a:solidFill>
                  <a:srgbClr val="000000"/>
                </a:solidFill>
                <a:latin typeface="Calibri"/>
              </a:rPr>
              <a:t>Empaquetar la aplicación en un jar. Si se tiene dependencias externas es necesario</a:t>
            </a:r>
            <a:endParaRPr/>
          </a:p>
          <a:p>
            <a:pPr>
              <a:lnSpc>
                <a:spcPct val="100000"/>
              </a:lnSpc>
              <a:buFont typeface="Arial"/>
              <a:buChar char="•"/>
            </a:pPr>
            <a:r>
              <a:rPr lang="es-ES" sz="2800">
                <a:solidFill>
                  <a:srgbClr val="000000"/>
                </a:solidFill>
                <a:latin typeface="Calibri"/>
              </a:rPr>
              <a:t>Dar suficiente memoria a los executors.</a:t>
            </a:r>
            <a:endParaRPr/>
          </a:p>
          <a:p>
            <a:pPr>
              <a:lnSpc>
                <a:spcPct val="100000"/>
              </a:lnSpc>
              <a:buFont typeface="Arial"/>
              <a:buChar char="•"/>
            </a:pPr>
            <a:r>
              <a:rPr lang="es-ES" sz="2800">
                <a:solidFill>
                  <a:srgbClr val="000000"/>
                </a:solidFill>
                <a:latin typeface="Calibri"/>
              </a:rPr>
              <a:t>Configurar el checkpointing</a:t>
            </a:r>
            <a:endParaRPr/>
          </a:p>
          <a:p>
            <a:pPr>
              <a:lnSpc>
                <a:spcPct val="100000"/>
              </a:lnSpc>
              <a:buFont typeface="Arial"/>
              <a:buChar char="•"/>
            </a:pPr>
            <a:r>
              <a:rPr lang="es-ES" sz="2800">
                <a:solidFill>
                  <a:srgbClr val="000000"/>
                </a:solidFill>
                <a:latin typeface="Calibri"/>
              </a:rPr>
              <a:t>Configurar reinicio automático del driver de la aplicación.</a:t>
            </a:r>
            <a:endParaRPr/>
          </a:p>
          <a:p>
            <a:pPr>
              <a:lnSpc>
                <a:spcPct val="100000"/>
              </a:lnSpc>
              <a:buFont typeface="Arial"/>
              <a:buChar char="•"/>
            </a:pPr>
            <a:r>
              <a:rPr lang="es-ES" sz="2800">
                <a:solidFill>
                  <a:srgbClr val="000000"/>
                </a:solidFill>
                <a:latin typeface="Calibri"/>
              </a:rPr>
              <a:t>Configurar los write-ahead logs.</a:t>
            </a:r>
            <a:endParaRPr/>
          </a:p>
          <a:p>
            <a:pPr>
              <a:lnSpc>
                <a:spcPct val="100000"/>
              </a:lnSpc>
              <a:buFont typeface="Arial"/>
              <a:buChar char="•"/>
            </a:pPr>
            <a:r>
              <a:rPr lang="es-ES" sz="2800">
                <a:solidFill>
                  <a:srgbClr val="000000"/>
                </a:solidFill>
                <a:latin typeface="Calibri"/>
              </a:rPr>
              <a:t>Establecer el máximo ratio de recepción.</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Tunning</a:t>
            </a:r>
            <a:endParaRPr/>
          </a:p>
        </p:txBody>
      </p:sp>
      <p:sp>
        <p:nvSpPr>
          <p:cNvPr id="238"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Definir el nivel de paralelismo a la hora de recibir dato.</a:t>
            </a:r>
            <a:endParaRPr/>
          </a:p>
          <a:p>
            <a:pPr>
              <a:lnSpc>
                <a:spcPct val="100000"/>
              </a:lnSpc>
              <a:buFont typeface="Arial"/>
              <a:buChar char="•"/>
            </a:pPr>
            <a:r>
              <a:rPr lang="es-ES" sz="3200">
                <a:solidFill>
                  <a:srgbClr val="000000"/>
                </a:solidFill>
                <a:latin typeface="Calibri"/>
              </a:rPr>
              <a:t>Definir el nivel de paralelismo a la hora de procesar dato</a:t>
            </a:r>
            <a:endParaRPr/>
          </a:p>
          <a:p>
            <a:pPr>
              <a:lnSpc>
                <a:spcPct val="100000"/>
              </a:lnSpc>
              <a:buFont typeface="Arial"/>
              <a:buChar char="•"/>
            </a:pPr>
            <a:r>
              <a:rPr lang="es-ES" sz="3200">
                <a:solidFill>
                  <a:srgbClr val="000000"/>
                </a:solidFill>
                <a:latin typeface="Calibri"/>
              </a:rPr>
              <a:t>Serialización de dato (Kryo vs Java serialization)</a:t>
            </a:r>
            <a:endParaRPr/>
          </a:p>
          <a:p>
            <a:pPr>
              <a:lnSpc>
                <a:spcPct val="100000"/>
              </a:lnSpc>
              <a:buFont typeface="Arial"/>
              <a:buChar char="•"/>
            </a:pPr>
            <a:r>
              <a:rPr lang="es-ES" sz="3200">
                <a:solidFill>
                  <a:srgbClr val="000000"/>
                </a:solidFill>
                <a:latin typeface="Calibri"/>
              </a:rPr>
              <a:t>Overhead al lanzar nuevas tareas</a:t>
            </a:r>
            <a:endParaRPr/>
          </a:p>
          <a:p>
            <a:pPr>
              <a:lnSpc>
                <a:spcPct val="100000"/>
              </a:lnSpc>
              <a:buFont typeface="Arial"/>
              <a:buChar char="•"/>
            </a:pPr>
            <a:r>
              <a:rPr lang="es-ES" sz="3200">
                <a:solidFill>
                  <a:srgbClr val="000000"/>
                </a:solidFill>
                <a:latin typeface="Calibri"/>
              </a:rPr>
              <a:t>Establecer el intervalo correcto de tratamiento de los batches</a:t>
            </a:r>
            <a:endParaRPr/>
          </a:p>
          <a:p>
            <a:pPr>
              <a:lnSpc>
                <a:spcPct val="100000"/>
              </a:lnSpc>
              <a:buFont typeface="Arial"/>
              <a:buChar char="•"/>
            </a:pPr>
            <a:r>
              <a:rPr lang="es-ES" sz="3200">
                <a:solidFill>
                  <a:srgbClr val="000000"/>
                </a:solidFill>
                <a:latin typeface="Calibri"/>
              </a:rPr>
              <a:t>Optimización del uso memoria</a:t>
            </a: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Otras opciones a Spark Streaming</a:t>
            </a:r>
            <a:endParaRPr/>
          </a:p>
        </p:txBody>
      </p:sp>
      <p:sp>
        <p:nvSpPr>
          <p:cNvPr id="240"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b="1" lang="es-ES" sz="2600">
                <a:solidFill>
                  <a:srgbClr val="000000"/>
                </a:solidFill>
                <a:latin typeface="Calibri"/>
              </a:rPr>
              <a:t>Storm</a:t>
            </a:r>
            <a:r>
              <a:rPr lang="es-ES" sz="2600">
                <a:solidFill>
                  <a:srgbClr val="000000"/>
                </a:solidFill>
                <a:latin typeface="Calibri"/>
              </a:rPr>
              <a:t>: sistema de computación en tiempo real que permite procesar streams de datos en formato de tuplas.</a:t>
            </a:r>
            <a:endParaRPr/>
          </a:p>
          <a:p>
            <a:pPr>
              <a:lnSpc>
                <a:spcPct val="100000"/>
              </a:lnSpc>
              <a:buFont typeface="Arial"/>
              <a:buChar char="•"/>
            </a:pPr>
            <a:r>
              <a:rPr b="1" lang="es-ES" sz="2600">
                <a:solidFill>
                  <a:srgbClr val="000000"/>
                </a:solidFill>
                <a:latin typeface="Calibri"/>
              </a:rPr>
              <a:t>Trident: </a:t>
            </a:r>
            <a:r>
              <a:rPr lang="es-ES" sz="2600">
                <a:solidFill>
                  <a:srgbClr val="000000"/>
                </a:solidFill>
                <a:latin typeface="Calibri"/>
              </a:rPr>
              <a:t>abstracción de Storm que permite computar datos con semántica exactamente una.</a:t>
            </a:r>
            <a:endParaRPr/>
          </a:p>
          <a:p>
            <a:pPr>
              <a:lnSpc>
                <a:spcPct val="100000"/>
              </a:lnSpc>
              <a:buFont typeface="Arial"/>
              <a:buChar char="•"/>
            </a:pPr>
            <a:r>
              <a:rPr b="1" lang="es-ES" sz="2600">
                <a:solidFill>
                  <a:srgbClr val="000000"/>
                </a:solidFill>
                <a:latin typeface="Calibri"/>
              </a:rPr>
              <a:t>Google Dataflow: </a:t>
            </a:r>
            <a:r>
              <a:rPr lang="es-ES" sz="2600">
                <a:solidFill>
                  <a:srgbClr val="000000"/>
                </a:solidFill>
                <a:latin typeface="Calibri"/>
              </a:rPr>
              <a:t>servicio en Cloud de Google que permite procesar datos de manera batch y streaming.</a:t>
            </a:r>
            <a:endParaRPr/>
          </a:p>
          <a:p>
            <a:pPr>
              <a:lnSpc>
                <a:spcPct val="100000"/>
              </a:lnSpc>
              <a:buFont typeface="Arial"/>
              <a:buChar char="•"/>
            </a:pPr>
            <a:r>
              <a:rPr b="1" lang="es-ES" sz="2600">
                <a:solidFill>
                  <a:srgbClr val="000000"/>
                </a:solidFill>
                <a:latin typeface="Calibri"/>
              </a:rPr>
              <a:t>Apache Flink</a:t>
            </a:r>
            <a:r>
              <a:rPr lang="es-ES" sz="2600">
                <a:solidFill>
                  <a:srgbClr val="000000"/>
                </a:solidFill>
                <a:latin typeface="Calibri"/>
              </a:rPr>
              <a:t>: motor de procesamiento distribuido en streaming basado en flujo de datos</a:t>
            </a:r>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Comparación de motores</a:t>
            </a:r>
            <a:endParaRPr/>
          </a:p>
        </p:txBody>
      </p:sp>
      <p:pic>
        <p:nvPicPr>
          <p:cNvPr id="242" name="Content Placeholder 3" descr=""/>
          <p:cNvPicPr/>
          <p:nvPr/>
        </p:nvPicPr>
        <p:blipFill>
          <a:blip r:embed="rId1"/>
          <a:stretch>
            <a:fillRect/>
          </a:stretch>
        </p:blipFill>
        <p:spPr>
          <a:xfrm>
            <a:off x="1557720" y="1600200"/>
            <a:ext cx="6026760" cy="452448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Comparación de modelos</a:t>
            </a:r>
            <a:endParaRPr/>
          </a:p>
        </p:txBody>
      </p:sp>
      <p:pic>
        <p:nvPicPr>
          <p:cNvPr id="244" name="Marcador de contenido 4" descr=""/>
          <p:cNvPicPr/>
          <p:nvPr/>
        </p:nvPicPr>
        <p:blipFill>
          <a:blip r:embed="rId1"/>
          <a:stretch>
            <a:fillRect/>
          </a:stretch>
        </p:blipFill>
        <p:spPr>
          <a:xfrm>
            <a:off x="1557720" y="1600200"/>
            <a:ext cx="6026760" cy="452448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Funcionamiento</a:t>
            </a:r>
            <a:endParaRPr/>
          </a:p>
        </p:txBody>
      </p:sp>
      <p:sp>
        <p:nvSpPr>
          <p:cNvPr id="128" name="CustomShape 2"/>
          <p:cNvSpPr/>
          <p:nvPr/>
        </p:nvSpPr>
        <p:spPr>
          <a:xfrm>
            <a:off x="483480" y="1656000"/>
            <a:ext cx="8228160" cy="4524480"/>
          </a:xfrm>
          <a:prstGeom prst="rect">
            <a:avLst/>
          </a:prstGeom>
          <a:noFill/>
          <a:ln>
            <a:noFill/>
          </a:ln>
        </p:spPr>
        <p:txBody>
          <a:bodyPr lIns="90000" rIns="90000" tIns="45000" bIns="45000"/>
          <a:p>
            <a:pPr>
              <a:lnSpc>
                <a:spcPct val="100000"/>
              </a:lnSpc>
              <a:buFont typeface="StarSymbol"/>
              <a:buAutoNum type="arabicPeriod"/>
            </a:pPr>
            <a:r>
              <a:rPr lang="es-ES" sz="2400">
                <a:solidFill>
                  <a:srgbClr val="000000"/>
                </a:solidFill>
                <a:latin typeface="Calibri"/>
              </a:rPr>
              <a:t>El data es recogido desde una fuente:</a:t>
            </a:r>
            <a:endParaRPr/>
          </a:p>
          <a:p>
            <a:pPr lvl="1">
              <a:lnSpc>
                <a:spcPct val="100000"/>
              </a:lnSpc>
              <a:buFont typeface="Arial"/>
              <a:buChar char="•"/>
            </a:pPr>
            <a:r>
              <a:rPr lang="es-ES" sz="2400">
                <a:solidFill>
                  <a:srgbClr val="000000"/>
                </a:solidFill>
                <a:latin typeface="Calibri"/>
              </a:rPr>
              <a:t>Kafka</a:t>
            </a:r>
            <a:endParaRPr/>
          </a:p>
          <a:p>
            <a:pPr lvl="1">
              <a:lnSpc>
                <a:spcPct val="100000"/>
              </a:lnSpc>
              <a:buFont typeface="Arial"/>
              <a:buChar char="•"/>
            </a:pPr>
            <a:r>
              <a:rPr lang="es-ES" sz="2400">
                <a:solidFill>
                  <a:srgbClr val="000000"/>
                </a:solidFill>
                <a:latin typeface="Calibri"/>
              </a:rPr>
              <a:t>Flume</a:t>
            </a:r>
            <a:endParaRPr/>
          </a:p>
          <a:p>
            <a:pPr lvl="1">
              <a:lnSpc>
                <a:spcPct val="100000"/>
              </a:lnSpc>
              <a:buFont typeface="Arial"/>
              <a:buChar char="•"/>
            </a:pPr>
            <a:r>
              <a:rPr lang="es-ES" sz="2400">
                <a:solidFill>
                  <a:srgbClr val="000000"/>
                </a:solidFill>
                <a:latin typeface="Calibri"/>
              </a:rPr>
              <a:t>Twitter</a:t>
            </a:r>
            <a:endParaRPr/>
          </a:p>
          <a:p>
            <a:pPr lvl="1">
              <a:lnSpc>
                <a:spcPct val="100000"/>
              </a:lnSpc>
              <a:buFont typeface="Arial"/>
              <a:buChar char="•"/>
            </a:pPr>
            <a:r>
              <a:rPr lang="es-ES" sz="2400">
                <a:solidFill>
                  <a:srgbClr val="000000"/>
                </a:solidFill>
                <a:latin typeface="Calibri"/>
              </a:rPr>
              <a:t>ZeroMQ</a:t>
            </a:r>
            <a:endParaRPr/>
          </a:p>
          <a:p>
            <a:pPr lvl="1">
              <a:lnSpc>
                <a:spcPct val="100000"/>
              </a:lnSpc>
              <a:buFont typeface="Arial"/>
              <a:buChar char="•"/>
            </a:pPr>
            <a:r>
              <a:rPr lang="es-ES" sz="2400">
                <a:solidFill>
                  <a:srgbClr val="000000"/>
                </a:solidFill>
                <a:latin typeface="Calibri"/>
              </a:rPr>
              <a:t>TCP Sockets…</a:t>
            </a:r>
            <a:endParaRPr/>
          </a:p>
          <a:p>
            <a:pPr>
              <a:lnSpc>
                <a:spcPct val="100000"/>
              </a:lnSpc>
              <a:buFont typeface="StarSymbol"/>
              <a:buAutoNum type="arabicPeriod"/>
            </a:pPr>
            <a:r>
              <a:rPr lang="es-ES" sz="2400">
                <a:solidFill>
                  <a:srgbClr val="000000"/>
                </a:solidFill>
                <a:latin typeface="Calibri"/>
              </a:rPr>
              <a:t>Procesamiento del dato utilizando funciones Spark de alto nivel como map, reduce, window, …</a:t>
            </a:r>
            <a:endParaRPr/>
          </a:p>
          <a:p>
            <a:pPr>
              <a:lnSpc>
                <a:spcPct val="100000"/>
              </a:lnSpc>
              <a:buFont typeface="StarSymbol"/>
              <a:buAutoNum type="arabicPeriod"/>
            </a:pPr>
            <a:r>
              <a:rPr lang="es-ES" sz="2400">
                <a:solidFill>
                  <a:srgbClr val="000000"/>
                </a:solidFill>
                <a:latin typeface="Calibri"/>
              </a:rPr>
              <a:t>El dato procesado es enviado a fichero, base de datos, …</a:t>
            </a:r>
            <a:endParaRPr/>
          </a:p>
        </p:txBody>
      </p:sp>
      <p:sp>
        <p:nvSpPr>
          <p:cNvPr id="129" name="CustomShape 3"/>
          <p:cNvSpPr/>
          <p:nvPr/>
        </p:nvSpPr>
        <p:spPr>
          <a:xfrm>
            <a:off x="4195800" y="7257960"/>
            <a:ext cx="180360" cy="346320"/>
          </a:xfrm>
          <a:prstGeom prst="rect">
            <a:avLst/>
          </a:prstGeom>
          <a:noFill/>
          <a:ln>
            <a:noFill/>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Comparación de modelos</a:t>
            </a:r>
            <a:endParaRPr/>
          </a:p>
        </p:txBody>
      </p:sp>
      <p:pic>
        <p:nvPicPr>
          <p:cNvPr id="246" name="Marcador de contenido 3" descr=""/>
          <p:cNvPicPr/>
          <p:nvPr/>
        </p:nvPicPr>
        <p:blipFill>
          <a:blip r:embed="rId1"/>
          <a:stretch>
            <a:fillRect/>
          </a:stretch>
        </p:blipFill>
        <p:spPr>
          <a:xfrm>
            <a:off x="1557720" y="1600200"/>
            <a:ext cx="6026760" cy="452448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Preguntas</a:t>
            </a:r>
            <a:endParaRPr/>
          </a:p>
        </p:txBody>
      </p:sp>
      <p:sp>
        <p:nvSpPr>
          <p:cNvPr id="248" name="CustomShape 2"/>
          <p:cNvSpPr/>
          <p:nvPr/>
        </p:nvSpPr>
        <p:spPr>
          <a:xfrm>
            <a:off x="457200" y="1600200"/>
            <a:ext cx="8228160" cy="4524480"/>
          </a:xfrm>
          <a:prstGeom prst="rect">
            <a:avLst/>
          </a:prstGeom>
          <a:noFill/>
          <a:ln>
            <a:noFill/>
          </a:ln>
        </p:spPr>
      </p:sp>
      <p:pic>
        <p:nvPicPr>
          <p:cNvPr id="249" name="Picture 2" descr=""/>
          <p:cNvPicPr/>
          <p:nvPr/>
        </p:nvPicPr>
        <p:blipFill>
          <a:blip r:embed="rId1"/>
          <a:stretch>
            <a:fillRect/>
          </a:stretch>
        </p:blipFill>
        <p:spPr>
          <a:xfrm>
            <a:off x="2652840" y="2577240"/>
            <a:ext cx="3837240" cy="2837160"/>
          </a:xfrm>
          <a:prstGeom prst="rect">
            <a:avLst/>
          </a:prstGeom>
          <a:ln>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Funcionamiento</a:t>
            </a:r>
            <a:endParaRPr/>
          </a:p>
        </p:txBody>
      </p:sp>
      <p:pic>
        <p:nvPicPr>
          <p:cNvPr id="131" name="Content Placeholder 4" descr=""/>
          <p:cNvPicPr/>
          <p:nvPr/>
        </p:nvPicPr>
        <p:blipFill>
          <a:blip r:embed="rId1"/>
          <a:stretch>
            <a:fillRect/>
          </a:stretch>
        </p:blipFill>
        <p:spPr>
          <a:xfrm>
            <a:off x="1000080" y="2528280"/>
            <a:ext cx="7142400" cy="2668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Primeros pasos</a:t>
            </a:r>
            <a:endParaRPr/>
          </a:p>
        </p:txBody>
      </p:sp>
      <p:sp>
        <p:nvSpPr>
          <p:cNvPr id="133"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Hola, Mundo! Aka Wordcount</a:t>
            </a:r>
            <a:endParaRPr/>
          </a:p>
          <a:p>
            <a:pPr>
              <a:lnSpc>
                <a:spcPct val="100000"/>
              </a:lnSpc>
              <a:buFont typeface="Arial"/>
              <a:buChar char="•"/>
            </a:pPr>
            <a:r>
              <a:rPr lang="es-ES" sz="2400">
                <a:solidFill>
                  <a:srgbClr val="000000"/>
                </a:solidFill>
                <a:latin typeface="Calibri"/>
              </a:rPr>
              <a:t>Pasos:</a:t>
            </a:r>
            <a:endParaRPr/>
          </a:p>
          <a:p>
            <a:pPr lvl="1">
              <a:lnSpc>
                <a:spcPct val="100000"/>
              </a:lnSpc>
              <a:buFont typeface="Arial"/>
              <a:buChar char="–"/>
            </a:pPr>
            <a:r>
              <a:rPr lang="es-ES" sz="2400">
                <a:solidFill>
                  <a:srgbClr val="000000"/>
                </a:solidFill>
                <a:latin typeface="Calibri"/>
              </a:rPr>
              <a:t>Arrancar un contexto Spark en Streaming, StreamingContext.</a:t>
            </a:r>
            <a:endParaRPr/>
          </a:p>
          <a:p>
            <a:pPr lvl="1">
              <a:lnSpc>
                <a:spcPct val="100000"/>
              </a:lnSpc>
              <a:buFont typeface="Arial"/>
              <a:buChar char="–"/>
            </a:pPr>
            <a:r>
              <a:rPr lang="es-ES" sz="2400">
                <a:solidFill>
                  <a:srgbClr val="000000"/>
                </a:solidFill>
                <a:latin typeface="Calibri"/>
              </a:rPr>
              <a:t>Abrir sobre dicho contexto un socket para leer un stream, socketTextStream</a:t>
            </a:r>
            <a:endParaRPr/>
          </a:p>
          <a:p>
            <a:pPr lvl="1">
              <a:lnSpc>
                <a:spcPct val="100000"/>
              </a:lnSpc>
              <a:buFont typeface="Arial"/>
              <a:buChar char="–"/>
            </a:pPr>
            <a:r>
              <a:rPr lang="es-ES" sz="2400">
                <a:solidFill>
                  <a:srgbClr val="000000"/>
                </a:solidFill>
                <a:latin typeface="Calibri"/>
              </a:rPr>
              <a:t>Hacer exactamente el mismo map y reduce para WordCount como si estuvieramos en el core de Spark.</a:t>
            </a:r>
            <a:endParaRPr/>
          </a:p>
          <a:p>
            <a:pPr lvl="1">
              <a:lnSpc>
                <a:spcPct val="100000"/>
              </a:lnSpc>
              <a:buFont typeface="Arial"/>
              <a:buChar char="–"/>
            </a:pPr>
            <a:r>
              <a:rPr lang="es-ES" sz="2400">
                <a:solidFill>
                  <a:srgbClr val="000000"/>
                </a:solidFill>
                <a:latin typeface="Calibri"/>
              </a:rPr>
              <a:t>Comenzar a escuchar por el socket stream y esperar a que se finalice el procesamiento (o indicar el tiempo hasta que este termine)</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Ejemplo</a:t>
            </a:r>
            <a:endParaRPr/>
          </a:p>
        </p:txBody>
      </p:sp>
      <p:pic>
        <p:nvPicPr>
          <p:cNvPr id="135" name="Picture 1" descr=""/>
          <p:cNvPicPr/>
          <p:nvPr/>
        </p:nvPicPr>
        <p:blipFill>
          <a:blip r:embed="rId1"/>
          <a:stretch>
            <a:fillRect/>
          </a:stretch>
        </p:blipFill>
        <p:spPr>
          <a:xfrm>
            <a:off x="1115640" y="1628640"/>
            <a:ext cx="6690240" cy="47484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