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66" r:id="rId5"/>
    <p:sldId id="261" r:id="rId6"/>
    <p:sldId id="262" r:id="rId7"/>
    <p:sldId id="267" r:id="rId8"/>
    <p:sldId id="264" r:id="rId9"/>
    <p:sldId id="259" r:id="rId10"/>
    <p:sldId id="270" r:id="rId11"/>
    <p:sldId id="271" r:id="rId12"/>
    <p:sldId id="272" r:id="rId13"/>
    <p:sldId id="273" r:id="rId14"/>
  </p:sldIdLst>
  <p:sldSz cx="12192000" cy="6858000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tonio\Google%20Drive\Boletim_Dengue_2016\Calculo\Calculo_Boletim_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tonio\Google%20Drive\Boletim_Dengue_2016\Calculo\Calculo_Boletim_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tonio\Google%20Drive\Boletim_Dengue_2016\Calculo\Calculo_Boletim_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tonio\Google%20Drive\Boletim_Dengue_2016\Calculo\Calculo_Boletim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rgbClr val="00B050">
                <a:alpha val="68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Série_2016!$A$3:$A$13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Série_2016!$B$3:$B$13</c:f>
              <c:numCache>
                <c:formatCode>_-* #,##0_-;\-* #,##0_-;_-* "-"??_-;_-@_-</c:formatCode>
                <c:ptCount val="11"/>
                <c:pt idx="0">
                  <c:v>7045</c:v>
                </c:pt>
                <c:pt idx="1">
                  <c:v>15819</c:v>
                </c:pt>
                <c:pt idx="2">
                  <c:v>8031</c:v>
                </c:pt>
                <c:pt idx="3">
                  <c:v>3834</c:v>
                </c:pt>
                <c:pt idx="4">
                  <c:v>6333</c:v>
                </c:pt>
                <c:pt idx="5">
                  <c:v>14386</c:v>
                </c:pt>
                <c:pt idx="6">
                  <c:v>6640</c:v>
                </c:pt>
                <c:pt idx="7">
                  <c:v>4505</c:v>
                </c:pt>
                <c:pt idx="8">
                  <c:v>3381</c:v>
                </c:pt>
                <c:pt idx="9">
                  <c:v>7662</c:v>
                </c:pt>
                <c:pt idx="10">
                  <c:v>23794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E-4463-A6B6-1DE301984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8417408"/>
        <c:axId val="217001344"/>
      </c:barChart>
      <c:catAx>
        <c:axId val="1584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pt-BR"/>
          </a:p>
        </c:txPr>
        <c:crossAx val="217001344"/>
        <c:crosses val="autoZero"/>
        <c:auto val="1"/>
        <c:lblAlgn val="ctr"/>
        <c:lblOffset val="100"/>
        <c:noMultiLvlLbl val="0"/>
      </c:catAx>
      <c:valAx>
        <c:axId val="21700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pt-BR"/>
          </a:p>
        </c:txPr>
        <c:crossAx val="15841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graficos01!$B$2:$AV$2</c:f>
              <c:strCache>
                <c:ptCount val="47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S17</c:v>
                </c:pt>
                <c:pt idx="17">
                  <c:v>S18</c:v>
                </c:pt>
                <c:pt idx="18">
                  <c:v>S19</c:v>
                </c:pt>
                <c:pt idx="19">
                  <c:v>S20</c:v>
                </c:pt>
                <c:pt idx="20">
                  <c:v>S21</c:v>
                </c:pt>
                <c:pt idx="21">
                  <c:v>S22</c:v>
                </c:pt>
                <c:pt idx="22">
                  <c:v>S23</c:v>
                </c:pt>
                <c:pt idx="23">
                  <c:v>S24</c:v>
                </c:pt>
                <c:pt idx="24">
                  <c:v>S25</c:v>
                </c:pt>
                <c:pt idx="25">
                  <c:v>S26</c:v>
                </c:pt>
                <c:pt idx="26">
                  <c:v>S27</c:v>
                </c:pt>
                <c:pt idx="27">
                  <c:v>S28</c:v>
                </c:pt>
                <c:pt idx="28">
                  <c:v>S29</c:v>
                </c:pt>
                <c:pt idx="29">
                  <c:v>S30</c:v>
                </c:pt>
                <c:pt idx="30">
                  <c:v>S31</c:v>
                </c:pt>
                <c:pt idx="31">
                  <c:v>S32</c:v>
                </c:pt>
                <c:pt idx="32">
                  <c:v>S33</c:v>
                </c:pt>
                <c:pt idx="33">
                  <c:v>S34</c:v>
                </c:pt>
                <c:pt idx="34">
                  <c:v>S35</c:v>
                </c:pt>
                <c:pt idx="35">
                  <c:v>S36</c:v>
                </c:pt>
                <c:pt idx="36">
                  <c:v>S37</c:v>
                </c:pt>
                <c:pt idx="37">
                  <c:v>S38</c:v>
                </c:pt>
                <c:pt idx="38">
                  <c:v>S39</c:v>
                </c:pt>
                <c:pt idx="39">
                  <c:v>S40</c:v>
                </c:pt>
                <c:pt idx="40">
                  <c:v>S41</c:v>
                </c:pt>
                <c:pt idx="41">
                  <c:v>S42</c:v>
                </c:pt>
                <c:pt idx="42">
                  <c:v>S43</c:v>
                </c:pt>
                <c:pt idx="43">
                  <c:v>S44</c:v>
                </c:pt>
                <c:pt idx="44">
                  <c:v>S45</c:v>
                </c:pt>
                <c:pt idx="45">
                  <c:v>S46</c:v>
                </c:pt>
                <c:pt idx="46">
                  <c:v>S47</c:v>
                </c:pt>
              </c:strCache>
            </c:strRef>
          </c:cat>
          <c:val>
            <c:numRef>
              <c:f>graficos01!$B$3:$AV$3</c:f>
              <c:numCache>
                <c:formatCode>General</c:formatCode>
                <c:ptCount val="47"/>
                <c:pt idx="0">
                  <c:v>151</c:v>
                </c:pt>
                <c:pt idx="1">
                  <c:v>278</c:v>
                </c:pt>
                <c:pt idx="2">
                  <c:v>518</c:v>
                </c:pt>
                <c:pt idx="3">
                  <c:v>1019</c:v>
                </c:pt>
                <c:pt idx="4">
                  <c:v>675</c:v>
                </c:pt>
                <c:pt idx="5">
                  <c:v>576</c:v>
                </c:pt>
                <c:pt idx="6">
                  <c:v>1628</c:v>
                </c:pt>
                <c:pt idx="7">
                  <c:v>1323</c:v>
                </c:pt>
                <c:pt idx="8">
                  <c:v>1624</c:v>
                </c:pt>
                <c:pt idx="9">
                  <c:v>1902</c:v>
                </c:pt>
                <c:pt idx="10">
                  <c:v>1482</c:v>
                </c:pt>
                <c:pt idx="11">
                  <c:v>799</c:v>
                </c:pt>
                <c:pt idx="12">
                  <c:v>1114</c:v>
                </c:pt>
                <c:pt idx="13">
                  <c:v>1310</c:v>
                </c:pt>
                <c:pt idx="14">
                  <c:v>1245</c:v>
                </c:pt>
                <c:pt idx="15">
                  <c:v>1472</c:v>
                </c:pt>
                <c:pt idx="16">
                  <c:v>1528</c:v>
                </c:pt>
                <c:pt idx="17">
                  <c:v>946</c:v>
                </c:pt>
                <c:pt idx="18">
                  <c:v>474</c:v>
                </c:pt>
                <c:pt idx="19">
                  <c:v>435</c:v>
                </c:pt>
                <c:pt idx="20">
                  <c:v>445</c:v>
                </c:pt>
                <c:pt idx="21">
                  <c:v>305</c:v>
                </c:pt>
                <c:pt idx="22">
                  <c:v>370</c:v>
                </c:pt>
                <c:pt idx="23">
                  <c:v>269</c:v>
                </c:pt>
                <c:pt idx="24">
                  <c:v>159</c:v>
                </c:pt>
                <c:pt idx="25">
                  <c:v>93</c:v>
                </c:pt>
                <c:pt idx="26">
                  <c:v>243</c:v>
                </c:pt>
                <c:pt idx="27">
                  <c:v>181</c:v>
                </c:pt>
                <c:pt idx="28">
                  <c:v>146</c:v>
                </c:pt>
                <c:pt idx="29">
                  <c:v>103</c:v>
                </c:pt>
                <c:pt idx="30">
                  <c:v>126</c:v>
                </c:pt>
                <c:pt idx="31">
                  <c:v>127</c:v>
                </c:pt>
                <c:pt idx="32">
                  <c:v>109</c:v>
                </c:pt>
                <c:pt idx="33">
                  <c:v>145</c:v>
                </c:pt>
                <c:pt idx="34">
                  <c:v>114</c:v>
                </c:pt>
                <c:pt idx="35">
                  <c:v>100</c:v>
                </c:pt>
                <c:pt idx="36">
                  <c:v>25</c:v>
                </c:pt>
                <c:pt idx="37">
                  <c:v>24</c:v>
                </c:pt>
                <c:pt idx="38">
                  <c:v>13</c:v>
                </c:pt>
                <c:pt idx="39">
                  <c:v>41</c:v>
                </c:pt>
                <c:pt idx="40">
                  <c:v>25</c:v>
                </c:pt>
                <c:pt idx="41">
                  <c:v>15</c:v>
                </c:pt>
                <c:pt idx="42">
                  <c:v>20</c:v>
                </c:pt>
                <c:pt idx="43">
                  <c:v>20</c:v>
                </c:pt>
                <c:pt idx="44">
                  <c:v>49</c:v>
                </c:pt>
                <c:pt idx="45">
                  <c:v>18</c:v>
                </c:pt>
                <c:pt idx="46">
                  <c:v>11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FF99-4F5F-921C-29EC03CC8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shape val="box"/>
        <c:axId val="213542400"/>
        <c:axId val="177409408"/>
        <c:axId val="0"/>
      </c:bar3DChart>
      <c:catAx>
        <c:axId val="21354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409408"/>
        <c:crosses val="autoZero"/>
        <c:auto val="1"/>
        <c:lblAlgn val="ctr"/>
        <c:lblOffset val="100"/>
        <c:noMultiLvlLbl val="0"/>
      </c:catAx>
      <c:valAx>
        <c:axId val="17740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54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cat>
            <c:strRef>
              <c:f>Chiku_Sem_2016!$B$2:$AU$2</c:f>
              <c:strCache>
                <c:ptCount val="46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S17</c:v>
                </c:pt>
                <c:pt idx="17">
                  <c:v>S18</c:v>
                </c:pt>
                <c:pt idx="18">
                  <c:v>S19</c:v>
                </c:pt>
                <c:pt idx="19">
                  <c:v>S20</c:v>
                </c:pt>
                <c:pt idx="20">
                  <c:v>S21</c:v>
                </c:pt>
                <c:pt idx="21">
                  <c:v>S22</c:v>
                </c:pt>
                <c:pt idx="22">
                  <c:v>S23</c:v>
                </c:pt>
                <c:pt idx="23">
                  <c:v>S24</c:v>
                </c:pt>
                <c:pt idx="24">
                  <c:v>S25</c:v>
                </c:pt>
                <c:pt idx="25">
                  <c:v>S26</c:v>
                </c:pt>
                <c:pt idx="26">
                  <c:v>S27</c:v>
                </c:pt>
                <c:pt idx="27">
                  <c:v>S28</c:v>
                </c:pt>
                <c:pt idx="28">
                  <c:v>S29</c:v>
                </c:pt>
                <c:pt idx="29">
                  <c:v>S30</c:v>
                </c:pt>
                <c:pt idx="30">
                  <c:v>S31</c:v>
                </c:pt>
                <c:pt idx="31">
                  <c:v>S32</c:v>
                </c:pt>
                <c:pt idx="32">
                  <c:v>S33</c:v>
                </c:pt>
                <c:pt idx="33">
                  <c:v>S34</c:v>
                </c:pt>
                <c:pt idx="34">
                  <c:v>S35</c:v>
                </c:pt>
                <c:pt idx="35">
                  <c:v>S36</c:v>
                </c:pt>
                <c:pt idx="36">
                  <c:v>S37</c:v>
                </c:pt>
                <c:pt idx="37">
                  <c:v>S38</c:v>
                </c:pt>
                <c:pt idx="38">
                  <c:v>S39</c:v>
                </c:pt>
                <c:pt idx="39">
                  <c:v>S40</c:v>
                </c:pt>
                <c:pt idx="40">
                  <c:v>S41</c:v>
                </c:pt>
                <c:pt idx="41">
                  <c:v>S42</c:v>
                </c:pt>
                <c:pt idx="42">
                  <c:v>S43</c:v>
                </c:pt>
                <c:pt idx="43">
                  <c:v>S44</c:v>
                </c:pt>
                <c:pt idx="44">
                  <c:v>S45</c:v>
                </c:pt>
                <c:pt idx="45">
                  <c:v>S46</c:v>
                </c:pt>
              </c:strCache>
            </c:strRef>
          </c:cat>
          <c:val>
            <c:numRef>
              <c:f>Chiku_Sem_2016!$B$5:$AU$5</c:f>
              <c:numCache>
                <c:formatCode>_-* #,##0_-;\-* #,##0_-;_-* "-"??_-;_-@_-</c:formatCode>
                <c:ptCount val="46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16</c:v>
                </c:pt>
                <c:pt idx="9">
                  <c:v>36</c:v>
                </c:pt>
                <c:pt idx="10">
                  <c:v>48</c:v>
                </c:pt>
                <c:pt idx="11">
                  <c:v>79</c:v>
                </c:pt>
                <c:pt idx="12">
                  <c:v>153</c:v>
                </c:pt>
                <c:pt idx="13">
                  <c:v>299</c:v>
                </c:pt>
                <c:pt idx="14">
                  <c:v>503</c:v>
                </c:pt>
                <c:pt idx="15">
                  <c:v>617</c:v>
                </c:pt>
                <c:pt idx="16">
                  <c:v>888</c:v>
                </c:pt>
                <c:pt idx="17">
                  <c:v>1077</c:v>
                </c:pt>
                <c:pt idx="18">
                  <c:v>706</c:v>
                </c:pt>
                <c:pt idx="19">
                  <c:v>573</c:v>
                </c:pt>
                <c:pt idx="20">
                  <c:v>352</c:v>
                </c:pt>
                <c:pt idx="21">
                  <c:v>353</c:v>
                </c:pt>
                <c:pt idx="22">
                  <c:v>333</c:v>
                </c:pt>
                <c:pt idx="23">
                  <c:v>322</c:v>
                </c:pt>
                <c:pt idx="24">
                  <c:v>205</c:v>
                </c:pt>
                <c:pt idx="25">
                  <c:v>145</c:v>
                </c:pt>
                <c:pt idx="26">
                  <c:v>136</c:v>
                </c:pt>
                <c:pt idx="27">
                  <c:v>102</c:v>
                </c:pt>
                <c:pt idx="28">
                  <c:v>91</c:v>
                </c:pt>
                <c:pt idx="29">
                  <c:v>47</c:v>
                </c:pt>
                <c:pt idx="30">
                  <c:v>77</c:v>
                </c:pt>
                <c:pt idx="31">
                  <c:v>70</c:v>
                </c:pt>
                <c:pt idx="32">
                  <c:v>70</c:v>
                </c:pt>
                <c:pt idx="33">
                  <c:v>60</c:v>
                </c:pt>
                <c:pt idx="34">
                  <c:v>62</c:v>
                </c:pt>
                <c:pt idx="35">
                  <c:v>32</c:v>
                </c:pt>
                <c:pt idx="36" formatCode="General">
                  <c:v>25</c:v>
                </c:pt>
                <c:pt idx="37" formatCode="General">
                  <c:v>8</c:v>
                </c:pt>
                <c:pt idx="38" formatCode="General">
                  <c:v>3</c:v>
                </c:pt>
                <c:pt idx="39" formatCode="General">
                  <c:v>20</c:v>
                </c:pt>
                <c:pt idx="40" formatCode="General">
                  <c:v>27</c:v>
                </c:pt>
                <c:pt idx="41" formatCode="General">
                  <c:v>33</c:v>
                </c:pt>
                <c:pt idx="42" formatCode="General">
                  <c:v>9</c:v>
                </c:pt>
                <c:pt idx="43" formatCode="General">
                  <c:v>1</c:v>
                </c:pt>
                <c:pt idx="44" formatCode="General">
                  <c:v>6</c:v>
                </c:pt>
                <c:pt idx="45" formatCode="General">
                  <c:v>5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B593-4712-810D-001C4D990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shape val="box"/>
        <c:axId val="217390592"/>
        <c:axId val="217784896"/>
        <c:axId val="0"/>
      </c:bar3DChart>
      <c:catAx>
        <c:axId val="2173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7784896"/>
        <c:crosses val="autoZero"/>
        <c:auto val="1"/>
        <c:lblAlgn val="ctr"/>
        <c:lblOffset val="100"/>
        <c:noMultiLvlLbl val="0"/>
      </c:catAx>
      <c:valAx>
        <c:axId val="21778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739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invertIfNegative val="0"/>
          <c:cat>
            <c:strRef>
              <c:f>Zika_Sem_2016!$B$2:$AQ$2</c:f>
              <c:strCache>
                <c:ptCount val="42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S17</c:v>
                </c:pt>
                <c:pt idx="17">
                  <c:v>S18</c:v>
                </c:pt>
                <c:pt idx="18">
                  <c:v>S19</c:v>
                </c:pt>
                <c:pt idx="19">
                  <c:v>S20</c:v>
                </c:pt>
                <c:pt idx="20">
                  <c:v>S21</c:v>
                </c:pt>
                <c:pt idx="21">
                  <c:v>S22</c:v>
                </c:pt>
                <c:pt idx="22">
                  <c:v>S23</c:v>
                </c:pt>
                <c:pt idx="23">
                  <c:v>S24</c:v>
                </c:pt>
                <c:pt idx="24">
                  <c:v>S25</c:v>
                </c:pt>
                <c:pt idx="25">
                  <c:v>S26</c:v>
                </c:pt>
                <c:pt idx="26">
                  <c:v>S27</c:v>
                </c:pt>
                <c:pt idx="27">
                  <c:v>S28</c:v>
                </c:pt>
                <c:pt idx="28">
                  <c:v>S29</c:v>
                </c:pt>
                <c:pt idx="29">
                  <c:v>S30</c:v>
                </c:pt>
                <c:pt idx="30">
                  <c:v>S31</c:v>
                </c:pt>
                <c:pt idx="31">
                  <c:v>S32</c:v>
                </c:pt>
                <c:pt idx="32">
                  <c:v>S33</c:v>
                </c:pt>
                <c:pt idx="33">
                  <c:v>S34</c:v>
                </c:pt>
                <c:pt idx="34">
                  <c:v>S35</c:v>
                </c:pt>
                <c:pt idx="35">
                  <c:v>S36</c:v>
                </c:pt>
                <c:pt idx="36">
                  <c:v>S37</c:v>
                </c:pt>
                <c:pt idx="37">
                  <c:v>S38</c:v>
                </c:pt>
                <c:pt idx="38">
                  <c:v>S39</c:v>
                </c:pt>
                <c:pt idx="39">
                  <c:v>S40</c:v>
                </c:pt>
                <c:pt idx="40">
                  <c:v>S41</c:v>
                </c:pt>
                <c:pt idx="41">
                  <c:v>S42</c:v>
                </c:pt>
              </c:strCache>
            </c:strRef>
          </c:cat>
          <c:val>
            <c:numRef>
              <c:f>Zika_Sem_2016!$B$3:$AQ$3</c:f>
              <c:numCache>
                <c:formatCode>_-* #,##0_-;\-* #,##0_-;_-* "-"??_-;_-@_-</c:formatCode>
                <c:ptCount val="42"/>
                <c:pt idx="0">
                  <c:v>9</c:v>
                </c:pt>
                <c:pt idx="1">
                  <c:v>18</c:v>
                </c:pt>
                <c:pt idx="2">
                  <c:v>20</c:v>
                </c:pt>
                <c:pt idx="3">
                  <c:v>43</c:v>
                </c:pt>
                <c:pt idx="4">
                  <c:v>70</c:v>
                </c:pt>
                <c:pt idx="5">
                  <c:v>101</c:v>
                </c:pt>
                <c:pt idx="6">
                  <c:v>165</c:v>
                </c:pt>
                <c:pt idx="7">
                  <c:v>254</c:v>
                </c:pt>
                <c:pt idx="8">
                  <c:v>325</c:v>
                </c:pt>
                <c:pt idx="9">
                  <c:v>303</c:v>
                </c:pt>
                <c:pt idx="10">
                  <c:v>332</c:v>
                </c:pt>
                <c:pt idx="11">
                  <c:v>225</c:v>
                </c:pt>
                <c:pt idx="12">
                  <c:v>289</c:v>
                </c:pt>
                <c:pt idx="13">
                  <c:v>308</c:v>
                </c:pt>
                <c:pt idx="14">
                  <c:v>345</c:v>
                </c:pt>
                <c:pt idx="15" formatCode="General">
                  <c:v>242</c:v>
                </c:pt>
                <c:pt idx="16" formatCode="General">
                  <c:v>257</c:v>
                </c:pt>
                <c:pt idx="17" formatCode="General">
                  <c:v>182</c:v>
                </c:pt>
                <c:pt idx="18" formatCode="General">
                  <c:v>155</c:v>
                </c:pt>
                <c:pt idx="19" formatCode="General">
                  <c:v>127</c:v>
                </c:pt>
                <c:pt idx="20" formatCode="General">
                  <c:v>125</c:v>
                </c:pt>
                <c:pt idx="21" formatCode="General">
                  <c:v>96</c:v>
                </c:pt>
                <c:pt idx="22" formatCode="General">
                  <c:v>104</c:v>
                </c:pt>
                <c:pt idx="23" formatCode="General">
                  <c:v>85</c:v>
                </c:pt>
                <c:pt idx="24" formatCode="General">
                  <c:v>68</c:v>
                </c:pt>
                <c:pt idx="25" formatCode="General">
                  <c:v>30</c:v>
                </c:pt>
                <c:pt idx="26" formatCode="General">
                  <c:v>43</c:v>
                </c:pt>
                <c:pt idx="27" formatCode="General">
                  <c:v>88</c:v>
                </c:pt>
                <c:pt idx="28" formatCode="General">
                  <c:v>64</c:v>
                </c:pt>
                <c:pt idx="29" formatCode="General">
                  <c:v>28</c:v>
                </c:pt>
                <c:pt idx="30" formatCode="General">
                  <c:v>40</c:v>
                </c:pt>
                <c:pt idx="31" formatCode="General">
                  <c:v>44</c:v>
                </c:pt>
                <c:pt idx="32" formatCode="General">
                  <c:v>26</c:v>
                </c:pt>
                <c:pt idx="33" formatCode="General">
                  <c:v>26</c:v>
                </c:pt>
                <c:pt idx="34" formatCode="General">
                  <c:v>20</c:v>
                </c:pt>
                <c:pt idx="35" formatCode="General">
                  <c:v>7</c:v>
                </c:pt>
                <c:pt idx="36" formatCode="General">
                  <c:v>7</c:v>
                </c:pt>
                <c:pt idx="37" formatCode="General">
                  <c:v>2</c:v>
                </c:pt>
                <c:pt idx="38" formatCode="General">
                  <c:v>1</c:v>
                </c:pt>
                <c:pt idx="39" formatCode="General">
                  <c:v>3</c:v>
                </c:pt>
                <c:pt idx="40" formatCode="General">
                  <c:v>21</c:v>
                </c:pt>
                <c:pt idx="41" formatCode="General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7-4F97-BA4F-7079993EB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shape val="cylinder"/>
        <c:axId val="218277888"/>
        <c:axId val="217790656"/>
        <c:axId val="0"/>
      </c:bar3DChart>
      <c:catAx>
        <c:axId val="21827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700"/>
            </a:pPr>
            <a:endParaRPr lang="pt-BR"/>
          </a:p>
        </c:txPr>
        <c:crossAx val="217790656"/>
        <c:crosses val="autoZero"/>
        <c:auto val="1"/>
        <c:lblAlgn val="ctr"/>
        <c:lblOffset val="100"/>
        <c:noMultiLvlLbl val="0"/>
      </c:catAx>
      <c:valAx>
        <c:axId val="217790656"/>
        <c:scaling>
          <c:orientation val="minMax"/>
        </c:scaling>
        <c:delete val="0"/>
        <c:axPos val="l"/>
        <c:majorGridlines/>
        <c:numFmt formatCode="_-* #,##0_-;\-* #,##0_-;_-* &quot;-&quot;??_-;_-@_-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pt-BR"/>
          </a:p>
        </c:txPr>
        <c:crossAx val="218277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74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4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6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28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9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9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0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3893-7FDC-4514-BB31-90C311615EEA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9448-26AB-4110-8895-BA8472D81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65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6016335"/>
            <a:ext cx="12192001" cy="740725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MARANHÃO - 2016</a:t>
            </a:r>
            <a:endParaRPr lang="pt-BR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-1"/>
            <a:ext cx="12192000" cy="1470991"/>
          </a:xfr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SITUAÇÃO EPIDEMIOLÓGICA DA DENGUE, CHIKUNGUNYA E ZIKA VÍRUS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07474"/>
              </p:ext>
            </p:extLst>
          </p:nvPr>
        </p:nvGraphicFramePr>
        <p:xfrm>
          <a:off x="10250129" y="3497146"/>
          <a:ext cx="1941870" cy="336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PHOTO-PAINT" r:id="rId4" imgW="5905440" imgH="10220040" progId="CorelPHOTOPAINT.Image.17">
                  <p:embed/>
                </p:oleObj>
              </mc:Choice>
              <mc:Fallback>
                <p:oleObj name="PHOTO-PAINT" r:id="rId4" imgW="5905440" imgH="10220040" progId="CorelPHOTOPAINT.Image.17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50129" y="3497146"/>
                        <a:ext cx="1941870" cy="3360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AÇÕES EM DESENVOLVIMENTO NO MARANHÃO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02714"/>
            <a:ext cx="10754032" cy="5052047"/>
          </a:xfrm>
        </p:spPr>
        <p:txBody>
          <a:bodyPr>
            <a:noAutofit/>
          </a:bodyPr>
          <a:lstStyle/>
          <a:p>
            <a:r>
              <a:rPr lang="pt-BR" sz="2400" dirty="0" smtClean="0"/>
              <a:t>Apoio na estruturação das equipes municipais (kits bolsas);</a:t>
            </a:r>
          </a:p>
          <a:p>
            <a:r>
              <a:rPr lang="pt-BR" sz="2400" dirty="0" smtClean="0"/>
              <a:t>Ampliação do serviço de UBV;</a:t>
            </a:r>
          </a:p>
          <a:p>
            <a:r>
              <a:rPr lang="pt-BR" sz="2400" dirty="0" smtClean="0"/>
              <a:t>Assessoria técnica;</a:t>
            </a:r>
          </a:p>
          <a:p>
            <a:r>
              <a:rPr lang="pt-BR" sz="2400" dirty="0" smtClean="0"/>
              <a:t>Ação complementar do Estado em relação ao trabalho de campo no combate a larva e realização de LIRAa;</a:t>
            </a:r>
          </a:p>
          <a:p>
            <a:r>
              <a:rPr lang="pt-BR" sz="2400" dirty="0" smtClean="0"/>
              <a:t>Distribuição de repelentes para gestantes;</a:t>
            </a:r>
          </a:p>
          <a:p>
            <a:r>
              <a:rPr lang="pt-BR" sz="2400" dirty="0" smtClean="0"/>
              <a:t>Atenção as vitimas da microcefalia (implantação do projeto NINAR);</a:t>
            </a:r>
          </a:p>
          <a:p>
            <a:r>
              <a:rPr lang="pt-BR" sz="2400" dirty="0" smtClean="0"/>
              <a:t>Implantação dos sentinelas da </a:t>
            </a:r>
            <a:r>
              <a:rPr lang="pt-BR" sz="2400" dirty="0" err="1" smtClean="0"/>
              <a:t>zika</a:t>
            </a:r>
            <a:r>
              <a:rPr lang="pt-BR" sz="2400" dirty="0" smtClean="0"/>
              <a:t> e das manifestações neurológicas;</a:t>
            </a:r>
          </a:p>
          <a:p>
            <a:r>
              <a:rPr lang="pt-BR" sz="2400" dirty="0" smtClean="0"/>
              <a:t>Intensificação das ações de mobilização e educação em saúde, com apoio da SEDUC, UFMA, Forças armadas, UNICEF e outros parceiros.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0" y="0"/>
          <a:ext cx="1080655" cy="18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PHOTO-PAINT" r:id="rId3" imgW="5905440" imgH="10220040" progId="CorelPHOTOPAINT.Image.17">
                  <p:embed/>
                </p:oleObj>
              </mc:Choice>
              <mc:Fallback>
                <p:oleObj name="PHOTO-PAINT" r:id="rId3" imgW="5905440" imgH="10220040" progId="CorelPHOTOPAINT.Image.17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80655" cy="187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5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AÇÕES EM DESENVOLVIMENTO NO MARANHÃO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02714"/>
            <a:ext cx="10754032" cy="5052047"/>
          </a:xfrm>
        </p:spPr>
        <p:txBody>
          <a:bodyPr>
            <a:noAutofit/>
          </a:bodyPr>
          <a:lstStyle/>
          <a:p>
            <a:r>
              <a:rPr lang="pt-BR" sz="2400" dirty="0" smtClean="0"/>
              <a:t>Criação do Comitê Interinstitucional de Combate ao Aedes aegypti</a:t>
            </a:r>
          </a:p>
          <a:p>
            <a:r>
              <a:rPr lang="pt-BR" sz="2400" dirty="0" smtClean="0"/>
              <a:t>Apoio a pesquisas ( Projeto NINA)</a:t>
            </a:r>
          </a:p>
          <a:p>
            <a:r>
              <a:rPr lang="pt-BR" sz="2400" dirty="0" smtClean="0"/>
              <a:t>PARA 2017 , além de continuar com as ações de 2016: </a:t>
            </a:r>
          </a:p>
          <a:p>
            <a:r>
              <a:rPr lang="pt-BR" sz="2400" dirty="0" smtClean="0"/>
              <a:t>Projeto ‘Brigada Combate ao Aedes com brigadistas nas instituições Públicas e organizações privadas.</a:t>
            </a:r>
          </a:p>
          <a:p>
            <a:r>
              <a:rPr lang="pt-BR" sz="2400" dirty="0" smtClean="0"/>
              <a:t>Intensificação da Mobilização dos servidores públicos</a:t>
            </a:r>
          </a:p>
          <a:p>
            <a:r>
              <a:rPr lang="pt-BR" sz="2400" dirty="0" smtClean="0"/>
              <a:t>Qualificar as inspeções prediais e visitas domiciliares no combate ao Aedes;</a:t>
            </a:r>
          </a:p>
          <a:p>
            <a:r>
              <a:rPr lang="pt-BR" sz="2400" dirty="0" smtClean="0"/>
              <a:t>Ampliar o LIRA para 100% dos municípios;</a:t>
            </a:r>
          </a:p>
          <a:p>
            <a:r>
              <a:rPr lang="pt-BR" sz="2400" dirty="0" smtClean="0"/>
              <a:t>Qualificar a Vigilância Epidemiológica; </a:t>
            </a:r>
          </a:p>
          <a:p>
            <a:r>
              <a:rPr lang="pt-BR" sz="2400" dirty="0" smtClean="0"/>
              <a:t>Treinamento de 350 militares para atuação como ACE;</a:t>
            </a:r>
          </a:p>
          <a:p>
            <a:r>
              <a:rPr lang="pt-BR" sz="2400" dirty="0" smtClean="0"/>
              <a:t>Serviço de UBV mais criterioso.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0" y="0"/>
          <a:ext cx="1080655" cy="18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PHOTO-PAINT" r:id="rId3" imgW="5905440" imgH="10220040" progId="CorelPHOTOPAINT.Image.17">
                  <p:embed/>
                </p:oleObj>
              </mc:Choice>
              <mc:Fallback>
                <p:oleObj name="PHOTO-PAINT" r:id="rId3" imgW="5905440" imgH="10220040" progId="CorelPHOTOPAINT.Image.17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80655" cy="187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2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3850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NOTIFICADOS DE DENGUE , CHIKUNGUNYA E ZIKA, 2015/2016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70365"/>
              </p:ext>
            </p:extLst>
          </p:nvPr>
        </p:nvGraphicFramePr>
        <p:xfrm>
          <a:off x="571626" y="1218975"/>
          <a:ext cx="10782172" cy="5515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746">
                  <a:extLst>
                    <a:ext uri="{9D8B030D-6E8A-4147-A177-3AD203B41FA5}">
                      <a16:colId xmlns:a16="http://schemas.microsoft.com/office/drawing/2014/main" val="492425183"/>
                    </a:ext>
                  </a:extLst>
                </a:gridCol>
                <a:gridCol w="3097640">
                  <a:extLst>
                    <a:ext uri="{9D8B030D-6E8A-4147-A177-3AD203B41FA5}">
                      <a16:colId xmlns:a16="http://schemas.microsoft.com/office/drawing/2014/main" val="2682017282"/>
                    </a:ext>
                  </a:extLst>
                </a:gridCol>
                <a:gridCol w="1090131">
                  <a:extLst>
                    <a:ext uri="{9D8B030D-6E8A-4147-A177-3AD203B41FA5}">
                      <a16:colId xmlns:a16="http://schemas.microsoft.com/office/drawing/2014/main" val="1310632326"/>
                    </a:ext>
                  </a:extLst>
                </a:gridCol>
                <a:gridCol w="1090131">
                  <a:extLst>
                    <a:ext uri="{9D8B030D-6E8A-4147-A177-3AD203B41FA5}">
                      <a16:colId xmlns:a16="http://schemas.microsoft.com/office/drawing/2014/main" val="1520864867"/>
                    </a:ext>
                  </a:extLst>
                </a:gridCol>
                <a:gridCol w="1090131">
                  <a:extLst>
                    <a:ext uri="{9D8B030D-6E8A-4147-A177-3AD203B41FA5}">
                      <a16:colId xmlns:a16="http://schemas.microsoft.com/office/drawing/2014/main" val="135930976"/>
                    </a:ext>
                  </a:extLst>
                </a:gridCol>
                <a:gridCol w="1090131">
                  <a:extLst>
                    <a:ext uri="{9D8B030D-6E8A-4147-A177-3AD203B41FA5}">
                      <a16:colId xmlns:a16="http://schemas.microsoft.com/office/drawing/2014/main" val="1768659583"/>
                    </a:ext>
                  </a:extLst>
                </a:gridCol>
                <a:gridCol w="1090131">
                  <a:extLst>
                    <a:ext uri="{9D8B030D-6E8A-4147-A177-3AD203B41FA5}">
                      <a16:colId xmlns:a16="http://schemas.microsoft.com/office/drawing/2014/main" val="2290035572"/>
                    </a:ext>
                  </a:extLst>
                </a:gridCol>
                <a:gridCol w="1090131">
                  <a:extLst>
                    <a:ext uri="{9D8B030D-6E8A-4147-A177-3AD203B41FA5}">
                      <a16:colId xmlns:a16="http://schemas.microsoft.com/office/drawing/2014/main" val="2841562222"/>
                    </a:ext>
                  </a:extLst>
                </a:gridCol>
              </a:tblGrid>
              <a:tr h="2514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IBGE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 smtClean="0">
                          <a:effectLst/>
                        </a:rPr>
                        <a:t>Munícipios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effectLst/>
                        </a:rPr>
                        <a:t>Dengue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 err="1">
                          <a:effectLst/>
                        </a:rPr>
                        <a:t>Chikungunya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Zika Vírus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09692"/>
                  </a:ext>
                </a:extLst>
              </a:tr>
              <a:tr h="2514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effectLst/>
                        </a:rPr>
                        <a:t>2015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effectLst/>
                        </a:rPr>
                        <a:t>2016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2015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2016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2015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>
                          <a:effectLst/>
                        </a:rPr>
                        <a:t>2016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72122"/>
                  </a:ext>
                </a:extLst>
              </a:tr>
              <a:tr h="2514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>
                          <a:effectLst/>
                        </a:rPr>
                        <a:t>Casos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>
                          <a:effectLst/>
                        </a:rPr>
                        <a:t>Casos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>
                          <a:effectLst/>
                        </a:rPr>
                        <a:t>Casos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Casos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Casos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Casos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6229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210070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 dirty="0">
                          <a:effectLst/>
                        </a:rPr>
                        <a:t>Anajatuba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10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 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294155264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210083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 dirty="0">
                          <a:effectLst/>
                        </a:rPr>
                        <a:t>Apicum-Açu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228632979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210230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 dirty="0">
                          <a:effectLst/>
                        </a:rPr>
                        <a:t>Buriti Bravo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77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209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53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409351526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210408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 dirty="0">
                          <a:effectLst/>
                        </a:rPr>
                        <a:t>Fernando Falcão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02091240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210420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 dirty="0">
                          <a:effectLst/>
                        </a:rPr>
                        <a:t>Fortuna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124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43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466630904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210510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Icatu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778179611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210535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Itaipava do Grajaú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139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49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660412254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210547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Jenipapo dos Vieiras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50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 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15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15851770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210560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Joselândia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366279087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210592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Lagoa do Mato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43160157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210630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Magalhães de Almeida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101447856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210660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Matões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29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24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 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309830430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210735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Nova Olinda do Maranhão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107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158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895285956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210740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Olho d'Água das Cunhãs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984592360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210845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Peritoró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11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 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912592145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210880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Pirapemas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 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712614992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211027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Santo Amaro do Maranhão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 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115286937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211040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São Benedito do Rio Preto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27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 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 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405430256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211245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>
                          <a:effectLst/>
                        </a:rPr>
                        <a:t>Turilândia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139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 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 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100632881"/>
                  </a:ext>
                </a:extLst>
              </a:tr>
              <a:tr h="2289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 dirty="0">
                          <a:effectLst/>
                        </a:rPr>
                        <a:t>211260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u="none" strike="noStrike" dirty="0">
                          <a:effectLst/>
                        </a:rPr>
                        <a:t>Urbano Santos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23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u="none" strike="noStrike">
                          <a:effectLst/>
                        </a:rPr>
                        <a:t>183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u="none" strike="noStrike" dirty="0">
                          <a:effectLst/>
                        </a:rPr>
                        <a:t>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72580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9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" b="1890"/>
          <a:stretch/>
        </p:blipFill>
        <p:spPr>
          <a:xfrm>
            <a:off x="-1" y="0"/>
            <a:ext cx="12192001" cy="6921106"/>
          </a:xfrm>
        </p:spPr>
      </p:pic>
      <p:sp>
        <p:nvSpPr>
          <p:cNvPr id="5" name="CaixaDeTexto 4"/>
          <p:cNvSpPr txBox="1"/>
          <p:nvPr/>
        </p:nvSpPr>
        <p:spPr>
          <a:xfrm>
            <a:off x="7219666" y="4995081"/>
            <a:ext cx="480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FELIZ NATAL</a:t>
            </a:r>
            <a:endParaRPr lang="pt-BR" sz="4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91201" y="72737"/>
            <a:ext cx="480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EQUIPE DA DENGUE</a:t>
            </a:r>
            <a:endParaRPr lang="pt-BR" sz="3200" b="1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CASOS E ÓBITOS DE DENGUE – BRASIL / MARANHÃO</a:t>
            </a:r>
            <a:endParaRPr lang="pt-BR" sz="3600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55035"/>
              </p:ext>
            </p:extLst>
          </p:nvPr>
        </p:nvGraphicFramePr>
        <p:xfrm>
          <a:off x="1346125" y="2373190"/>
          <a:ext cx="8880209" cy="23600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114">
                  <a:extLst>
                    <a:ext uri="{9D8B030D-6E8A-4147-A177-3AD203B41FA5}">
                      <a16:colId xmlns:a16="http://schemas.microsoft.com/office/drawing/2014/main" val="3519954568"/>
                    </a:ext>
                  </a:extLst>
                </a:gridCol>
                <a:gridCol w="1614768">
                  <a:extLst>
                    <a:ext uri="{9D8B030D-6E8A-4147-A177-3AD203B41FA5}">
                      <a16:colId xmlns:a16="http://schemas.microsoft.com/office/drawing/2014/main" val="3783368152"/>
                    </a:ext>
                  </a:extLst>
                </a:gridCol>
                <a:gridCol w="1350051">
                  <a:extLst>
                    <a:ext uri="{9D8B030D-6E8A-4147-A177-3AD203B41FA5}">
                      <a16:colId xmlns:a16="http://schemas.microsoft.com/office/drawing/2014/main" val="3622328216"/>
                    </a:ext>
                  </a:extLst>
                </a:gridCol>
                <a:gridCol w="2109019">
                  <a:extLst>
                    <a:ext uri="{9D8B030D-6E8A-4147-A177-3AD203B41FA5}">
                      <a16:colId xmlns:a16="http://schemas.microsoft.com/office/drawing/2014/main" val="506767224"/>
                    </a:ext>
                  </a:extLst>
                </a:gridCol>
                <a:gridCol w="1790257">
                  <a:extLst>
                    <a:ext uri="{9D8B030D-6E8A-4147-A177-3AD203B41FA5}">
                      <a16:colId xmlns:a16="http://schemas.microsoft.com/office/drawing/2014/main" val="2736455478"/>
                    </a:ext>
                  </a:extLst>
                </a:gridCol>
              </a:tblGrid>
              <a:tr h="662667"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 smtClean="0"/>
                        <a:t>2015</a:t>
                      </a:r>
                      <a:endParaRPr lang="pt-BR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 smtClean="0"/>
                        <a:t>2016</a:t>
                      </a:r>
                      <a:endParaRPr lang="pt-BR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26192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Casos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Óbitos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Casos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Óbitos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38424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Brasil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1.506.578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833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1.438.624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5830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Nordeste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262.038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317.483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050523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Maranhão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6.918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23.794</a:t>
                      </a:r>
                      <a:endParaRPr lang="pt-BR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/>
                        <a:t>10</a:t>
                      </a:r>
                      <a:endParaRPr lang="pt-BR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88869"/>
                  </a:ext>
                </a:extLst>
              </a:tr>
            </a:tbl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0" y="0"/>
          <a:ext cx="1080655" cy="18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PHOTO-PAINT" r:id="rId3" imgW="5905440" imgH="10220040" progId="CorelPHOTOPAINT.Image.17">
                  <p:embed/>
                </p:oleObj>
              </mc:Choice>
              <mc:Fallback>
                <p:oleObj name="PHOTO-PAINT" r:id="rId3" imgW="5905440" imgH="10220040" progId="CorelPHOTOPAINT.Image.17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80655" cy="187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346125" y="4733217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SinanNet</a:t>
            </a:r>
            <a:r>
              <a:rPr lang="pt-BR" dirty="0" smtClean="0"/>
              <a:t>/SES/MA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8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NÚMEROS DE MUNICÍPIOS COM CASOS NOTIFICADOS – BRASIL / MARANHÃO</a:t>
            </a:r>
            <a:endParaRPr lang="pt-BR" sz="3600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81856"/>
              </p:ext>
            </p:extLst>
          </p:nvPr>
        </p:nvGraphicFramePr>
        <p:xfrm>
          <a:off x="1346125" y="2373190"/>
          <a:ext cx="8880209" cy="12730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85217">
                  <a:extLst>
                    <a:ext uri="{9D8B030D-6E8A-4147-A177-3AD203B41FA5}">
                      <a16:colId xmlns:a16="http://schemas.microsoft.com/office/drawing/2014/main" val="3519954568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3783368152"/>
                    </a:ext>
                  </a:extLst>
                </a:gridCol>
                <a:gridCol w="1017639">
                  <a:extLst>
                    <a:ext uri="{9D8B030D-6E8A-4147-A177-3AD203B41FA5}">
                      <a16:colId xmlns:a16="http://schemas.microsoft.com/office/drawing/2014/main" val="3622328216"/>
                    </a:ext>
                  </a:extLst>
                </a:gridCol>
                <a:gridCol w="988141">
                  <a:extLst>
                    <a:ext uri="{9D8B030D-6E8A-4147-A177-3AD203B41FA5}">
                      <a16:colId xmlns:a16="http://schemas.microsoft.com/office/drawing/2014/main" val="506767224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1486103324"/>
                    </a:ext>
                  </a:extLst>
                </a:gridCol>
                <a:gridCol w="1063214">
                  <a:extLst>
                    <a:ext uri="{9D8B030D-6E8A-4147-A177-3AD203B41FA5}">
                      <a16:colId xmlns:a16="http://schemas.microsoft.com/office/drawing/2014/main" val="3872929277"/>
                    </a:ext>
                  </a:extLst>
                </a:gridCol>
                <a:gridCol w="1213739">
                  <a:extLst>
                    <a:ext uri="{9D8B030D-6E8A-4147-A177-3AD203B41FA5}">
                      <a16:colId xmlns:a16="http://schemas.microsoft.com/office/drawing/2014/main" val="2736455478"/>
                    </a:ext>
                  </a:extLst>
                </a:gridCol>
              </a:tblGrid>
              <a:tr h="424340">
                <a:tc>
                  <a:txBody>
                    <a:bodyPr/>
                    <a:lstStyle/>
                    <a:p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Dengue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/>
                        <a:t>Chikungunya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Zika Vírus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38424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020341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Nº</a:t>
                      </a:r>
                      <a:r>
                        <a:rPr lang="pt-BR" sz="2000" b="0" baseline="0" dirty="0" smtClean="0">
                          <a:solidFill>
                            <a:schemeClr val="tx1"/>
                          </a:solidFill>
                        </a:rPr>
                        <a:t> de municípios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204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185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 *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5830"/>
                  </a:ext>
                </a:extLst>
              </a:tr>
            </a:tbl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0" y="0"/>
          <a:ext cx="1080655" cy="18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PHOTO-PAINT" r:id="rId3" imgW="5905440" imgH="10220040" progId="CorelPHOTOPAINT.Image.17">
                  <p:embed/>
                </p:oleObj>
              </mc:Choice>
              <mc:Fallback>
                <p:oleObj name="PHOTO-PAINT" r:id="rId3" imgW="5905440" imgH="10220040" progId="CorelPHOTOPAINT.Image.17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80655" cy="187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346125" y="368238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SinanNet</a:t>
            </a:r>
            <a:r>
              <a:rPr lang="pt-BR" dirty="0" smtClean="0"/>
              <a:t>/SES/MA</a:t>
            </a:r>
          </a:p>
          <a:p>
            <a:r>
              <a:rPr lang="pt-BR" dirty="0" smtClean="0"/>
              <a:t>* Subnotificação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8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-1"/>
            <a:ext cx="12192000" cy="10204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/>
              <a:t>SÉRIE HISTÓRICA DE CASOS NOTIFICADOS DE DENGUE, MARANHÃO, 2006/2016.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6509544"/>
            <a:ext cx="12192000" cy="348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b="1" dirty="0"/>
              <a:t>Fonte: </a:t>
            </a:r>
            <a:r>
              <a:rPr lang="pt-BR" sz="1600" b="1" dirty="0" err="1"/>
              <a:t>SINANonline</a:t>
            </a:r>
            <a:r>
              <a:rPr lang="pt-BR" sz="1600" b="1" dirty="0"/>
              <a:t> /SES/MA</a:t>
            </a:r>
            <a:endParaRPr lang="pt-BR" b="1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939977226"/>
              </p:ext>
            </p:extLst>
          </p:nvPr>
        </p:nvGraphicFramePr>
        <p:xfrm>
          <a:off x="648775" y="1171268"/>
          <a:ext cx="10604244" cy="533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0" y="0"/>
          <a:ext cx="1080655" cy="18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PHOTO-PAINT" r:id="rId4" imgW="5905440" imgH="10220040" progId="CorelPHOTOPAINT.Image.17">
                  <p:embed/>
                </p:oleObj>
              </mc:Choice>
              <mc:Fallback>
                <p:oleObj name="PHOTO-PAINT" r:id="rId4" imgW="5905440" imgH="10220040" progId="CorelPHOTOPAINT.Image.17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80655" cy="187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7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CASOS E ÓBITOS DE CHIKUNGUNYA – BRASIL / MARANHÃO</a:t>
            </a:r>
            <a:endParaRPr lang="pt-BR" sz="3600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1767"/>
              </p:ext>
            </p:extLst>
          </p:nvPr>
        </p:nvGraphicFramePr>
        <p:xfrm>
          <a:off x="1287132" y="1690688"/>
          <a:ext cx="8880209" cy="19356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114">
                  <a:extLst>
                    <a:ext uri="{9D8B030D-6E8A-4147-A177-3AD203B41FA5}">
                      <a16:colId xmlns:a16="http://schemas.microsoft.com/office/drawing/2014/main" val="3519954568"/>
                    </a:ext>
                  </a:extLst>
                </a:gridCol>
                <a:gridCol w="1614768">
                  <a:extLst>
                    <a:ext uri="{9D8B030D-6E8A-4147-A177-3AD203B41FA5}">
                      <a16:colId xmlns:a16="http://schemas.microsoft.com/office/drawing/2014/main" val="3783368152"/>
                    </a:ext>
                  </a:extLst>
                </a:gridCol>
                <a:gridCol w="1350051">
                  <a:extLst>
                    <a:ext uri="{9D8B030D-6E8A-4147-A177-3AD203B41FA5}">
                      <a16:colId xmlns:a16="http://schemas.microsoft.com/office/drawing/2014/main" val="3622328216"/>
                    </a:ext>
                  </a:extLst>
                </a:gridCol>
                <a:gridCol w="2109019">
                  <a:extLst>
                    <a:ext uri="{9D8B030D-6E8A-4147-A177-3AD203B41FA5}">
                      <a16:colId xmlns:a16="http://schemas.microsoft.com/office/drawing/2014/main" val="506767224"/>
                    </a:ext>
                  </a:extLst>
                </a:gridCol>
                <a:gridCol w="1790257">
                  <a:extLst>
                    <a:ext uri="{9D8B030D-6E8A-4147-A177-3AD203B41FA5}">
                      <a16:colId xmlns:a16="http://schemas.microsoft.com/office/drawing/2014/main" val="2736455478"/>
                    </a:ext>
                  </a:extLst>
                </a:gridCol>
              </a:tblGrid>
              <a:tr h="662667"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 smtClean="0"/>
                        <a:t>2015</a:t>
                      </a:r>
                      <a:endParaRPr lang="pt-BR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 smtClean="0"/>
                        <a:t>2016</a:t>
                      </a:r>
                      <a:endParaRPr lang="pt-BR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26192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Casos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Óbitos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Casos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Óbitos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38424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Brasil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26.435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6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251.051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138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5830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Maranhão </a:t>
                      </a:r>
                      <a:r>
                        <a:rPr lang="pt-BR" sz="1800" b="1" dirty="0" smtClean="0"/>
                        <a:t>(SE 46)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472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 smtClean="0"/>
                        <a:t>13.392</a:t>
                      </a:r>
                      <a:endParaRPr lang="pt-BR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88869"/>
                  </a:ext>
                </a:extLst>
              </a:tr>
            </a:tbl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0" y="0"/>
          <a:ext cx="1080655" cy="18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PHOTO-PAINT" r:id="rId3" imgW="5905440" imgH="10220040" progId="CorelPHOTOPAINT.Image.17">
                  <p:embed/>
                </p:oleObj>
              </mc:Choice>
              <mc:Fallback>
                <p:oleObj name="PHOTO-PAINT" r:id="rId3" imgW="5905440" imgH="10220040" progId="CorelPHOTOPAINT.Image.17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80655" cy="187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80655" y="3761844"/>
            <a:ext cx="10515600" cy="2380188"/>
          </a:xfrm>
          <a:prstGeom prst="rect">
            <a:avLst/>
          </a:prstGeom>
        </p:spPr>
      </p:pic>
      <p:sp>
        <p:nvSpPr>
          <p:cNvPr id="12" name="Retângulo Arredondado 11"/>
          <p:cNvSpPr/>
          <p:nvPr/>
        </p:nvSpPr>
        <p:spPr>
          <a:xfrm>
            <a:off x="1080655" y="4689987"/>
            <a:ext cx="10273145" cy="2619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287132" y="6198447"/>
            <a:ext cx="364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Sinan</a:t>
            </a:r>
            <a:r>
              <a:rPr lang="pt-BR" dirty="0" smtClean="0"/>
              <a:t>-NET/MS/ SE (37) 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3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CASOS E ÓBITOS DE ZICA VÍRUS – BRASIL / MARANHÃO</a:t>
            </a:r>
            <a:endParaRPr lang="pt-BR" sz="3600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47364"/>
              </p:ext>
            </p:extLst>
          </p:nvPr>
        </p:nvGraphicFramePr>
        <p:xfrm>
          <a:off x="1080654" y="2780208"/>
          <a:ext cx="8520546" cy="23600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04017">
                  <a:extLst>
                    <a:ext uri="{9D8B030D-6E8A-4147-A177-3AD203B41FA5}">
                      <a16:colId xmlns:a16="http://schemas.microsoft.com/office/drawing/2014/main" val="3519954568"/>
                    </a:ext>
                  </a:extLst>
                </a:gridCol>
                <a:gridCol w="3037837">
                  <a:extLst>
                    <a:ext uri="{9D8B030D-6E8A-4147-A177-3AD203B41FA5}">
                      <a16:colId xmlns:a16="http://schemas.microsoft.com/office/drawing/2014/main" val="506767224"/>
                    </a:ext>
                  </a:extLst>
                </a:gridCol>
                <a:gridCol w="2578692">
                  <a:extLst>
                    <a:ext uri="{9D8B030D-6E8A-4147-A177-3AD203B41FA5}">
                      <a16:colId xmlns:a16="http://schemas.microsoft.com/office/drawing/2014/main" val="2736455478"/>
                    </a:ext>
                  </a:extLst>
                </a:gridCol>
              </a:tblGrid>
              <a:tr h="662667"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 smtClean="0"/>
                        <a:t>2016</a:t>
                      </a:r>
                      <a:endParaRPr lang="pt-BR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26192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Casos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Óbitos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38424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Brasil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200.465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5830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Nordeste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 smtClean="0">
                          <a:latin typeface="+mn-lt"/>
                        </a:rPr>
                        <a:t>74.190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050523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Maranhão</a:t>
                      </a:r>
                      <a:endParaRPr lang="pt-B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 smtClean="0"/>
                        <a:t>4.702</a:t>
                      </a:r>
                      <a:endParaRPr lang="pt-BR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smtClean="0"/>
                        <a:t>1</a:t>
                      </a:r>
                      <a:endParaRPr lang="pt-BR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88869"/>
                  </a:ext>
                </a:extLst>
              </a:tr>
            </a:tbl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0" y="0"/>
          <a:ext cx="1080655" cy="18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PHOTO-PAINT" r:id="rId3" imgW="5905440" imgH="10220040" progId="CorelPHOTOPAINT.Image.17">
                  <p:embed/>
                </p:oleObj>
              </mc:Choice>
              <mc:Fallback>
                <p:oleObj name="PHOTO-PAINT" r:id="rId3" imgW="5905440" imgH="10220040" progId="CorelPHOTOPAINT.Image.17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80655" cy="187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80654" y="5269299"/>
            <a:ext cx="316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Sinan</a:t>
            </a:r>
            <a:r>
              <a:rPr lang="pt-BR" dirty="0" smtClean="0"/>
              <a:t>-NET/SES/MA/2016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0" y="-4744"/>
            <a:ext cx="12192000" cy="5218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 smtClean="0"/>
              <a:t>EVOLUÇÃO DE CASOS NAS SEMANAS EPIDEMIOLÓGICAS, </a:t>
            </a:r>
            <a:r>
              <a:rPr lang="pt-BR" sz="2800" b="1" dirty="0"/>
              <a:t>MARANHÃO/2016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6509544"/>
            <a:ext cx="12192000" cy="348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b="1" dirty="0"/>
              <a:t>Fonte: </a:t>
            </a:r>
            <a:r>
              <a:rPr lang="pt-BR" sz="1600" b="1" dirty="0" err="1"/>
              <a:t>SINANonline</a:t>
            </a:r>
            <a:r>
              <a:rPr lang="pt-BR" sz="1600" b="1" dirty="0"/>
              <a:t> /SES/MA</a:t>
            </a:r>
            <a:endParaRPr lang="pt-BR" b="1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157860519"/>
              </p:ext>
            </p:extLst>
          </p:nvPr>
        </p:nvGraphicFramePr>
        <p:xfrm>
          <a:off x="1209368" y="653510"/>
          <a:ext cx="6459793" cy="267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2232279411"/>
              </p:ext>
            </p:extLst>
          </p:nvPr>
        </p:nvGraphicFramePr>
        <p:xfrm>
          <a:off x="6415548" y="3992120"/>
          <a:ext cx="5752322" cy="2616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1272622699"/>
              </p:ext>
            </p:extLst>
          </p:nvPr>
        </p:nvGraphicFramePr>
        <p:xfrm>
          <a:off x="0" y="3923072"/>
          <a:ext cx="6120130" cy="2797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0" y="517115"/>
            <a:ext cx="13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DENGUE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5690" y="3565252"/>
            <a:ext cx="336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CHIKUNGUNYA</a:t>
            </a:r>
            <a:endParaRPr lang="pt-BR" sz="24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665820" y="3510004"/>
            <a:ext cx="243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ZIKA VÍRUS</a:t>
            </a:r>
            <a:endParaRPr lang="pt-BR" sz="2400" b="1" dirty="0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58283"/>
              </p:ext>
            </p:extLst>
          </p:nvPr>
        </p:nvGraphicFramePr>
        <p:xfrm>
          <a:off x="11087215" y="537566"/>
          <a:ext cx="1080655" cy="18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PHOTO-PAINT" r:id="rId6" imgW="5905440" imgH="10220040" progId="CorelPHOTOPAINT.Image.17">
                  <p:embed/>
                </p:oleObj>
              </mc:Choice>
              <mc:Fallback>
                <p:oleObj name="PHOTO-PAINT" r:id="rId6" imgW="5905440" imgH="10220040" progId="CorelPHOTOPAINT.Image.17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87215" y="537566"/>
                        <a:ext cx="1080655" cy="187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7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LIRAa Out/</a:t>
            </a:r>
            <a:r>
              <a:rPr lang="pt-BR" sz="3600" b="1" dirty="0" err="1" smtClean="0"/>
              <a:t>Nov</a:t>
            </a:r>
            <a:r>
              <a:rPr lang="pt-BR" sz="3600" b="1" dirty="0" smtClean="0"/>
              <a:t> em2016 – BRASIL / MARANHÃO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pt-BR" dirty="0" smtClean="0"/>
              <a:t>82% dos focos do mosquito encontrados em tambores, tonéis, tanques, caixa d´água, em nível de solo.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080655" y="3931046"/>
          <a:ext cx="9623920" cy="239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784">
                  <a:extLst>
                    <a:ext uri="{9D8B030D-6E8A-4147-A177-3AD203B41FA5}">
                      <a16:colId xmlns:a16="http://schemas.microsoft.com/office/drawing/2014/main" val="3519954568"/>
                    </a:ext>
                  </a:extLst>
                </a:gridCol>
                <a:gridCol w="1924784">
                  <a:extLst>
                    <a:ext uri="{9D8B030D-6E8A-4147-A177-3AD203B41FA5}">
                      <a16:colId xmlns:a16="http://schemas.microsoft.com/office/drawing/2014/main" val="3783368152"/>
                    </a:ext>
                  </a:extLst>
                </a:gridCol>
                <a:gridCol w="1924784">
                  <a:extLst>
                    <a:ext uri="{9D8B030D-6E8A-4147-A177-3AD203B41FA5}">
                      <a16:colId xmlns:a16="http://schemas.microsoft.com/office/drawing/2014/main" val="3622328216"/>
                    </a:ext>
                  </a:extLst>
                </a:gridCol>
                <a:gridCol w="1924784">
                  <a:extLst>
                    <a:ext uri="{9D8B030D-6E8A-4147-A177-3AD203B41FA5}">
                      <a16:colId xmlns:a16="http://schemas.microsoft.com/office/drawing/2014/main" val="506767224"/>
                    </a:ext>
                  </a:extLst>
                </a:gridCol>
                <a:gridCol w="1924784">
                  <a:extLst>
                    <a:ext uri="{9D8B030D-6E8A-4147-A177-3AD203B41FA5}">
                      <a16:colId xmlns:a16="http://schemas.microsoft.com/office/drawing/2014/main" val="2736455478"/>
                    </a:ext>
                  </a:extLst>
                </a:gridCol>
              </a:tblGrid>
              <a:tr h="662667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Situação </a:t>
                      </a:r>
                      <a:r>
                        <a:rPr lang="pt-BR" sz="2000" baseline="0" dirty="0" smtClean="0"/>
                        <a:t>de Risco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/>
                        <a:t>IIP</a:t>
                      </a:r>
                      <a:r>
                        <a:rPr lang="pt-BR" sz="2000" baseline="0" dirty="0" smtClean="0"/>
                        <a:t> /Brasil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IIP</a:t>
                      </a:r>
                      <a:r>
                        <a:rPr lang="pt-BR" sz="2000" baseline="0" dirty="0" smtClean="0"/>
                        <a:t> / Maranhão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% 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26192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Satisfatória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293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36,8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0338424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Alerta</a:t>
                      </a:r>
                      <a:endParaRPr lang="pt-BR" sz="2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346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43,4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6925830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Risco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158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19,8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5050523"/>
                  </a:ext>
                </a:extLst>
              </a:tr>
              <a:tr h="424340"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797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100,0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54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100</a:t>
                      </a:r>
                      <a:endParaRPr lang="pt-B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88869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80655" y="3426777"/>
            <a:ext cx="603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Resultado do LIRAa de Out/</a:t>
            </a:r>
            <a:r>
              <a:rPr lang="pt-BR" b="1" dirty="0" err="1" smtClean="0">
                <a:solidFill>
                  <a:srgbClr val="FF0000"/>
                </a:solidFill>
              </a:rPr>
              <a:t>Nov</a:t>
            </a:r>
            <a:r>
              <a:rPr lang="pt-BR" b="1" dirty="0" smtClean="0">
                <a:solidFill>
                  <a:srgbClr val="FF0000"/>
                </a:solidFill>
              </a:rPr>
              <a:t> em 2016 – Brasil / Maranhão</a:t>
            </a:r>
            <a:endParaRPr lang="pt-BR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0" y="0"/>
          <a:ext cx="1080655" cy="18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PHOTO-PAINT" r:id="rId3" imgW="5905440" imgH="10220040" progId="CorelPHOTOPAINT.Image.17">
                  <p:embed/>
                </p:oleObj>
              </mc:Choice>
              <mc:Fallback>
                <p:oleObj name="PHOTO-PAINT" r:id="rId3" imgW="5905440" imgH="10220040" progId="CorelPHOTOPAINT.Image.17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80655" cy="187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1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LIRAa Out/</a:t>
            </a:r>
            <a:r>
              <a:rPr lang="pt-BR" sz="3600" b="1" dirty="0" err="1" smtClean="0"/>
              <a:t>Nov</a:t>
            </a:r>
            <a:r>
              <a:rPr lang="pt-BR" sz="3600" b="1" dirty="0" smtClean="0"/>
              <a:t> em2016 – BRASIL / MARANHÃO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3928999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OS MUNICÍPIOS DE MAIOR RISCO:</a:t>
            </a:r>
          </a:p>
          <a:p>
            <a:r>
              <a:rPr lang="pt-BR" dirty="0" smtClean="0"/>
              <a:t>Amarante</a:t>
            </a:r>
          </a:p>
          <a:p>
            <a:r>
              <a:rPr lang="pt-BR" dirty="0" smtClean="0"/>
              <a:t>Barra do Corda</a:t>
            </a:r>
          </a:p>
          <a:p>
            <a:r>
              <a:rPr lang="pt-BR" dirty="0" smtClean="0"/>
              <a:t>São Domingos</a:t>
            </a:r>
          </a:p>
          <a:p>
            <a:r>
              <a:rPr lang="pt-BR" dirty="0" smtClean="0"/>
              <a:t>São Mateus</a:t>
            </a:r>
          </a:p>
          <a:p>
            <a:r>
              <a:rPr lang="pt-BR" dirty="0" smtClean="0"/>
              <a:t>Tutóia</a:t>
            </a:r>
          </a:p>
          <a:p>
            <a:r>
              <a:rPr lang="pt-BR" dirty="0" smtClean="0"/>
              <a:t>Tuntum</a:t>
            </a:r>
          </a:p>
          <a:p>
            <a:r>
              <a:rPr lang="pt-BR" dirty="0" smtClean="0"/>
              <a:t>Vargem Grande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0" y="0"/>
          <a:ext cx="1080655" cy="187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PHOTO-PAINT" r:id="rId3" imgW="5905440" imgH="10220040" progId="CorelPHOTOPAINT.Image.17">
                  <p:embed/>
                </p:oleObj>
              </mc:Choice>
              <mc:Fallback>
                <p:oleObj name="PHOTO-PAINT" r:id="rId3" imgW="5905440" imgH="10220040" progId="CorelPHOTOPAINT.Image.17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80655" cy="187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0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626</Words>
  <Application>Microsoft Office PowerPoint</Application>
  <PresentationFormat>Widescreen</PresentationFormat>
  <Paragraphs>319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Cooper Black</vt:lpstr>
      <vt:lpstr>Tema do Office</vt:lpstr>
      <vt:lpstr>PHOTO-PAINT</vt:lpstr>
      <vt:lpstr>SITUAÇÃO EPIDEMIOLÓGICA DA DENGUE, CHIKUNGUNYA E ZIKA VÍRUS</vt:lpstr>
      <vt:lpstr>CASOS E ÓBITOS DE DENGUE – BRASIL / MARANHÃO</vt:lpstr>
      <vt:lpstr>NÚMEROS DE MUNICÍPIOS COM CASOS NOTIFICADOS – BRASIL / MARANHÃO</vt:lpstr>
      <vt:lpstr>Apresentação do PowerPoint</vt:lpstr>
      <vt:lpstr>CASOS E ÓBITOS DE CHIKUNGUNYA – BRASIL / MARANHÃO</vt:lpstr>
      <vt:lpstr>CASOS E ÓBITOS DE ZICA VÍRUS – BRASIL / MARANHÃO</vt:lpstr>
      <vt:lpstr>Apresentação do PowerPoint</vt:lpstr>
      <vt:lpstr>LIRAa Out/Nov em2016 – BRASIL / MARANHÃO</vt:lpstr>
      <vt:lpstr>LIRAa Out/Nov em2016 – BRASIL / MARANHÃO</vt:lpstr>
      <vt:lpstr>AÇÕES EM DESENVOLVIMENTO NO MARANHÃO</vt:lpstr>
      <vt:lpstr>AÇÕES EM DESENVOLVIMENTO NO MARANHÃO</vt:lpstr>
      <vt:lpstr>CASOS NOTIFICADOS DE DENGUE , CHIKUNGUNYA E ZIKA, 2015/2016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</dc:creator>
  <cp:lastModifiedBy>Antonio</cp:lastModifiedBy>
  <cp:revision>48</cp:revision>
  <cp:lastPrinted>2016-12-01T23:15:45Z</cp:lastPrinted>
  <dcterms:created xsi:type="dcterms:W3CDTF">2016-12-01T21:24:35Z</dcterms:created>
  <dcterms:modified xsi:type="dcterms:W3CDTF">2016-12-19T21:07:37Z</dcterms:modified>
</cp:coreProperties>
</file>