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58" r:id="rId3"/>
    <p:sldId id="261" r:id="rId4"/>
    <p:sldId id="262" r:id="rId5"/>
    <p:sldId id="263" r:id="rId6"/>
    <p:sldId id="270" r:id="rId7"/>
    <p:sldId id="271" r:id="rId8"/>
    <p:sldId id="272" r:id="rId9"/>
    <p:sldId id="268" r:id="rId10"/>
    <p:sldId id="259" r:id="rId11"/>
    <p:sldId id="260" r:id="rId12"/>
    <p:sldId id="264" r:id="rId13"/>
    <p:sldId id="265" r:id="rId14"/>
    <p:sldId id="291" r:id="rId15"/>
    <p:sldId id="290" r:id="rId16"/>
    <p:sldId id="289" r:id="rId17"/>
    <p:sldId id="288" r:id="rId18"/>
    <p:sldId id="287" r:id="rId19"/>
    <p:sldId id="286" r:id="rId20"/>
    <p:sldId id="285" r:id="rId21"/>
    <p:sldId id="284" r:id="rId22"/>
    <p:sldId id="281" r:id="rId23"/>
    <p:sldId id="283" r:id="rId24"/>
    <p:sldId id="282" r:id="rId25"/>
    <p:sldId id="279" r:id="rId26"/>
    <p:sldId id="280" r:id="rId27"/>
    <p:sldId id="278" r:id="rId28"/>
    <p:sldId id="277" r:id="rId29"/>
    <p:sldId id="276" r:id="rId30"/>
    <p:sldId id="275" r:id="rId31"/>
    <p:sldId id="293" r:id="rId32"/>
    <p:sldId id="294" r:id="rId33"/>
    <p:sldId id="295" r:id="rId34"/>
    <p:sldId id="304" r:id="rId35"/>
    <p:sldId id="297" r:id="rId36"/>
    <p:sldId id="299" r:id="rId37"/>
    <p:sldId id="300" r:id="rId38"/>
    <p:sldId id="303" r:id="rId39"/>
    <p:sldId id="302" r:id="rId40"/>
    <p:sldId id="301" r:id="rId41"/>
    <p:sldId id="29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582D4-F720-415E-A575-396698433C4C}" type="datetimeFigureOut">
              <a:rPr lang="pt-BR" smtClean="0"/>
              <a:t>20/12/2016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CC9E-1E1A-4360-9D5E-5DE3C26C0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9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891B1A7-17F0-4F36-AB49-76F7BC1547AA}" type="slidenum">
              <a:rPr lang="pt-BR" altLang="pt-BR" sz="1200"/>
              <a:pPr algn="r"/>
              <a:t>31</a:t>
            </a:fld>
            <a:endParaRPr lang="pt-BR" altLang="pt-BR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852AD6A8-3B1C-4C48-9050-DE4C1E78589C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7314C82-0ED4-495B-AF36-26B0A08D98A6}" type="slidenum">
              <a:rPr lang="pt-BR" altLang="pt-BR" sz="1200"/>
              <a:pPr algn="r"/>
              <a:t>32</a:t>
            </a:fld>
            <a:endParaRPr lang="pt-BR" altLang="pt-BR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6B9414BA-5E5B-48CC-890B-4AA4AAAA55DF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299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00436B20-3991-4D5F-A5B5-AA4E984DE47C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625C6A03-7292-4328-9733-1F07F12036AD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CA3F16E9-CA1B-48E7-94F8-21BD180FE423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FB6A8CDA-4ABA-4F40-B2A0-F23C89D33454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5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15E200CE-8D02-4671-8547-4B04851E645E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39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fld id="{42300703-5BF6-4618-8586-9AFFAA364FE1}" type="slidenum">
              <a:rPr lang="en-US" altLang="pt-BR" sz="1200">
                <a:solidFill>
                  <a:schemeClr val="tx1"/>
                </a:solidFill>
                <a:latin typeface="Times New Roman" pitchFamily="18" charset="0"/>
              </a:rPr>
              <a:pPr/>
              <a:t>40</a:t>
            </a:fld>
            <a:endParaRPr lang="en-US" altLang="pt-B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8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2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67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FB33-2D3C-4905-A67C-69D4C2BBE2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4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6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1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1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50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77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8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8A7D-86AA-474A-8368-E469C98CCE6D}" type="datetimeFigureOut">
              <a:rPr lang="pt-BR" smtClean="0"/>
              <a:t>20/12/2016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8AA9-FCDE-4B06-AF46-8D3F5B0F65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8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QUE É </a:t>
            </a:r>
            <a:r>
              <a:rPr lang="pt-BR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LIRAa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È</a:t>
            </a:r>
            <a:r>
              <a:rPr lang="pt-BR" dirty="0"/>
              <a:t> um Método simplificado de amostragem têm como o  objetivo de facilitar a obtenção pelos serviços de saúde de informações.</a:t>
            </a:r>
          </a:p>
          <a:p>
            <a:endParaRPr lang="pt-BR" dirty="0"/>
          </a:p>
          <a:p>
            <a:r>
              <a:rPr lang="pt-BR" dirty="0"/>
              <a:t> É um sistema que </a:t>
            </a:r>
            <a:r>
              <a:rPr lang="pt-BR" dirty="0" smtClean="0"/>
              <a:t>fornece </a:t>
            </a:r>
            <a:r>
              <a:rPr lang="pt-BR" dirty="0"/>
              <a:t>índices de maneira rápida e </a:t>
            </a:r>
            <a:r>
              <a:rPr lang="pt-BR" dirty="0" smtClean="0"/>
              <a:t>oportuna, </a:t>
            </a:r>
            <a:r>
              <a:rPr lang="pt-BR" dirty="0"/>
              <a:t>permite  o direcionamento das ações de controle para as áreas apontadas como críticas e instrumenta a avaliação das atividades desenvolvidas.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13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rgbClr val="FF0000"/>
                </a:solidFill>
              </a:rPr>
              <a:t>Trata-se fundamentalmente de um método de amostragem que tem como objetivo principal a obtenção de indicadores entomológicos, de maneira rápida. </a:t>
            </a:r>
            <a:r>
              <a:rPr lang="pt-BR" dirty="0" smtClean="0"/>
              <a:t>O Indicadores entomológicos possíveis de serem construídos por meio dos dados obtidos nesses levantamento são aqueles utilizados na rotina do programa de combate vetorial, quais sejam </a:t>
            </a:r>
            <a:r>
              <a:rPr lang="pt-BR" dirty="0" err="1" smtClean="0"/>
              <a:t>Indice</a:t>
            </a:r>
            <a:r>
              <a:rPr lang="pt-BR" dirty="0" smtClean="0"/>
              <a:t> de infestação predial (IIP), </a:t>
            </a:r>
            <a:r>
              <a:rPr lang="pt-BR" dirty="0" err="1" smtClean="0"/>
              <a:t>Breteau</a:t>
            </a:r>
            <a:r>
              <a:rPr lang="pt-BR" dirty="0" smtClean="0"/>
              <a:t> (IB) e de Recipientes (ITR).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4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Técnica de amostragem/parâmetro amostrais/procedimentos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 smtClean="0"/>
              <a:t>Os critérios para o delineamento da amostra do </a:t>
            </a:r>
            <a:r>
              <a:rPr lang="pt-BR" dirty="0" err="1" smtClean="0"/>
              <a:t>LIRAa</a:t>
            </a:r>
            <a:r>
              <a:rPr lang="pt-BR" dirty="0" smtClean="0"/>
              <a:t> em cada município são determinados em função de sua densidade populacional, número de imóveis e de quarteirões existentes, considerando sempre como unidade primária de amostragem o quarteirão.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50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/>
              <a:t>O plano amostral determina que sejam sorteados quarteirões e dentro dos quarteirões os imóveis, durante a visita do agente. Tal procedimento permite menor concentração de imóveis nos quarteirões sorteados. </a:t>
            </a:r>
            <a:r>
              <a:rPr lang="en-US" sz="3400" b="1" dirty="0">
                <a:solidFill>
                  <a:srgbClr val="FF0000"/>
                </a:solidFill>
              </a:rPr>
              <a:t>A área urbana destes municípios deve ser dividida em estratos que apresentem </a:t>
            </a:r>
            <a:r>
              <a:rPr lang="en-US" sz="3400" b="1" dirty="0" smtClean="0">
                <a:solidFill>
                  <a:srgbClr val="FF0000"/>
                </a:solidFill>
              </a:rPr>
              <a:t>características sócio ambientais </a:t>
            </a:r>
            <a:r>
              <a:rPr lang="en-US" sz="3400" b="1" dirty="0">
                <a:solidFill>
                  <a:srgbClr val="FF0000"/>
                </a:solidFill>
              </a:rPr>
              <a:t>semelhantes, a fim de se obter uma </a:t>
            </a:r>
            <a:r>
              <a:rPr lang="en-US" sz="3400" b="1" dirty="0" smtClean="0">
                <a:solidFill>
                  <a:srgbClr val="FF0000"/>
                </a:solidFill>
              </a:rPr>
              <a:t>homogeneidade </a:t>
            </a:r>
            <a:r>
              <a:rPr lang="en-US" sz="3400" b="1" dirty="0">
                <a:solidFill>
                  <a:srgbClr val="FF0000"/>
                </a:solidFill>
              </a:rPr>
              <a:t>de cada estrato e facilitar as ações de controle vetorial pós-LIRAa</a:t>
            </a:r>
            <a:r>
              <a:rPr lang="en-US" sz="3400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pt-BR" sz="3400" dirty="0"/>
          </a:p>
          <a:p>
            <a:pPr algn="just"/>
            <a:r>
              <a:rPr lang="en-US" sz="3400" dirty="0"/>
              <a:t>A composição dos estratos deve respeitar o intervalo de 8.100 a </a:t>
            </a:r>
            <a:r>
              <a:rPr lang="en-US" sz="3400" dirty="0" smtClean="0"/>
              <a:t>12.000 </a:t>
            </a:r>
            <a:r>
              <a:rPr lang="en-US" sz="3400" dirty="0"/>
              <a:t>mil </a:t>
            </a:r>
            <a:r>
              <a:rPr lang="en-US" sz="3400" dirty="0" smtClean="0"/>
              <a:t>imóveis</a:t>
            </a:r>
            <a:r>
              <a:rPr lang="en-US" sz="3400" dirty="0"/>
              <a:t>, sendo o número ideal em torno de nove mil imóveis. O passo seguinte é a retirada de uma amostra independente, devendo, dentro dos quarteirões selecionados, serem inspecionados 20% dos imóveis. Essa estratificação pos- sibilita um maior detalhamento do </a:t>
            </a:r>
            <a:r>
              <a:rPr lang="en-US" sz="3400" i="1" dirty="0"/>
              <a:t>Índice de Breteau</a:t>
            </a:r>
            <a:r>
              <a:rPr lang="en-US" sz="3400" dirty="0"/>
              <a:t>, permitindo  priorizar ações de controle para áreas de ma</a:t>
            </a:r>
            <a:r>
              <a:rPr lang="en-US" dirty="0"/>
              <a:t>ior </a:t>
            </a:r>
            <a:r>
              <a:rPr lang="en-US" sz="3400" dirty="0"/>
              <a:t>risco dentro do município.</a:t>
            </a:r>
            <a:endParaRPr lang="pt-BR" sz="3400" dirty="0"/>
          </a:p>
          <a:p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88425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Estrato entre 2.000 a 8.100 imóveis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algumas situações, poderão ser configurados estratos nos limites de dois mil a 8.100 imóveis, sendo que, neste caso, deve-se inspecionar 50% dos imóveis presentes no quarteirão sorteado. Este procedimento permite a realização do levantamento em pequenos municípios e, também, em áreas que possam restar da configuração dos estratos em municípios maiores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53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Os estratos com índices de infestação predial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Inferiores </a:t>
            </a:r>
            <a:r>
              <a:rPr lang="pt-BR" dirty="0">
                <a:latin typeface="Arial" pitchFamily="34" charset="0"/>
                <a:cs typeface="Arial" pitchFamily="34" charset="0"/>
              </a:rPr>
              <a:t>a 1%: estão em condições de  </a:t>
            </a:r>
            <a:r>
              <a:rPr lang="pt-BR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Baixo Risco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dirty="0">
                <a:latin typeface="Arial" pitchFamily="34" charset="0"/>
                <a:cs typeface="Arial" pitchFamily="34" charset="0"/>
              </a:rPr>
              <a:t>1% 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3,9%: </a:t>
            </a:r>
            <a:r>
              <a:rPr lang="pt-BR" dirty="0">
                <a:latin typeface="Arial" pitchFamily="34" charset="0"/>
                <a:cs typeface="Arial" pitchFamily="34" charset="0"/>
              </a:rPr>
              <a:t>estão em situação </a:t>
            </a:r>
            <a:r>
              <a:rPr lang="pt-BR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Médio Risco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t-BR" dirty="0">
                <a:latin typeface="Arial" pitchFamily="34" charset="0"/>
                <a:cs typeface="Arial" pitchFamily="34" charset="0"/>
              </a:rPr>
              <a:t>%: a cima em situação de  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Alto Risco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8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Procedimentos de campo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o levantamento de índices 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estrados com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Á 8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mil imóveis 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054114"/>
              </p:ext>
            </p:extLst>
          </p:nvPr>
        </p:nvGraphicFramePr>
        <p:xfrm>
          <a:off x="395536" y="2276872"/>
          <a:ext cx="8229600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987584"/>
                <a:gridCol w="658336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944216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Procedimentos de campo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para o levantamento de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índices </a:t>
            </a:r>
            <a:b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estrados com mais de 8 mil imóveis  20%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81867"/>
              </p:ext>
            </p:extLst>
          </p:nvPr>
        </p:nvGraphicFramePr>
        <p:xfrm>
          <a:off x="539552" y="3068960"/>
          <a:ext cx="8229600" cy="1152128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53832"/>
                <a:gridCol w="792088"/>
                <a:gridCol w="822960"/>
                <a:gridCol w="822960"/>
                <a:gridCol w="822960"/>
                <a:gridCol w="822960"/>
                <a:gridCol w="822960"/>
              </a:tblGrid>
              <a:tr h="1152128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Procedimentos de campo</a:t>
            </a:r>
            <a:br>
              <a:rPr lang="pt-BR" u="sng" dirty="0">
                <a:latin typeface="Arial" pitchFamily="34" charset="0"/>
                <a:cs typeface="Arial" pitchFamily="34" charset="0"/>
              </a:rPr>
            </a:br>
            <a:r>
              <a:rPr lang="pt-BR" u="sng" dirty="0">
                <a:latin typeface="Arial" pitchFamily="34" charset="0"/>
                <a:cs typeface="Arial" pitchFamily="34" charset="0"/>
              </a:rPr>
              <a:t>para o levantamento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Inspecionando-se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imóvel em cada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cinco 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corresponde a inspecionar 20% dos imóveis existentes no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quarteirão sorteado.</a:t>
            </a:r>
          </a:p>
          <a:p>
            <a:pPr algn="just">
              <a:buFont typeface="Arial" pitchFamily="34" charset="0"/>
              <a:buChar char="•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imóvel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ser inspecionado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esteja fechado ou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sua inspeção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seja recusada, o agente deverá fazer sua substituição pelo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imóvel  imediatamente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2900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60332" cy="653752"/>
          </a:xfrm>
        </p:spPr>
        <p:txBody>
          <a:bodyPr>
            <a:normAutofit fontScale="90000"/>
          </a:bodyPr>
          <a:lstStyle/>
          <a:p>
            <a:r>
              <a:rPr lang="pt-BR" b="1" u="sng" dirty="0">
                <a:latin typeface="Arial" pitchFamily="34" charset="0"/>
                <a:cs typeface="Arial" pitchFamily="34" charset="0"/>
              </a:rPr>
              <a:t>Procedimentos de </a:t>
            </a:r>
            <a:r>
              <a:rPr lang="pt-BR" b="1" u="sng" dirty="0" smtClean="0">
                <a:latin typeface="Arial" pitchFamily="34" charset="0"/>
                <a:cs typeface="Arial" pitchFamily="34" charset="0"/>
              </a:rPr>
              <a:t>campo para </a:t>
            </a:r>
            <a:r>
              <a:rPr lang="pt-BR" b="1" u="sng" dirty="0">
                <a:latin typeface="Arial" pitchFamily="34" charset="0"/>
                <a:cs typeface="Arial" pitchFamily="34" charset="0"/>
              </a:rPr>
              <a:t>o levantamento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7948364" cy="4536504"/>
          </a:xfrm>
        </p:spPr>
        <p:txBody>
          <a:bodyPr>
            <a:normAutofit fontScale="62500" lnSpcReduction="20000"/>
          </a:bodyPr>
          <a:lstStyle/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inspeção dos imóveis existentes na área urbana dos municípios será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realizada nas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casas e nos terrenos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baldios</a:t>
            </a:r>
          </a:p>
          <a:p>
            <a:endParaRPr lang="pt-B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Pontos Estratégicos não serão incluídos</a:t>
            </a:r>
          </a:p>
          <a:p>
            <a:pPr algn="just"/>
            <a:endParaRPr lang="pt-B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Caso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o imóvel sorteado seja um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, deverá ser escolhido o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imóvel seguinte.</a:t>
            </a:r>
          </a:p>
          <a:p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Atribuições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Agente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Saúde: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Visitar de 20 a 25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imóveis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Realizar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pesquisa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larvária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imóveis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estrato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Coletar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preencher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rótulos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tubitos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Registrar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informações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formulário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“Boletim de Campo 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Laboratório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 BCL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Repassar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final do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“BCL”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devidamente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preenchido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supervisor.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9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 </a:t>
            </a:r>
            <a:endParaRPr lang="pt-BR" b="1" dirty="0">
              <a:solidFill>
                <a:srgbClr val="00009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O </a:t>
            </a:r>
            <a:r>
              <a:rPr lang="pt-BR" b="1" dirty="0" err="1" smtClean="0"/>
              <a:t>LIRAa</a:t>
            </a:r>
            <a:r>
              <a:rPr lang="pt-BR" b="1" dirty="0" smtClean="0"/>
              <a:t> foi desenvolvido em 2002, para atender à necessidade dos gestores e profissionais que operacionalizam o programa de controle de dengue de dispor informações entomológicas em um ponto no tempo (antes do inicio do verão), antecedendo o período de maior transmissão com vista ao fortalecimento das ações de combate vetorial nas áreas de maior risco.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0517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b="1" dirty="0" smtClean="0">
                <a:latin typeface="Arial" pitchFamily="34" charset="0"/>
                <a:cs typeface="Arial" pitchFamily="34" charset="0"/>
              </a:rPr>
            </a:br>
            <a:r>
              <a:rPr lang="pt-BR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      Atribuições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do Coordenador</a:t>
            </a:r>
            <a:r>
              <a:rPr lang="pt-BR" b="1" dirty="0">
                <a:solidFill>
                  <a:schemeClr val="accent2"/>
                </a:solidFill>
              </a:rPr>
              <a:t/>
            </a:r>
            <a:br>
              <a:rPr lang="pt-BR" b="1" dirty="0">
                <a:solidFill>
                  <a:schemeClr val="accent2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640960" cy="4392488"/>
          </a:xfrm>
        </p:spPr>
        <p:txBody>
          <a:bodyPr>
            <a:normAutofit fontScale="92500"/>
          </a:bodyPr>
          <a:lstStyle/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Buscar apoio e sustentabilidade para a realização 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Estratificar e calcular o número de imóveis a pesquisar;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os quarteirões a trabalhar;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recursos humanos necessários: supervisores, agentes, laboratoristas e digitadores;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o(s) laboratório(s)  de apoio;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necessidades: veículos, equipamentos e material de campo; 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Analisar dados e elaborar relatório final;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Planejar as ações necessárias: operações de campo, ações de informação, educação e comunicação social.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b="1" dirty="0" smtClean="0">
                <a:latin typeface="Arial" pitchFamily="34" charset="0"/>
                <a:cs typeface="Arial" pitchFamily="34" charset="0"/>
              </a:rPr>
            </a:br>
            <a:r>
              <a:rPr lang="pt-BR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      Atribuições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do Coordenador</a:t>
            </a:r>
            <a:r>
              <a:rPr lang="pt-BR" b="1" dirty="0">
                <a:solidFill>
                  <a:schemeClr val="accent2"/>
                </a:solidFill>
              </a:rPr>
              <a:t/>
            </a:r>
            <a:br>
              <a:rPr lang="pt-BR" b="1" dirty="0">
                <a:solidFill>
                  <a:schemeClr val="accent2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640960" cy="4752528"/>
          </a:xfrm>
        </p:spPr>
        <p:txBody>
          <a:bodyPr>
            <a:normAutofit lnSpcReduction="10000"/>
          </a:bodyPr>
          <a:lstStyle/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Buscar apoio e sustentabilidade para a realização 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Estratificar e calcular o número de imóveis a pesquisar;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os quarteirões a trabalhar;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recursos humanos necessários: supervisores, agentes, laboratoristas e digitadores;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o(s) laboratório(s)  de apoio;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Definir necessidades: veículos, equipamentos e material de campo; 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Analisar dados e elaborar relatório final;</a:t>
            </a:r>
          </a:p>
          <a:p>
            <a:pPr algn="just">
              <a:buFont typeface="Symbol" pitchFamily="18" charset="2"/>
              <a:buChar char="·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Planejar as ações necessárias: operações de campo, ações de informação, educação e comunicação social.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Delimitação </a:t>
            </a:r>
            <a:r>
              <a:rPr lang="pt-BR" b="1" u="sng" dirty="0"/>
              <a:t>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u="sng" dirty="0"/>
              <a:t/>
            </a:r>
            <a:br>
              <a:rPr lang="pt-BR" b="1" i="1" u="sng" dirty="0"/>
            </a:b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80000"/>
              </a:lnSpc>
            </a:pPr>
            <a:r>
              <a:rPr lang="pt-BR" b="1" dirty="0"/>
              <a:t> </a:t>
            </a:r>
            <a:r>
              <a:rPr lang="pt-BR" sz="3400" b="1" dirty="0"/>
              <a:t>Requisitos: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sz="3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 Informações sobre delimitação dos bairros (quarteirões);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sz="3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 Mapas mostrando rede viária e fluvial;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sz="3400" b="1" dirty="0"/>
              <a:t> 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Dados sobre condições socioeconômicas de cada bairro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sz="3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 Rodovias, vias férreas e rios: são fatores que podem determinar a divisão dos estratos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sz="3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Buscar conformar estratos considerando divisores e localidades com níveis socioeconômicos semelhantes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sz="3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3400" b="1" dirty="0"/>
              <a:t>Estratos: áreas </a:t>
            </a:r>
            <a:r>
              <a:rPr lang="pt-BR" sz="3400" b="1" u="sng" dirty="0"/>
              <a:t>contínuas e contíguas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/>
              <a:t>Delimitação 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dirty="0">
                <a:solidFill>
                  <a:schemeClr val="accent2"/>
                </a:solidFill>
              </a:rPr>
              <a:t/>
            </a:r>
            <a:br>
              <a:rPr lang="pt-BR" b="1" i="1" dirty="0">
                <a:solidFill>
                  <a:schemeClr val="accent2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67545" y="1628800"/>
            <a:ext cx="7992244" cy="4968552"/>
            <a:chOff x="670" y="1344"/>
            <a:chExt cx="4659" cy="259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" y="1344"/>
              <a:ext cx="3650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50" y="1434"/>
              <a:ext cx="1179" cy="465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 dirty="0"/>
                <a:t>Área urbana do município formado</a:t>
              </a:r>
            </a:p>
            <a:p>
              <a:pPr eaLnBrk="1" hangingPunct="1"/>
              <a:r>
                <a:rPr lang="pt-BR" sz="1400" b="1" dirty="0"/>
                <a:t>por 16 bairros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913" y="365760"/>
            <a:ext cx="8273034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Delimitação </a:t>
            </a:r>
            <a:r>
              <a:rPr lang="pt-BR" b="1" u="sng" dirty="0"/>
              <a:t>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u="sng" dirty="0">
                <a:solidFill>
                  <a:schemeClr val="accent2"/>
                </a:solidFill>
              </a:rPr>
              <a:t/>
            </a:r>
            <a:br>
              <a:rPr lang="pt-BR" b="1" i="1" u="sng" dirty="0">
                <a:solidFill>
                  <a:schemeClr val="accent2"/>
                </a:solidFill>
              </a:rPr>
            </a:br>
            <a:endParaRPr lang="pt-BR" u="sng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0978"/>
            <a:ext cx="6552728" cy="380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 planejamento </a:t>
            </a:r>
            <a:r>
              <a:rPr lang="pt-BR" sz="1800" b="1" u="sng" dirty="0">
                <a:latin typeface="Arial" pitchFamily="34" charset="0"/>
                <a:cs typeface="Arial" pitchFamily="34" charset="0"/>
              </a:rPr>
              <a:t>do </a:t>
            </a:r>
            <a:r>
              <a:rPr lang="pt-BR" sz="18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800" b="1" i="1" u="sng" dirty="0" err="1">
                <a:latin typeface="Arial" pitchFamily="34" charset="0"/>
                <a:cs typeface="Arial" pitchFamily="34" charset="0"/>
              </a:rPr>
              <a:t>Aa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/>
                </a:solidFill>
              </a:rPr>
              <a:t>LIRAa</a:t>
            </a:r>
            <a:r>
              <a:rPr lang="pt-BR" dirty="0">
                <a:solidFill>
                  <a:schemeClr val="accent2"/>
                </a:solidFill>
              </a:rPr>
              <a:t>: depende </a:t>
            </a:r>
            <a:r>
              <a:rPr lang="pt-BR" dirty="0">
                <a:solidFill>
                  <a:schemeClr val="accent2"/>
                </a:solidFill>
                <a:hlinkClick r:id="" action="ppaction://noaction"/>
              </a:rPr>
              <a:t>sustentabilidade </a:t>
            </a:r>
            <a:r>
              <a:rPr lang="pt-BR" dirty="0">
                <a:solidFill>
                  <a:schemeClr val="accent2"/>
                </a:solidFill>
              </a:rPr>
              <a:t>política e planejamento</a:t>
            </a:r>
            <a:endParaRPr lang="en-US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1188" y="2500306"/>
            <a:ext cx="7561262" cy="4357694"/>
            <a:chOff x="204" y="890"/>
            <a:chExt cx="4875" cy="3343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476" y="3987"/>
              <a:ext cx="453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Agir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10" y="3986"/>
              <a:ext cx="725" cy="247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Executar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704"/>
              <a:ext cx="172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04"/>
              <a:ext cx="172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60" y="2466"/>
              <a:ext cx="453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Liraa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489" y="897"/>
              <a:ext cx="590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 dirty="0">
                  <a:solidFill>
                    <a:schemeClr val="accent2"/>
                  </a:solidFill>
                  <a:latin typeface="Tahoma" pitchFamily="34" charset="0"/>
                </a:rPr>
                <a:t>treinar</a:t>
              </a:r>
              <a:endParaRPr lang="pt-BR" sz="1400" b="1" dirty="0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117"/>
              <a:ext cx="1716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117"/>
              <a:ext cx="1678" cy="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04" y="890"/>
              <a:ext cx="680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Planejar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4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O Planejamento </a:t>
            </a:r>
            <a:r>
              <a:rPr lang="pt-BR" b="1" u="sng" dirty="0"/>
              <a:t>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dirty="0"/>
              <a:t/>
            </a:r>
            <a:br>
              <a:rPr lang="pt-BR" b="1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88840"/>
            <a:ext cx="8686800" cy="44644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Tx/>
              <a:buChar char="•"/>
            </a:pPr>
            <a:endParaRPr lang="pt-BR" b="1" dirty="0" smtClean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2400" b="1" dirty="0" smtClean="0"/>
              <a:t>Identificação </a:t>
            </a:r>
            <a:r>
              <a:rPr lang="pt-BR" sz="2400" b="1" dirty="0"/>
              <a:t>e seleção da equipe do </a:t>
            </a:r>
            <a:r>
              <a:rPr lang="pt-BR" sz="2400" b="1" dirty="0" err="1"/>
              <a:t>LIR</a:t>
            </a:r>
            <a:r>
              <a:rPr lang="pt-BR" sz="2400" b="1" i="1" dirty="0" err="1"/>
              <a:t>Aa</a:t>
            </a:r>
            <a:r>
              <a:rPr lang="pt-BR" sz="2400" b="1" dirty="0"/>
              <a:t> - Coordenador, Supervisores e Agentes;</a:t>
            </a:r>
          </a:p>
          <a:p>
            <a:pPr algn="just">
              <a:lnSpc>
                <a:spcPct val="80000"/>
              </a:lnSpc>
            </a:pPr>
            <a:endParaRPr lang="pt-BR" sz="2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2400" b="1" dirty="0"/>
              <a:t>Levantamento das necessidades - material de campo, laboratório, veículos e equipamentos de informática, recursos humanos para o </a:t>
            </a:r>
            <a:r>
              <a:rPr lang="pt-BR" sz="2400" b="1" dirty="0" err="1"/>
              <a:t>LIR</a:t>
            </a:r>
            <a:r>
              <a:rPr lang="pt-BR" sz="2400" b="1" i="1" dirty="0" err="1"/>
              <a:t>Aa</a:t>
            </a:r>
            <a:r>
              <a:rPr lang="pt-BR" sz="2400" b="1" dirty="0"/>
              <a:t>;</a:t>
            </a:r>
          </a:p>
          <a:p>
            <a:pPr algn="just">
              <a:lnSpc>
                <a:spcPct val="80000"/>
              </a:lnSpc>
            </a:pPr>
            <a:endParaRPr lang="pt-BR" sz="24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2400" b="1" dirty="0"/>
              <a:t>Capacitação da(s) equipe(s) - apresentação das estratégias e objetivos do </a:t>
            </a:r>
            <a:r>
              <a:rPr lang="pt-BR" sz="2400" b="1" dirty="0" err="1"/>
              <a:t>LIR</a:t>
            </a:r>
            <a:r>
              <a:rPr lang="pt-BR" sz="2400" b="1" i="1" dirty="0" err="1"/>
              <a:t>Aa</a:t>
            </a:r>
            <a:r>
              <a:rPr lang="pt-BR" sz="2400" b="1" dirty="0"/>
              <a:t>;</a:t>
            </a:r>
          </a:p>
          <a:p>
            <a:pPr algn="just">
              <a:lnSpc>
                <a:spcPct val="80000"/>
              </a:lnSpc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2400" b="1" dirty="0"/>
              <a:t>Antecede em pelo menos quinze dias a realização do levantamento;</a:t>
            </a:r>
          </a:p>
          <a:p>
            <a:pPr algn="just">
              <a:lnSpc>
                <a:spcPct val="80000"/>
              </a:lnSpc>
            </a:pPr>
            <a:endParaRPr lang="pt-BR" sz="2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18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1800" b="1" u="sng" dirty="0">
                <a:latin typeface="Arial" pitchFamily="34" charset="0"/>
                <a:cs typeface="Arial" pitchFamily="34" charset="0"/>
              </a:rPr>
            </a:br>
            <a:r>
              <a:rPr lang="pt-BR" sz="1800" b="1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18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800" b="1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sz="1800" b="1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b="1" i="1" dirty="0"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u="sng" dirty="0">
                <a:latin typeface="Arial" pitchFamily="34" charset="0"/>
                <a:cs typeface="Arial" pitchFamily="34" charset="0"/>
              </a:rPr>
            </a:br>
            <a:r>
              <a:rPr lang="pt-BR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i="1" dirty="0">
                <a:latin typeface="Arial" pitchFamily="34" charset="0"/>
                <a:cs typeface="Arial" pitchFamily="34" charset="0"/>
              </a:rPr>
              <a:t/>
            </a:r>
            <a:br>
              <a:rPr lang="pt-BR" i="1" dirty="0"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00438"/>
            <a:ext cx="1911474" cy="18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3143248"/>
            <a:ext cx="2160240" cy="223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786058"/>
            <a:ext cx="3025279" cy="262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411760" y="5572140"/>
            <a:ext cx="324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Tahoma" pitchFamily="34" charset="0"/>
              </a:rPr>
              <a:t>Trabalho do laboratório:</a:t>
            </a:r>
          </a:p>
          <a:p>
            <a:r>
              <a:rPr lang="pt-BR" b="1" dirty="0">
                <a:latin typeface="Tahoma" pitchFamily="34" charset="0"/>
              </a:rPr>
              <a:t>Qualidade + Agilidade</a:t>
            </a:r>
          </a:p>
        </p:txBody>
      </p:sp>
    </p:spTree>
    <p:extLst>
      <p:ext uri="{BB962C8B-B14F-4D97-AF65-F5344CB8AC3E}">
        <p14:creationId xmlns:p14="http://schemas.microsoft.com/office/powerpoint/2010/main" val="32166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6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1600" b="1" u="sng" dirty="0">
                <a:latin typeface="Arial" pitchFamily="34" charset="0"/>
                <a:cs typeface="Arial" pitchFamily="34" charset="0"/>
              </a:rPr>
            </a:br>
            <a:r>
              <a:rPr lang="pt-BR" sz="1600" b="1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16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600" b="1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sz="1600" b="1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sz="1600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sz="1600" b="1" i="1" dirty="0">
                <a:latin typeface="Arial" pitchFamily="34" charset="0"/>
                <a:cs typeface="Arial" pitchFamily="34" charset="0"/>
              </a:rPr>
            </a:b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</a:pPr>
            <a:r>
              <a:rPr lang="pt-BR" dirty="0">
                <a:solidFill>
                  <a:schemeClr val="accent2"/>
                </a:solidFill>
              </a:rPr>
              <a:t>4. mapeamento dos </a:t>
            </a:r>
            <a:r>
              <a:rPr lang="pt-BR" dirty="0">
                <a:solidFill>
                  <a:schemeClr val="accent2"/>
                </a:solidFill>
                <a:hlinkClick r:id="" action="ppaction://noaction"/>
              </a:rPr>
              <a:t>recursos</a:t>
            </a:r>
            <a:r>
              <a:rPr lang="pt-BR" dirty="0">
                <a:solidFill>
                  <a:schemeClr val="accent2"/>
                </a:solidFill>
              </a:rPr>
              <a:t> disponíveis - material de campo, escadas, laboratório, veículos e equipamentos de informática.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pt-BR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928934"/>
            <a:ext cx="5715040" cy="30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7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60840" cy="1152128"/>
          </a:xfrm>
        </p:spPr>
        <p:txBody>
          <a:bodyPr>
            <a:noAutofit/>
          </a:bodyPr>
          <a:lstStyle/>
          <a:p>
            <a:r>
              <a:rPr lang="pt-BR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2400" b="1" u="sng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LIR</a:t>
            </a:r>
            <a:r>
              <a:rPr lang="pt-BR" sz="2400" b="1" i="1" u="sng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pt-BR" sz="2400" b="1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sz="2400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400" b="1" i="1" dirty="0">
                <a:latin typeface="Arial" pitchFamily="34" charset="0"/>
                <a:cs typeface="Arial" pitchFamily="34" charset="0"/>
              </a:rPr>
            </a:b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12776"/>
            <a:ext cx="8147248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1. Atualização do reconhecimento geográfico (RG):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nº de imóveis/bairro/quadras/prédios;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mapas dos bairros numerado por quadras;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mapa de conjunto do município com bairros - garantir a continuidade e </a:t>
            </a:r>
            <a:r>
              <a:rPr lang="pt-BR" sz="2000" b="1" dirty="0" err="1">
                <a:latin typeface="Arial" pitchFamily="34" charset="0"/>
                <a:cs typeface="Arial" pitchFamily="34" charset="0"/>
              </a:rPr>
              <a:t>contigüidade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 dos estratos;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2. mapeamento dos recursos humanos de forma quantitativa e qualitativa; 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3. conhecer e dominar as técnicas e objetivos do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4. levantamento dos recursos materiais disponíveis - material de campo, laboratório, veículos e equipamentos de informática;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3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rápido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 possibilidade de implantar um </a:t>
            </a:r>
            <a:r>
              <a:rPr lang="en-US" b="1" dirty="0" smtClean="0"/>
              <a:t>Sistema </a:t>
            </a:r>
            <a:r>
              <a:rPr lang="en-US" b="1" dirty="0"/>
              <a:t>que forneça índices de maneira rápida e oportuna  permitirá ao gestor do programa local de controle da dengue o direcionamento das ações para as áreas apontadas como críticas, além de instrumentalizar a avaliação das atividades desenvolvidas, o que possibilitará um melhor aproveitamento dos recursos humanos e </a:t>
            </a:r>
            <a:r>
              <a:rPr lang="en-US" b="1" dirty="0" smtClean="0"/>
              <a:t>materiais </a:t>
            </a:r>
            <a:r>
              <a:rPr lang="en-US" b="1" dirty="0"/>
              <a:t>disponíveis.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314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Vantagem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Demonstra a situação de infestação do município no prazo médio de uma semana;</a:t>
            </a:r>
          </a:p>
          <a:p>
            <a:pPr marL="0" indent="0" algn="just"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Rapidez e oportunidade das informações;</a:t>
            </a:r>
          </a:p>
          <a:p>
            <a:pPr algn="just">
              <a:buFontTx/>
              <a:buChar char="•"/>
            </a:pPr>
            <a:endParaRPr lang="pt-BR" sz="2200" b="1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Identificar os criadouros predominantes;</a:t>
            </a:r>
          </a:p>
          <a:p>
            <a:pPr algn="just">
              <a:buFontTx/>
              <a:buChar char="•"/>
            </a:pPr>
            <a:endParaRPr lang="pt-BR" sz="2200" b="1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Permite o direcionamento das ações de controle para as áreas mais críticas.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9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1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Line 4"/>
          <p:cNvSpPr>
            <a:spLocks noChangeShapeType="1"/>
          </p:cNvSpPr>
          <p:nvPr/>
        </p:nvSpPr>
        <p:spPr bwMode="auto">
          <a:xfrm flipH="1" flipV="1">
            <a:off x="539750" y="3141663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 flipH="1" flipV="1">
            <a:off x="4427538" y="765175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 flipH="1">
            <a:off x="1403350" y="4795838"/>
            <a:ext cx="360363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 flipV="1">
            <a:off x="5364163" y="765175"/>
            <a:ext cx="12239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 flipH="1">
            <a:off x="5219700" y="5157788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flipH="1" flipV="1">
            <a:off x="1835150" y="2349500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7" name="Line 10"/>
          <p:cNvSpPr>
            <a:spLocks noChangeShapeType="1"/>
          </p:cNvSpPr>
          <p:nvPr/>
        </p:nvSpPr>
        <p:spPr bwMode="auto">
          <a:xfrm>
            <a:off x="7596188" y="4005263"/>
            <a:ext cx="5048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107950" y="283686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1.327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1476375" y="206057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6.973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1042988" y="5300663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13.400</a:t>
            </a: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4067175" y="460375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11.900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6299200" y="404813"/>
            <a:ext cx="100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10.650</a:t>
            </a:r>
          </a:p>
        </p:txBody>
      </p:sp>
      <p:sp>
        <p:nvSpPr>
          <p:cNvPr id="2063" name="Text Box 16"/>
          <p:cNvSpPr txBox="1">
            <a:spLocks noChangeArrowheads="1"/>
          </p:cNvSpPr>
          <p:nvPr/>
        </p:nvSpPr>
        <p:spPr bwMode="auto">
          <a:xfrm>
            <a:off x="7740650" y="45815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9.380</a:t>
            </a: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4859338" y="59324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400" b="1"/>
              <a:t>21.100</a:t>
            </a:r>
          </a:p>
        </p:txBody>
      </p:sp>
    </p:spTree>
    <p:extLst>
      <p:ext uri="{BB962C8B-B14F-4D97-AF65-F5344CB8AC3E}">
        <p14:creationId xmlns:p14="http://schemas.microsoft.com/office/powerpoint/2010/main" val="9621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72575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107950" y="2836863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1</a:t>
            </a:r>
            <a:endParaRPr lang="pt-BR" altLang="pt-BR" sz="1400" b="1"/>
          </a:p>
        </p:txBody>
      </p:sp>
      <p:sp>
        <p:nvSpPr>
          <p:cNvPr id="3076" name="Text Box 11"/>
          <p:cNvSpPr txBox="1">
            <a:spLocks noChangeArrowheads="1"/>
          </p:cNvSpPr>
          <p:nvPr/>
        </p:nvSpPr>
        <p:spPr bwMode="auto">
          <a:xfrm>
            <a:off x="1476375" y="5641975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2</a:t>
            </a:r>
            <a:endParaRPr lang="pt-BR" altLang="pt-BR" sz="1400" b="1"/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2987675" y="5929313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3</a:t>
            </a:r>
            <a:endParaRPr lang="pt-BR" altLang="pt-BR" sz="1400" b="1"/>
          </a:p>
        </p:txBody>
      </p:sp>
      <p:sp>
        <p:nvSpPr>
          <p:cNvPr id="3078" name="Text Box 11"/>
          <p:cNvSpPr txBox="1">
            <a:spLocks noChangeArrowheads="1"/>
          </p:cNvSpPr>
          <p:nvPr/>
        </p:nvSpPr>
        <p:spPr bwMode="auto">
          <a:xfrm>
            <a:off x="5076825" y="580548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4</a:t>
            </a:r>
            <a:endParaRPr lang="pt-BR" altLang="pt-BR" sz="1400" b="1"/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3132138" y="765175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5</a:t>
            </a:r>
            <a:endParaRPr lang="pt-BR" altLang="pt-BR" sz="1400" b="1"/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6732588" y="981075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6</a:t>
            </a:r>
            <a:endParaRPr lang="pt-BR" altLang="pt-BR" sz="1400" b="1"/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7669213" y="4941888"/>
            <a:ext cx="1006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400" b="1"/>
              <a:t>Estrato 7</a:t>
            </a:r>
            <a:endParaRPr lang="pt-BR" altLang="pt-BR" sz="1400" b="1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V="1">
            <a:off x="574675" y="3465513"/>
            <a:ext cx="649287" cy="28733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76" idx="0"/>
          </p:cNvCxnSpPr>
          <p:nvPr/>
        </p:nvCxnSpPr>
        <p:spPr bwMode="auto">
          <a:xfrm rot="10800000" flipV="1">
            <a:off x="1979613" y="5229225"/>
            <a:ext cx="431800" cy="412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77" idx="0"/>
          </p:cNvCxnSpPr>
          <p:nvPr/>
        </p:nvCxnSpPr>
        <p:spPr bwMode="auto">
          <a:xfrm rot="5400000">
            <a:off x="3250406" y="5471319"/>
            <a:ext cx="700088" cy="215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78" idx="0"/>
          </p:cNvCxnSpPr>
          <p:nvPr/>
        </p:nvCxnSpPr>
        <p:spPr bwMode="auto">
          <a:xfrm rot="16200000" flipH="1">
            <a:off x="5111750" y="5337175"/>
            <a:ext cx="792163" cy="1444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16200000" flipV="1">
            <a:off x="3384550" y="1592263"/>
            <a:ext cx="1798637" cy="865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6084888" y="1268413"/>
            <a:ext cx="790575" cy="647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81" idx="0"/>
          </p:cNvCxnSpPr>
          <p:nvPr/>
        </p:nvCxnSpPr>
        <p:spPr bwMode="auto">
          <a:xfrm>
            <a:off x="7380288" y="4221163"/>
            <a:ext cx="792162" cy="720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176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65113" y="1773238"/>
            <a:ext cx="3587750" cy="1503362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800" b="1">
                <a:solidFill>
                  <a:srgbClr val="0066FF"/>
                </a:solidFill>
              </a:rPr>
              <a:t>Classificação de Criadouros</a:t>
            </a:r>
          </a:p>
          <a:p>
            <a:r>
              <a:rPr lang="pt-BR" altLang="pt-BR" sz="1800" b="1">
                <a:solidFill>
                  <a:srgbClr val="0066FF"/>
                </a:solidFill>
              </a:rPr>
              <a:t>Exemplos e</a:t>
            </a:r>
          </a:p>
          <a:p>
            <a:r>
              <a:rPr lang="pt-BR" altLang="pt-BR" sz="1800" b="1">
                <a:solidFill>
                  <a:srgbClr val="0066FF"/>
                </a:solidFill>
              </a:rPr>
              <a:t>Medidas adotadas</a:t>
            </a:r>
          </a:p>
          <a:p>
            <a:endParaRPr lang="pt-BR" altLang="pt-BR" sz="1800" b="1">
              <a:solidFill>
                <a:srgbClr val="0066FF"/>
              </a:solidFill>
            </a:endParaRPr>
          </a:p>
          <a:p>
            <a:r>
              <a:rPr lang="pt-BR" altLang="pt-BR" sz="1800" b="1">
                <a:solidFill>
                  <a:srgbClr val="0066FF"/>
                </a:solidFill>
              </a:rPr>
              <a:t>(Correlação com o FAD antigo)</a:t>
            </a:r>
          </a:p>
        </p:txBody>
      </p:sp>
      <p:pic>
        <p:nvPicPr>
          <p:cNvPr id="2765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76250"/>
            <a:ext cx="466725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ph/>
          </p:nvPr>
        </p:nvGraphicFramePr>
        <p:xfrm>
          <a:off x="966788" y="909638"/>
          <a:ext cx="735171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lanilha" r:id="rId6" imgW="15488463" imgH="11559380" progId="Excel.Sheet.8">
                  <p:embed/>
                </p:oleObj>
              </mc:Choice>
              <mc:Fallback>
                <p:oleObj name="Planilha" r:id="rId6" imgW="15488463" imgH="115593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909638"/>
                        <a:ext cx="735171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3"/>
          <p:cNvSpPr txBox="1">
            <a:spLocks noChangeArrowheads="1"/>
          </p:cNvSpPr>
          <p:nvPr/>
        </p:nvSpPr>
        <p:spPr bwMode="auto">
          <a:xfrm>
            <a:off x="3463925" y="325438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867400" y="2997200"/>
            <a:ext cx="1846263" cy="8636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600" b="1"/>
              <a:t>Preenchida após</a:t>
            </a:r>
          </a:p>
          <a:p>
            <a:r>
              <a:rPr lang="pt-BR" altLang="pt-BR" sz="1600" b="1"/>
              <a:t>resultado do</a:t>
            </a:r>
          </a:p>
          <a:p>
            <a:r>
              <a:rPr lang="pt-BR" altLang="pt-BR" sz="1600" b="1"/>
              <a:t>laboratório</a:t>
            </a: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1908175" y="2997200"/>
            <a:ext cx="2332038" cy="61912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600" b="1"/>
              <a:t>Preenchida no campo</a:t>
            </a:r>
          </a:p>
          <a:p>
            <a:r>
              <a:rPr lang="pt-BR" altLang="pt-BR" sz="1600" b="1"/>
              <a:t>Pelo agente</a:t>
            </a:r>
          </a:p>
        </p:txBody>
      </p:sp>
    </p:spTree>
    <p:extLst>
      <p:ext uri="{BB962C8B-B14F-4D97-AF65-F5344CB8AC3E}">
        <p14:creationId xmlns:p14="http://schemas.microsoft.com/office/powerpoint/2010/main" val="32267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ph/>
          </p:nvPr>
        </p:nvGraphicFramePr>
        <p:xfrm>
          <a:off x="955675" y="623888"/>
          <a:ext cx="7254875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lanilha" r:id="rId6" imgW="12988963" imgH="10361712" progId="Excel.Sheet.8">
                  <p:embed/>
                </p:oleObj>
              </mc:Choice>
              <mc:Fallback>
                <p:oleObj name="Planilha" r:id="rId6" imgW="12988963" imgH="1036171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623888"/>
                        <a:ext cx="7254875" cy="57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3463925" y="254000"/>
            <a:ext cx="5559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/>
          </p:nvPr>
        </p:nvGraphicFramePr>
        <p:xfrm>
          <a:off x="2162175" y="981075"/>
          <a:ext cx="481806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lanilha" r:id="rId6" imgW="6301852" imgH="7176508" progId="Excel.Sheet.8">
                  <p:embed/>
                </p:oleObj>
              </mc:Choice>
              <mc:Fallback>
                <p:oleObj name="Planilha" r:id="rId6" imgW="6301852" imgH="717650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981075"/>
                        <a:ext cx="481806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3463925" y="325438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663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8153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2411413" y="4581525"/>
            <a:ext cx="4529137" cy="122555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>
                <a:solidFill>
                  <a:srgbClr val="0066FF"/>
                </a:solidFill>
              </a:rPr>
              <a:t>Planilha auxilia o </a:t>
            </a:r>
            <a:r>
              <a:rPr lang="pt-BR" altLang="pt-BR">
                <a:solidFill>
                  <a:srgbClr val="FF3300"/>
                </a:solidFill>
              </a:rPr>
              <a:t>planejamento</a:t>
            </a:r>
          </a:p>
          <a:p>
            <a:r>
              <a:rPr lang="pt-BR" altLang="pt-BR">
                <a:solidFill>
                  <a:srgbClr val="0066FF"/>
                </a:solidFill>
              </a:rPr>
              <a:t>das </a:t>
            </a:r>
            <a:r>
              <a:rPr lang="pt-BR" altLang="pt-BR">
                <a:solidFill>
                  <a:srgbClr val="FF3300"/>
                </a:solidFill>
              </a:rPr>
              <a:t>ações</a:t>
            </a:r>
            <a:r>
              <a:rPr lang="pt-BR" altLang="pt-BR">
                <a:solidFill>
                  <a:srgbClr val="0066FF"/>
                </a:solidFill>
              </a:rPr>
              <a:t> após o levantamento</a:t>
            </a:r>
          </a:p>
          <a:p>
            <a:r>
              <a:rPr lang="pt-BR" altLang="pt-BR">
                <a:solidFill>
                  <a:srgbClr val="0066FF"/>
                </a:solidFill>
              </a:rPr>
              <a:t>dos </a:t>
            </a:r>
            <a:r>
              <a:rPr lang="pt-BR" altLang="pt-BR" b="1">
                <a:solidFill>
                  <a:srgbClr val="FF3300"/>
                </a:solidFill>
              </a:rPr>
              <a:t>estratos de maior risco</a:t>
            </a:r>
          </a:p>
        </p:txBody>
      </p: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3463925" y="325438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09663"/>
            <a:ext cx="835342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86100"/>
            <a:ext cx="8316913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987550" y="671513"/>
            <a:ext cx="600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800" b="1">
                <a:solidFill>
                  <a:srgbClr val="0066FF"/>
                </a:solidFill>
              </a:rPr>
              <a:t>Apresentação das Planilhas transferidas para o Excel</a:t>
            </a:r>
          </a:p>
          <a:p>
            <a:endParaRPr lang="pt-BR" altLang="pt-BR" sz="1800" b="1">
              <a:solidFill>
                <a:srgbClr val="0066FF"/>
              </a:solidFill>
            </a:endParaRPr>
          </a:p>
        </p:txBody>
      </p:sp>
      <p:sp>
        <p:nvSpPr>
          <p:cNvPr id="25610" name="Text Box 2"/>
          <p:cNvSpPr txBox="1">
            <a:spLocks noChangeArrowheads="1"/>
          </p:cNvSpPr>
          <p:nvPr/>
        </p:nvSpPr>
        <p:spPr bwMode="auto">
          <a:xfrm>
            <a:off x="1258888" y="5141913"/>
            <a:ext cx="7561262" cy="122555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>
                <a:solidFill>
                  <a:srgbClr val="0066FF"/>
                </a:solidFill>
              </a:rPr>
              <a:t>Arquivos transferido para o Excel, basta copiar e colar em planilha com formatação prévia– Adequar as linhas para obter total (índices dos municípios)</a:t>
            </a:r>
          </a:p>
        </p:txBody>
      </p:sp>
      <p:sp>
        <p:nvSpPr>
          <p:cNvPr id="25611" name="Rectangle 4"/>
          <p:cNvSpPr>
            <a:spLocks noChangeArrowheads="1"/>
          </p:cNvSpPr>
          <p:nvPr/>
        </p:nvSpPr>
        <p:spPr bwMode="auto">
          <a:xfrm rot="1522013">
            <a:off x="1763713" y="1341438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/>
              <a:t></a:t>
            </a:r>
          </a:p>
        </p:txBody>
      </p:sp>
      <p:sp>
        <p:nvSpPr>
          <p:cNvPr id="25612" name="Rectangle 5"/>
          <p:cNvSpPr>
            <a:spLocks noChangeArrowheads="1"/>
          </p:cNvSpPr>
          <p:nvPr/>
        </p:nvSpPr>
        <p:spPr bwMode="auto">
          <a:xfrm rot="1522013">
            <a:off x="1908175" y="347662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/>
              <a:t></a:t>
            </a:r>
          </a:p>
        </p:txBody>
      </p:sp>
      <p:sp>
        <p:nvSpPr>
          <p:cNvPr id="25613" name="Text Box 6"/>
          <p:cNvSpPr txBox="1">
            <a:spLocks noChangeArrowheads="1"/>
          </p:cNvSpPr>
          <p:nvPr/>
        </p:nvSpPr>
        <p:spPr bwMode="auto">
          <a:xfrm>
            <a:off x="3463925" y="188913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36504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para um bom planejamento de execução.</a:t>
            </a:r>
          </a:p>
          <a:p>
            <a:pPr algn="just"/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fundamentos que dão sustentação à metodologia que permite obter resultados dentro de uma segurança estatística aceitável. Também são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abordados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aspectos como: critérios para a delimitação dos estratos, cuidados durante o planejamento das ações, desenho do plano amostral, formulários de campo e laboratório e importância da adoção diferenciada de ações, de acordo com os indicadores e criadouros predominantes. Este Levantamento Rápido de Índices para </a:t>
            </a:r>
            <a:r>
              <a:rPr lang="en-US" sz="9600" i="1" dirty="0">
                <a:latin typeface="Arial" panose="020B0604020202020204" pitchFamily="34" charset="0"/>
                <a:cs typeface="Arial" panose="020B0604020202020204" pitchFamily="34" charset="0"/>
              </a:rPr>
              <a:t>Aedes aegypti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(LiRAa) poderá substituir o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Levantamento tradicional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, que, normalmente, apresenta o resultado somente após o fechamento do ciclo bimestral de trabalho.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5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1987550" y="882650"/>
            <a:ext cx="600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800" b="1">
                <a:solidFill>
                  <a:srgbClr val="0066FF"/>
                </a:solidFill>
              </a:rPr>
              <a:t>Apresentação das Planilhas transferidas para o Excel</a:t>
            </a:r>
          </a:p>
          <a:p>
            <a:endParaRPr lang="pt-BR" altLang="pt-BR" sz="1800" b="1">
              <a:solidFill>
                <a:srgbClr val="0066FF"/>
              </a:solidFill>
            </a:endParaRPr>
          </a:p>
        </p:txBody>
      </p:sp>
      <p:pic>
        <p:nvPicPr>
          <p:cNvPr id="245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458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2398713" y="4194175"/>
            <a:ext cx="5087937" cy="86042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>
                <a:solidFill>
                  <a:srgbClr val="0066FF"/>
                </a:solidFill>
              </a:rPr>
              <a:t>Arquivos transferido para o Excel</a:t>
            </a:r>
          </a:p>
          <a:p>
            <a:r>
              <a:rPr lang="pt-BR" altLang="pt-BR">
                <a:solidFill>
                  <a:srgbClr val="0066FF"/>
                </a:solidFill>
              </a:rPr>
              <a:t>Sem formatação para apresentação</a:t>
            </a:r>
          </a:p>
        </p:txBody>
      </p:sp>
      <p:sp>
        <p:nvSpPr>
          <p:cNvPr id="24586" name="Text Box 3"/>
          <p:cNvSpPr txBox="1">
            <a:spLocks noChangeArrowheads="1"/>
          </p:cNvSpPr>
          <p:nvPr/>
        </p:nvSpPr>
        <p:spPr bwMode="auto">
          <a:xfrm>
            <a:off x="3463925" y="325438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762000"/>
            <a:ext cx="152400" cy="6096000"/>
          </a:xfrm>
          <a:prstGeom prst="rect">
            <a:avLst/>
          </a:prstGeom>
          <a:gradFill rotWithShape="0">
            <a:gsLst>
              <a:gs pos="0">
                <a:srgbClr val="9C0000"/>
              </a:gs>
              <a:gs pos="100000">
                <a:srgbClr val="FF0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514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77000"/>
            <a:ext cx="160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52400" y="6705600"/>
            <a:ext cx="7315200" cy="152400"/>
          </a:xfrm>
          <a:prstGeom prst="rect">
            <a:avLst/>
          </a:prstGeom>
          <a:gradFill rotWithShape="0">
            <a:gsLst>
              <a:gs pos="0">
                <a:srgbClr val="FF0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0"/>
            <a:ext cx="152400" cy="762000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endParaRPr lang="pt-BR" altLang="pt-BR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ph/>
          </p:nvPr>
        </p:nvGraphicFramePr>
        <p:xfrm>
          <a:off x="684213" y="1196975"/>
          <a:ext cx="7772400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lanilha" r:id="rId6" imgW="9698724" imgH="5346231" progId="Excel.Sheet.8">
                  <p:embed/>
                </p:oleObj>
              </mc:Choice>
              <mc:Fallback>
                <p:oleObj name="Planilha" r:id="rId6" imgW="9698724" imgH="534623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772400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3635375" y="3357563"/>
            <a:ext cx="4221163" cy="8636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r>
              <a:rPr lang="pt-BR" altLang="pt-BR" sz="1600" b="1"/>
              <a:t>Avaliar evidências de erros operacionais </a:t>
            </a:r>
          </a:p>
          <a:p>
            <a:r>
              <a:rPr lang="pt-BR" altLang="pt-BR" sz="1600" b="1"/>
              <a:t>Comunicar rapidamente todos os </a:t>
            </a:r>
          </a:p>
          <a:p>
            <a:r>
              <a:rPr lang="pt-BR" altLang="pt-BR" sz="1600" b="1"/>
              <a:t>Agentes se o erro for comum a todos</a:t>
            </a:r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3463925" y="325438"/>
            <a:ext cx="555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1pPr>
            <a:lvl2pPr marL="742950" indent="-28575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2pPr>
            <a:lvl3pPr marL="11430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3pPr>
            <a:lvl4pPr marL="16002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4pPr>
            <a:lvl5pPr marL="2057400" indent="-228600"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300"/>
                </a:solidFill>
                <a:latin typeface="Arial" charset="0"/>
                <a:sym typeface="Wingdings" pitchFamily="2" charset="2"/>
              </a:defRPr>
            </a:lvl9pPr>
          </a:lstStyle>
          <a:p>
            <a:pPr algn="r"/>
            <a:r>
              <a:rPr lang="pt-BR" altLang="pt-BR" sz="1800" b="1">
                <a:solidFill>
                  <a:srgbClr val="FF3300"/>
                </a:solidFill>
                <a:latin typeface="Tahoma" pitchFamily="34" charset="0"/>
              </a:rPr>
              <a:t>Levantamento Rápido de Índices - Formulários</a:t>
            </a:r>
            <a:endParaRPr lang="pt-BR" altLang="pt-BR" sz="1800">
              <a:solidFill>
                <a:srgbClr val="FF33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0099"/>
                </a:solidFill>
              </a:rPr>
              <a:t>Levantamento de Índices </a:t>
            </a:r>
            <a:r>
              <a:rPr lang="pt-BR" b="1" dirty="0" err="1" smtClean="0">
                <a:solidFill>
                  <a:srgbClr val="000099"/>
                </a:solidFill>
              </a:rPr>
              <a:t>rapido</a:t>
            </a:r>
            <a:r>
              <a:rPr lang="pt-BR" b="1" dirty="0" smtClean="0">
                <a:solidFill>
                  <a:srgbClr val="000099"/>
                </a:solidFill>
              </a:rPr>
              <a:t> para o Aedes aegypti (</a:t>
            </a:r>
            <a:r>
              <a:rPr lang="pt-BR" b="1" dirty="0" err="1" smtClean="0">
                <a:solidFill>
                  <a:srgbClr val="000099"/>
                </a:solidFill>
              </a:rPr>
              <a:t>LIRAa</a:t>
            </a:r>
            <a:r>
              <a:rPr lang="pt-BR" b="1" dirty="0" smtClean="0">
                <a:solidFill>
                  <a:srgbClr val="000099"/>
                </a:solidFill>
              </a:rPr>
              <a:t>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680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Sua realização, em âmbito nacional, no final do ano, no período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não-epidêmico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serve como instrumento para nortear medidas de ações 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além de ser uma atividade de comunicação e mobilização por meio da ampla divulgação dos resultados na mídia. Esta socialização dos resultados tem-se mostrado importante ferramenta para a obtenção de apoio para que as ações de enfrentamento do problema, no município, possam contar com a adesão da população e de setores externos ao âmbito da saúde.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22413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99"/>
                </a:solidFill>
              </a:rPr>
              <a:t>Levantamento de </a:t>
            </a:r>
            <a:r>
              <a:rPr lang="pt-BR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r>
              <a:rPr lang="pt-BR" sz="2400" b="1" dirty="0">
                <a:solidFill>
                  <a:srgbClr val="000099"/>
                </a:solidFill>
              </a:rPr>
              <a:t> </a:t>
            </a:r>
            <a:r>
              <a:rPr lang="pt-BR" sz="2400" b="1" dirty="0" smtClean="0">
                <a:solidFill>
                  <a:srgbClr val="000099"/>
                </a:solidFill>
              </a:rPr>
              <a:t>rápido </a:t>
            </a:r>
            <a:r>
              <a:rPr lang="pt-BR" sz="2400" b="1" dirty="0">
                <a:solidFill>
                  <a:srgbClr val="000099"/>
                </a:solidFill>
              </a:rPr>
              <a:t>para o Aedes aegypti (</a:t>
            </a:r>
            <a:r>
              <a:rPr lang="pt-BR" sz="2400" b="1" dirty="0" err="1">
                <a:solidFill>
                  <a:srgbClr val="000099"/>
                </a:solidFill>
              </a:rPr>
              <a:t>LIRAa</a:t>
            </a: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CENÁRIO – </a:t>
            </a:r>
            <a:r>
              <a:rPr lang="pt-BR" dirty="0" smtClean="0"/>
              <a:t>2016</a:t>
            </a:r>
          </a:p>
          <a:p>
            <a:r>
              <a:rPr lang="pt-BR" u="sng" dirty="0">
                <a:latin typeface="Arial" pitchFamily="34" charset="0"/>
                <a:cs typeface="Arial" pitchFamily="34" charset="0"/>
              </a:rPr>
              <a:t>Fatores Epidemiológicos: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Presença do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Aedes aegypti</a:t>
            </a:r>
            <a:r>
              <a:rPr lang="pt-BR" dirty="0">
                <a:latin typeface="Arial" pitchFamily="34" charset="0"/>
                <a:cs typeface="Arial" pitchFamily="34" charset="0"/>
              </a:rPr>
              <a:t> em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213 municípios </a:t>
            </a:r>
            <a:r>
              <a:rPr lang="pt-BR" dirty="0">
                <a:latin typeface="Arial" pitchFamily="34" charset="0"/>
                <a:cs typeface="Arial" pitchFamily="34" charset="0"/>
              </a:rPr>
              <a:t>do Estado;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 entrada da circulação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dos 04 </a:t>
            </a:r>
            <a:r>
              <a:rPr lang="pt-BR" dirty="0">
                <a:latin typeface="Arial" pitchFamily="34" charset="0"/>
                <a:cs typeface="Arial" pitchFamily="34" charset="0"/>
              </a:rPr>
              <a:t>sorotipos do vírus da dengue no Estado do MA 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 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 ocorrência da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doênça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/>
              <a:t>Febre </a:t>
            </a:r>
            <a:r>
              <a:rPr lang="pt-BR" sz="3500" dirty="0" err="1" smtClean="0"/>
              <a:t>Chikungunya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e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zika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virus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35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9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0099"/>
                </a:solidFill>
              </a:rPr>
              <a:t>Levantamento de Índices </a:t>
            </a:r>
            <a:r>
              <a:rPr lang="pt-BR" b="1" dirty="0" err="1">
                <a:solidFill>
                  <a:srgbClr val="000099"/>
                </a:solidFill>
              </a:rPr>
              <a:t>rapido</a:t>
            </a:r>
            <a:r>
              <a:rPr lang="pt-BR" b="1" dirty="0">
                <a:solidFill>
                  <a:srgbClr val="000099"/>
                </a:solidFill>
              </a:rPr>
              <a:t> para o Aedes aegypti (</a:t>
            </a:r>
            <a:r>
              <a:rPr lang="pt-BR" b="1" dirty="0" err="1">
                <a:solidFill>
                  <a:srgbClr val="000099"/>
                </a:solidFill>
              </a:rPr>
              <a:t>LIRAa</a:t>
            </a:r>
            <a:r>
              <a:rPr lang="pt-BR" b="1" dirty="0">
                <a:solidFill>
                  <a:srgbClr val="000099"/>
                </a:solidFill>
              </a:rPr>
              <a:t>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CENÁRIO – 2016</a:t>
            </a:r>
          </a:p>
          <a:p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Fatores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Ambientais e de Infraestrutura: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Chuvas e altas temperaturas contribuem para a proliferação dos mosquitos;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Muitos municípios ainda têm problemas de saneamento básico e manejo de resíduos sólidos, o que contribui para a manutenção permanente de criadouros do mosquito dentro e fora das casas: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14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0099"/>
                </a:solidFill>
              </a:rPr>
              <a:t>Levantamento de Índices </a:t>
            </a:r>
            <a:r>
              <a:rPr lang="pt-BR" b="1" dirty="0" err="1">
                <a:solidFill>
                  <a:srgbClr val="000099"/>
                </a:solidFill>
              </a:rPr>
              <a:t>rapido</a:t>
            </a:r>
            <a:r>
              <a:rPr lang="pt-BR" b="1" dirty="0">
                <a:solidFill>
                  <a:srgbClr val="000099"/>
                </a:solidFill>
              </a:rPr>
              <a:t> para o Aedes aegypti (</a:t>
            </a:r>
            <a:r>
              <a:rPr lang="pt-BR" b="1" dirty="0" err="1">
                <a:solidFill>
                  <a:srgbClr val="000099"/>
                </a:solidFill>
              </a:rPr>
              <a:t>LIRAa</a:t>
            </a:r>
            <a:r>
              <a:rPr lang="pt-BR" b="1" dirty="0">
                <a:solidFill>
                  <a:srgbClr val="000099"/>
                </a:solidFill>
              </a:rPr>
              <a:t>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CENÁRIO – </a:t>
            </a:r>
            <a:r>
              <a:rPr lang="pt-BR" dirty="0" smtClean="0"/>
              <a:t>2016</a:t>
            </a:r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endParaRPr lang="pt-BR" u="sng" dirty="0">
              <a:latin typeface="Arial" pitchFamily="34" charset="0"/>
              <a:cs typeface="Arial" pitchFamily="34" charset="0"/>
            </a:endParaRP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Fatores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do Setor Saúde:</a:t>
            </a:r>
          </a:p>
          <a:p>
            <a:pPr algn="just"/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Dificuldades no acesso de agentes de saúde a imóveis fechados/abandonados para eliminação de criadouros;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Funcionamento inadequado das ações de campo para o combate ao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Aedes aegypti </a:t>
            </a:r>
            <a:r>
              <a:rPr lang="pt-BR" dirty="0">
                <a:latin typeface="Arial" pitchFamily="34" charset="0"/>
                <a:cs typeface="Arial" pitchFamily="34" charset="0"/>
              </a:rPr>
              <a:t>em muitos municípios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Maranhenses;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Intensificar a supervisão de forma rotineira ao agentes da dengue;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Como 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é feito o </a:t>
            </a:r>
            <a:r>
              <a:rPr lang="pt-BR" u="sng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b="1" u="sng" dirty="0">
                <a:latin typeface="Arial" pitchFamily="34" charset="0"/>
                <a:cs typeface="Arial" pitchFamily="34" charset="0"/>
              </a:rPr>
              <a:t>:</a:t>
            </a:r>
            <a:r>
              <a:rPr lang="pt-BR" b="1" dirty="0">
                <a:latin typeface="Arial" pitchFamily="34" charset="0"/>
                <a:cs typeface="Arial" pitchFamily="34" charset="0"/>
              </a:rPr>
              <a:t/>
            </a:r>
            <a:br>
              <a:rPr lang="pt-BR" b="1" dirty="0"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Município é dividido em grupos de 9 mil a 12 mil imóveis com características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semelhantes – também chamados estratos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  Em cada grupo, são pesquisados 450 imóveis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 Os municípios prioritários são obrigados a fazer 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8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1882</Words>
  <Application>Microsoft Office PowerPoint</Application>
  <PresentationFormat>Apresentação na tela (4:3)</PresentationFormat>
  <Paragraphs>242</Paragraphs>
  <Slides>41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44" baseType="lpstr">
      <vt:lpstr>Tema do Office</vt:lpstr>
      <vt:lpstr>Microsoft Excel 97-2003 Worksheet</vt:lpstr>
      <vt:lpstr>Planilha do Microsoft Office Excel</vt:lpstr>
      <vt:lpstr>O QUE É LIRAa: </vt:lpstr>
      <vt:lpstr>Levantamento de Índices rapido para o Aedes aegypti (LIRAa) </vt:lpstr>
      <vt:lpstr>Levantamento de Índices rápido para o Aedes aegypti (LIRAa</vt:lpstr>
      <vt:lpstr>Levantamento de Índices rapido para o Aedes aegypti (LIRAa) </vt:lpstr>
      <vt:lpstr>Levantamento de Índices rapido para o Aedes aegypti (LIRAa) </vt:lpstr>
      <vt:lpstr>Levantamento de Índices rápido para o Aedes aegypti (LIRAa</vt:lpstr>
      <vt:lpstr>Levantamento de Índices rapido para o Aedes aegypti (LIRAa) </vt:lpstr>
      <vt:lpstr>Levantamento de Índices rapido para o Aedes aegypti (LIRAa) </vt:lpstr>
      <vt:lpstr>Como  é feito o LIRAa: </vt:lpstr>
      <vt:lpstr>Levantamento de Índices rapido para o Aedes aegypti (LIRAa)</vt:lpstr>
      <vt:lpstr>Levantamento de Índices rapido para o Aedes aegypti (LIRAa)</vt:lpstr>
      <vt:lpstr>Levantamento de Índices rapido para o Aedes aegypti (LIRAa)</vt:lpstr>
      <vt:lpstr>Levantamento de Índices rapido para o Aedes aegypti (LIRAa)</vt:lpstr>
      <vt:lpstr>Parâmetros:</vt:lpstr>
      <vt:lpstr>Procedimentos de campo para o levantamento de índices   estrados com MENOS de 2 Á 8 mil imóveis  50%</vt:lpstr>
      <vt:lpstr>Procedimentos de campo para o levantamento de índices   estrados com mais de 8 mil imóveis  20%</vt:lpstr>
      <vt:lpstr>Procedimentos de campo para o levantamento de índices</vt:lpstr>
      <vt:lpstr>Procedimentos de campo para o levantamento de índices</vt:lpstr>
      <vt:lpstr>Atribuições do Agente de Saúde:</vt:lpstr>
      <vt:lpstr>         Atribuições do Coordenador </vt:lpstr>
      <vt:lpstr>         Atribuições do Coordenador </vt:lpstr>
      <vt:lpstr> Delimitação dos estratos do LIRAa </vt:lpstr>
      <vt:lpstr>Delimitação dos estratos do LIRAa </vt:lpstr>
      <vt:lpstr> Delimitação dos estratos do LIRAa </vt:lpstr>
      <vt:lpstr>Os pré-requisitos para o  planejamento do LIRAa</vt:lpstr>
      <vt:lpstr> O Planejamento do LIRAa </vt:lpstr>
      <vt:lpstr>Os pré-requisitos para o  planejamento do LIRAa – dificuldades decorrentes </vt:lpstr>
      <vt:lpstr>Os pré-requisitos para o  planejamento do LIRAa – dificuldades decorrentes </vt:lpstr>
      <vt:lpstr>Os pré-requisitos para o  planejamento do LIRAa – dificuldades decorrentes </vt:lpstr>
      <vt:lpstr>Vantagem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Nilton Silva Soares</dc:creator>
  <cp:lastModifiedBy>Nilton Silva Soares</cp:lastModifiedBy>
  <cp:revision>30</cp:revision>
  <dcterms:created xsi:type="dcterms:W3CDTF">2016-12-19T22:39:47Z</dcterms:created>
  <dcterms:modified xsi:type="dcterms:W3CDTF">2016-12-20T03:19:50Z</dcterms:modified>
</cp:coreProperties>
</file>